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4"/>
    <p:sldMasterId id="2147483659" r:id="rId5"/>
  </p:sldMasterIdLst>
  <p:notesMasterIdLst>
    <p:notesMasterId r:id="rId94"/>
  </p:notesMasterIdLst>
  <p:sldIdLst>
    <p:sldId id="256" r:id="rId6"/>
    <p:sldId id="570" r:id="rId7"/>
    <p:sldId id="573" r:id="rId8"/>
    <p:sldId id="566" r:id="rId9"/>
    <p:sldId id="572" r:id="rId10"/>
    <p:sldId id="571" r:id="rId11"/>
    <p:sldId id="612" r:id="rId12"/>
    <p:sldId id="611" r:id="rId13"/>
    <p:sldId id="584" r:id="rId14"/>
    <p:sldId id="585" r:id="rId15"/>
    <p:sldId id="258" r:id="rId16"/>
    <p:sldId id="259" r:id="rId17"/>
    <p:sldId id="586" r:id="rId18"/>
    <p:sldId id="587" r:id="rId19"/>
    <p:sldId id="588" r:id="rId20"/>
    <p:sldId id="589" r:id="rId21"/>
    <p:sldId id="590" r:id="rId22"/>
    <p:sldId id="492" r:id="rId23"/>
    <p:sldId id="595" r:id="rId24"/>
    <p:sldId id="596" r:id="rId25"/>
    <p:sldId id="495" r:id="rId26"/>
    <p:sldId id="606" r:id="rId27"/>
    <p:sldId id="575" r:id="rId28"/>
    <p:sldId id="577" r:id="rId29"/>
    <p:sldId id="607" r:id="rId30"/>
    <p:sldId id="608" r:id="rId31"/>
    <p:sldId id="609" r:id="rId32"/>
    <p:sldId id="594" r:id="rId33"/>
    <p:sldId id="497" r:id="rId34"/>
    <p:sldId id="534" r:id="rId35"/>
    <p:sldId id="535" r:id="rId36"/>
    <p:sldId id="536" r:id="rId37"/>
    <p:sldId id="597" r:id="rId38"/>
    <p:sldId id="598" r:id="rId39"/>
    <p:sldId id="599" r:id="rId40"/>
    <p:sldId id="600" r:id="rId41"/>
    <p:sldId id="539" r:id="rId42"/>
    <p:sldId id="601" r:id="rId43"/>
    <p:sldId id="501" r:id="rId44"/>
    <p:sldId id="498" r:id="rId45"/>
    <p:sldId id="542" r:id="rId46"/>
    <p:sldId id="543" r:id="rId47"/>
    <p:sldId id="544" r:id="rId48"/>
    <p:sldId id="545" r:id="rId49"/>
    <p:sldId id="546" r:id="rId50"/>
    <p:sldId id="547" r:id="rId51"/>
    <p:sldId id="499" r:id="rId52"/>
    <p:sldId id="548" r:id="rId53"/>
    <p:sldId id="549" r:id="rId54"/>
    <p:sldId id="550" r:id="rId55"/>
    <p:sldId id="502" r:id="rId56"/>
    <p:sldId id="551" r:id="rId57"/>
    <p:sldId id="552" r:id="rId58"/>
    <p:sldId id="503" r:id="rId59"/>
    <p:sldId id="504" r:id="rId60"/>
    <p:sldId id="553" r:id="rId61"/>
    <p:sldId id="610" r:id="rId62"/>
    <p:sldId id="505" r:id="rId63"/>
    <p:sldId id="554" r:id="rId64"/>
    <p:sldId id="506" r:id="rId65"/>
    <p:sldId id="507" r:id="rId66"/>
    <p:sldId id="555" r:id="rId67"/>
    <p:sldId id="556" r:id="rId68"/>
    <p:sldId id="508" r:id="rId69"/>
    <p:sldId id="581" r:id="rId70"/>
    <p:sldId id="582" r:id="rId71"/>
    <p:sldId id="557" r:id="rId72"/>
    <p:sldId id="602" r:id="rId73"/>
    <p:sldId id="603" r:id="rId74"/>
    <p:sldId id="604" r:id="rId75"/>
    <p:sldId id="605" r:id="rId76"/>
    <p:sldId id="517" r:id="rId77"/>
    <p:sldId id="518" r:id="rId78"/>
    <p:sldId id="519" r:id="rId79"/>
    <p:sldId id="520" r:id="rId80"/>
    <p:sldId id="521" r:id="rId81"/>
    <p:sldId id="559" r:id="rId82"/>
    <p:sldId id="560" r:id="rId83"/>
    <p:sldId id="522" r:id="rId84"/>
    <p:sldId id="523" r:id="rId85"/>
    <p:sldId id="561" r:id="rId86"/>
    <p:sldId id="562" r:id="rId87"/>
    <p:sldId id="563" r:id="rId88"/>
    <p:sldId id="564" r:id="rId89"/>
    <p:sldId id="524" r:id="rId90"/>
    <p:sldId id="530" r:id="rId91"/>
    <p:sldId id="531" r:id="rId92"/>
    <p:sldId id="565" r:id="rId93"/>
  </p:sldIdLst>
  <p:sldSz cx="18000663" cy="10125075"/>
  <p:notesSz cx="6858000" cy="9144000"/>
  <p:embeddedFontLst>
    <p:embeddedFont>
      <p:font typeface="Noto Sans JP" panose="020B0200000000000000" pitchFamily="50" charset="-128"/>
      <p:regular r:id="rId95"/>
      <p:bold r:id="rId96"/>
    </p:embeddedFont>
    <p:embeddedFont>
      <p:font typeface="Meiryo UI" panose="020B0604030504040204" pitchFamily="50" charset="-128"/>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Segoe UI" panose="020B0502040204020203" pitchFamily="34" charset="0"/>
      <p:regular r:id="rId105"/>
      <p:bold r:id="rId106"/>
      <p:italic r:id="rId107"/>
      <p:boldItalic r:id="rId108"/>
    </p:embeddedFont>
    <p:embeddedFont>
      <p:font typeface="メイリオ" panose="020B0604030504040204" pitchFamily="50" charset="-128"/>
      <p:regular r:id="rId109"/>
      <p:bold r:id="rId110"/>
      <p:italic r:id="rId111"/>
      <p:boldItalic r:id="rId112"/>
    </p:embeddedFont>
    <p:embeddedFont>
      <p:font typeface="メイリオ" panose="020B0604030504040204" pitchFamily="50" charset="-128"/>
      <p:regular r:id="rId109"/>
      <p:bold r:id="rId110"/>
      <p:italic r:id="rId111"/>
      <p:boldItalic r:id="rId112"/>
    </p:embeddedFont>
  </p:embeddedFontLst>
  <p:custDataLst>
    <p:tags r:id="rId11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既定のセクション" id="{0FC8EB2B-5359-4141-AD5E-814060BE9AC0}">
          <p14:sldIdLst>
            <p14:sldId id="256"/>
          </p14:sldIdLst>
        </p14:section>
        <p14:section name="5-1-1. 利用者認証" id="{183835E1-5764-4755-B864-29D5D8B1B0AF}">
          <p14:sldIdLst>
            <p14:sldId id="570"/>
            <p14:sldId id="573"/>
            <p14:sldId id="566"/>
            <p14:sldId id="572"/>
            <p14:sldId id="571"/>
            <p14:sldId id="612"/>
            <p14:sldId id="611"/>
          </p14:sldIdLst>
        </p14:section>
        <p14:section name="5-1-2. 申請・届出" id="{27BF397E-5D90-4B26-874A-224E0E3E69F5}">
          <p14:sldIdLst>
            <p14:sldId id="584"/>
            <p14:sldId id="585"/>
            <p14:sldId id="258"/>
            <p14:sldId id="259"/>
            <p14:sldId id="586"/>
            <p14:sldId id="587"/>
            <p14:sldId id="588"/>
            <p14:sldId id="589"/>
            <p14:sldId id="590"/>
            <p14:sldId id="492"/>
            <p14:sldId id="595"/>
            <p14:sldId id="596"/>
            <p14:sldId id="495"/>
          </p14:sldIdLst>
        </p14:section>
        <p14:section name="5-1-3. 審査・承認" id="{3D591531-75F5-42E3-95E0-BA50C0459F61}">
          <p14:sldIdLst>
            <p14:sldId id="606"/>
            <p14:sldId id="575"/>
            <p14:sldId id="577"/>
            <p14:sldId id="607"/>
            <p14:sldId id="608"/>
            <p14:sldId id="609"/>
            <p14:sldId id="594"/>
          </p14:sldIdLst>
        </p14:section>
        <p14:section name="5-1-4. データ管理" id="{29DAA8D0-32EA-4A85-813B-31D8F9C0ED56}">
          <p14:sldIdLst>
            <p14:sldId id="497"/>
            <p14:sldId id="534"/>
            <p14:sldId id="535"/>
            <p14:sldId id="536"/>
            <p14:sldId id="597"/>
            <p14:sldId id="598"/>
            <p14:sldId id="599"/>
            <p14:sldId id="600"/>
            <p14:sldId id="539"/>
            <p14:sldId id="601"/>
            <p14:sldId id="501"/>
            <p14:sldId id="498"/>
            <p14:sldId id="542"/>
            <p14:sldId id="543"/>
            <p14:sldId id="544"/>
            <p14:sldId id="545"/>
            <p14:sldId id="546"/>
            <p14:sldId id="547"/>
            <p14:sldId id="499"/>
            <p14:sldId id="548"/>
            <p14:sldId id="549"/>
            <p14:sldId id="550"/>
            <p14:sldId id="502"/>
            <p14:sldId id="551"/>
            <p14:sldId id="552"/>
            <p14:sldId id="503"/>
            <p14:sldId id="504"/>
            <p14:sldId id="553"/>
            <p14:sldId id="610"/>
          </p14:sldIdLst>
        </p14:section>
        <p14:section name="5-1-5. 利用者通知" id="{34831B5C-0091-4E1B-AE6F-45FBA17F32AA}">
          <p14:sldIdLst>
            <p14:sldId id="505"/>
            <p14:sldId id="554"/>
            <p14:sldId id="506"/>
            <p14:sldId id="507"/>
            <p14:sldId id="555"/>
            <p14:sldId id="556"/>
          </p14:sldIdLst>
        </p14:section>
        <p14:section name="5-1-6. コンテンツ管理" id="{90772D8F-98B7-4C97-A920-CC01F1C3DC96}">
          <p14:sldIdLst>
            <p14:sldId id="508"/>
            <p14:sldId id="581"/>
            <p14:sldId id="582"/>
            <p14:sldId id="557"/>
            <p14:sldId id="602"/>
            <p14:sldId id="603"/>
            <p14:sldId id="604"/>
            <p14:sldId id="605"/>
          </p14:sldIdLst>
        </p14:section>
        <p14:section name="5-1-7. コミュニケーション" id="{D1ADC862-E065-48E9-96E9-162CDCC3E073}">
          <p14:sldIdLst>
            <p14:sldId id="517"/>
            <p14:sldId id="518"/>
            <p14:sldId id="519"/>
            <p14:sldId id="520"/>
          </p14:sldIdLst>
        </p14:section>
        <p14:section name="5-1-8. 外部連携" id="{2DFAC82E-36C0-4D5C-B73A-24E60C013DBB}">
          <p14:sldIdLst>
            <p14:sldId id="521"/>
            <p14:sldId id="559"/>
            <p14:sldId id="560"/>
            <p14:sldId id="522"/>
          </p14:sldIdLst>
        </p14:section>
        <p14:section name="5-1-9. 書類出力" id="{8AEE9530-3B8F-4FA4-84CD-A0701D769EDE}">
          <p14:sldIdLst>
            <p14:sldId id="523"/>
            <p14:sldId id="561"/>
            <p14:sldId id="562"/>
            <p14:sldId id="563"/>
            <p14:sldId id="564"/>
            <p14:sldId id="524"/>
            <p14:sldId id="530"/>
          </p14:sldIdLst>
        </p14:section>
        <p14:section name="5-1-10. スマホアプリ連携" id="{A65F01C3-9A1D-487A-B984-E7B2D5B9BF02}">
          <p14:sldIdLst>
            <p14:sldId id="531"/>
            <p14:sldId id="5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6" roundtripDataSignature="AMtx7mguRrsV6zw/4Vd/3TZNrhyMQ+s7h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BDAE0-03C0-4BCB-9C7C-62F5FDECEA04}" v="19" dt="2025-05-22T00:41:56.269"/>
  </p1510:revLst>
</p1510:revInfo>
</file>

<file path=ppt/tableStyles.xml><?xml version="1.0" encoding="utf-8"?>
<a:tblStyleLst xmlns:a="http://schemas.openxmlformats.org/drawingml/2006/main" def="{A7577889-4FD1-43E7-A14B-D78D8FF0F031}">
  <a:tblStyle styleId="{A7577889-4FD1-43E7-A14B-D78D8FF0F03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73" autoAdjust="0"/>
    <p:restoredTop sz="94830" autoAdjust="0"/>
  </p:normalViewPr>
  <p:slideViewPr>
    <p:cSldViewPr snapToGrid="0" snapToObjects="1">
      <p:cViewPr varScale="1">
        <p:scale>
          <a:sx n="54" d="100"/>
          <a:sy n="54" d="100"/>
        </p:scale>
        <p:origin x="888" y="274"/>
      </p:cViewPr>
      <p:guideLst/>
    </p:cSldViewPr>
  </p:slideViewPr>
  <p:notesTextViewPr>
    <p:cViewPr>
      <p:scale>
        <a:sx n="100" d="100"/>
        <a:sy n="100" d="100"/>
      </p:scale>
      <p:origin x="0" y="0"/>
    </p:cViewPr>
  </p:notesTextViewPr>
  <p:notesViewPr>
    <p:cSldViewPr snapToGrid="0" snapToObjects="1">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18.fntdata"/><Relationship Id="rId138"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font" Target="fonts/font13.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8.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1.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gs" Target="tags/tag1.xml"/><Relationship Id="rId139"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2.fntdata"/><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5.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3.fntdata"/><Relationship Id="rId104" Type="http://schemas.openxmlformats.org/officeDocument/2006/relationships/font" Target="fonts/font10.fntdata"/><Relationship Id="rId141"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6.fntdata"/><Relationship Id="rId136" Type="http://customschemas.google.com/relationships/presentationmetadata" Target="meta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font" Target="fonts/font4.fntdata"/><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3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17.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12.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143"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Font typeface="Arial"/>
              <a:buNone/>
              <a:defRPr sz="1200" b="0" i="0" u="none" strike="noStrike" cap="none">
                <a:latin typeface="Arial"/>
                <a:ea typeface="Arial"/>
                <a:cs typeface="Arial"/>
                <a:sym typeface="Arial"/>
              </a:defRPr>
            </a:lvl2pPr>
            <a:lvl3pPr marL="1371600" marR="0" lvl="2" indent="-228600" algn="l" rtl="0">
              <a:spcBef>
                <a:spcPts val="0"/>
              </a:spcBef>
              <a:spcAft>
                <a:spcPts val="0"/>
              </a:spcAft>
              <a:buSzPts val="1400"/>
              <a:buFont typeface="Arial"/>
              <a:buNone/>
              <a:defRPr sz="1200" b="0" i="0" u="none" strike="noStrike" cap="none">
                <a:latin typeface="Arial"/>
                <a:ea typeface="Arial"/>
                <a:cs typeface="Arial"/>
                <a:sym typeface="Arial"/>
              </a:defRPr>
            </a:lvl3pPr>
            <a:lvl4pPr marL="1828800" marR="0" lvl="3" indent="-228600" algn="l" rtl="0">
              <a:spcBef>
                <a:spcPts val="0"/>
              </a:spcBef>
              <a:spcAft>
                <a:spcPts val="0"/>
              </a:spcAft>
              <a:buSzPts val="1400"/>
              <a:buFont typeface="Arial"/>
              <a:buNone/>
              <a:defRPr sz="1200" b="0" i="0" u="none" strike="noStrike" cap="none">
                <a:latin typeface="Arial"/>
                <a:ea typeface="Arial"/>
                <a:cs typeface="Arial"/>
                <a:sym typeface="Arial"/>
              </a:defRPr>
            </a:lvl4pPr>
            <a:lvl5pPr marL="2286000" marR="0" lvl="4" indent="-228600" algn="l" rtl="0">
              <a:spcBef>
                <a:spcPts val="0"/>
              </a:spcBef>
              <a:spcAft>
                <a:spcPts val="0"/>
              </a:spcAft>
              <a:buSzPts val="1400"/>
              <a:buFont typeface="Arial"/>
              <a:buNone/>
              <a:defRPr sz="1200" b="0" i="0" u="none" strike="noStrike" cap="none">
                <a:latin typeface="Arial"/>
                <a:ea typeface="Arial"/>
                <a:cs typeface="Arial"/>
                <a:sym typeface="Arial"/>
              </a:defRPr>
            </a:lvl5pPr>
            <a:lvl6pPr marL="2743200" marR="0" lvl="5" indent="-228600" algn="l" rtl="0">
              <a:spcBef>
                <a:spcPts val="0"/>
              </a:spcBef>
              <a:spcAft>
                <a:spcPts val="0"/>
              </a:spcAft>
              <a:buSzPts val="1400"/>
              <a:buFont typeface="Arial"/>
              <a:buNone/>
              <a:defRPr sz="1200" b="0" i="0" u="none" strike="noStrike" cap="none">
                <a:latin typeface="Arial"/>
                <a:ea typeface="Arial"/>
                <a:cs typeface="Arial"/>
                <a:sym typeface="Arial"/>
              </a:defRPr>
            </a:lvl6pPr>
            <a:lvl7pPr marL="3200400" marR="0" lvl="6" indent="-228600" algn="l" rtl="0">
              <a:spcBef>
                <a:spcPts val="0"/>
              </a:spcBef>
              <a:spcAft>
                <a:spcPts val="0"/>
              </a:spcAft>
              <a:buSzPts val="1400"/>
              <a:buFont typeface="Arial"/>
              <a:buNone/>
              <a:defRPr sz="1200" b="0" i="0" u="none" strike="noStrike" cap="none">
                <a:latin typeface="Arial"/>
                <a:ea typeface="Arial"/>
                <a:cs typeface="Arial"/>
                <a:sym typeface="Arial"/>
              </a:defRPr>
            </a:lvl7pPr>
            <a:lvl8pPr marL="3657600" marR="0" lvl="7" indent="-228600" algn="l" rtl="0">
              <a:spcBef>
                <a:spcPts val="0"/>
              </a:spcBef>
              <a:spcAft>
                <a:spcPts val="0"/>
              </a:spcAft>
              <a:buSzPts val="1400"/>
              <a:buFont typeface="Arial"/>
              <a:buNone/>
              <a:defRPr sz="1200" b="0" i="0" u="none" strike="noStrike" cap="none">
                <a:latin typeface="Arial"/>
                <a:ea typeface="Arial"/>
                <a:cs typeface="Arial"/>
                <a:sym typeface="Arial"/>
              </a:defRPr>
            </a:lvl8pPr>
            <a:lvl9pPr marL="4114800" marR="0" lvl="8" indent="-228600" algn="l" rtl="0">
              <a:spcBef>
                <a:spcPts val="0"/>
              </a:spcBef>
              <a:spcAft>
                <a:spcPts val="0"/>
              </a:spcAft>
              <a:buSzPts val="1400"/>
              <a:buFont typeface="Arial"/>
              <a:buNone/>
              <a:defRPr sz="1200" b="0" i="0" u="none" strike="noStrike" cap="none">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2067"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66" name="Google Shape;6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a:extLst>
            <a:ext uri="{FF2B5EF4-FFF2-40B4-BE49-F238E27FC236}">
              <a16:creationId xmlns:a16="http://schemas.microsoft.com/office/drawing/2014/main" id="{4DFAF447-3D9C-BD21-C92A-01F34AE16213}"/>
            </a:ext>
          </a:extLst>
        </p:cNvPr>
        <p:cNvGrpSpPr/>
        <p:nvPr/>
      </p:nvGrpSpPr>
      <p:grpSpPr>
        <a:xfrm>
          <a:off x="0" y="0"/>
          <a:ext cx="0" cy="0"/>
          <a:chOff x="0" y="0"/>
          <a:chExt cx="0" cy="0"/>
        </a:xfrm>
      </p:grpSpPr>
      <p:sp>
        <p:nvSpPr>
          <p:cNvPr id="46" name="Google Shape;46;p1:notes">
            <a:extLst>
              <a:ext uri="{FF2B5EF4-FFF2-40B4-BE49-F238E27FC236}">
                <a16:creationId xmlns:a16="http://schemas.microsoft.com/office/drawing/2014/main" id="{6759777A-D342-8B0E-BBC3-02F7FF82247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a:extLst>
              <a:ext uri="{FF2B5EF4-FFF2-40B4-BE49-F238E27FC236}">
                <a16:creationId xmlns:a16="http://schemas.microsoft.com/office/drawing/2014/main" id="{97987E1C-278B-17C4-8D2D-333418BCB3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48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482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2624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277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a:extLst>
            <a:ext uri="{FF2B5EF4-FFF2-40B4-BE49-F238E27FC236}">
              <a16:creationId xmlns:a16="http://schemas.microsoft.com/office/drawing/2014/main" id="{4DFAF447-3D9C-BD21-C92A-01F34AE16213}"/>
            </a:ext>
          </a:extLst>
        </p:cNvPr>
        <p:cNvGrpSpPr/>
        <p:nvPr/>
      </p:nvGrpSpPr>
      <p:grpSpPr>
        <a:xfrm>
          <a:off x="0" y="0"/>
          <a:ext cx="0" cy="0"/>
          <a:chOff x="0" y="0"/>
          <a:chExt cx="0" cy="0"/>
        </a:xfrm>
      </p:grpSpPr>
      <p:sp>
        <p:nvSpPr>
          <p:cNvPr id="46" name="Google Shape;46;p1:notes">
            <a:extLst>
              <a:ext uri="{FF2B5EF4-FFF2-40B4-BE49-F238E27FC236}">
                <a16:creationId xmlns:a16="http://schemas.microsoft.com/office/drawing/2014/main" id="{6759777A-D342-8B0E-BBC3-02F7FF82247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a:extLst>
              <a:ext uri="{FF2B5EF4-FFF2-40B4-BE49-F238E27FC236}">
                <a16:creationId xmlns:a16="http://schemas.microsoft.com/office/drawing/2014/main" id="{97987E1C-278B-17C4-8D2D-333418BCB3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48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881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96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203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96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タイトル" type="title">
  <p:cSld name="TITLE">
    <p:spTree>
      <p:nvGrpSpPr>
        <p:cNvPr id="1" name="Shape 10"/>
        <p:cNvGrpSpPr/>
        <p:nvPr/>
      </p:nvGrpSpPr>
      <p:grpSpPr>
        <a:xfrm>
          <a:off x="0" y="0"/>
          <a:ext cx="0" cy="0"/>
          <a:chOff x="0" y="0"/>
          <a:chExt cx="0" cy="0"/>
        </a:xfrm>
      </p:grpSpPr>
      <p:sp>
        <p:nvSpPr>
          <p:cNvPr id="11" name="Google Shape;11;p33"/>
          <p:cNvSpPr txBox="1">
            <a:spLocks noGrp="1"/>
          </p:cNvSpPr>
          <p:nvPr>
            <p:ph type="title"/>
          </p:nvPr>
        </p:nvSpPr>
        <p:spPr>
          <a:xfrm>
            <a:off x="2571847" y="2035863"/>
            <a:ext cx="12856973" cy="2862706"/>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6000"/>
              <a:buFont typeface="Arial"/>
              <a:buNone/>
              <a:defRPr sz="8857" b="0" i="0">
                <a:latin typeface="Meiryo UI" panose="020B0604030504040204" pitchFamily="50" charset="-128"/>
                <a:ea typeface="Meiryo UI" panose="020B0604030504040204" pitchFamily="50" charset="-128"/>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12" name="Google Shape;12;p33"/>
          <p:cNvSpPr txBox="1">
            <a:spLocks noGrp="1"/>
          </p:cNvSpPr>
          <p:nvPr>
            <p:ph type="body" idx="1"/>
          </p:nvPr>
        </p:nvSpPr>
        <p:spPr>
          <a:xfrm>
            <a:off x="2768287" y="5273092"/>
            <a:ext cx="12660534" cy="1307047"/>
          </a:xfrm>
          <a:prstGeom prst="rect">
            <a:avLst/>
          </a:prstGeom>
          <a:noFill/>
          <a:ln>
            <a:noFill/>
          </a:ln>
        </p:spPr>
        <p:txBody>
          <a:bodyPr spcFirstLastPara="1" wrap="square" lIns="45700" tIns="45700" rIns="45700" bIns="45700" anchor="t" anchorCtr="0">
            <a:normAutofit/>
          </a:bodyPr>
          <a:lstStyle>
            <a:lvl1pPr marL="674923" lvl="0" indent="-337461" algn="l">
              <a:lnSpc>
                <a:spcPct val="90000"/>
              </a:lnSpc>
              <a:spcBef>
                <a:spcPts val="1476"/>
              </a:spcBef>
              <a:spcAft>
                <a:spcPts val="0"/>
              </a:spcAft>
              <a:buClr>
                <a:srgbClr val="808080"/>
              </a:buClr>
              <a:buSzPts val="2400"/>
              <a:buFont typeface="Arial"/>
              <a:buNone/>
              <a:defRPr sz="3543" b="0" i="0">
                <a:solidFill>
                  <a:srgbClr val="808080"/>
                </a:solidFill>
                <a:latin typeface="Meiryo UI" panose="020B0604030504040204" pitchFamily="50" charset="-128"/>
                <a:ea typeface="Meiryo UI" panose="020B0604030504040204" pitchFamily="50" charset="-128"/>
                <a:cs typeface="Arial"/>
                <a:sym typeface="Arial"/>
              </a:defRPr>
            </a:lvl1pPr>
            <a:lvl2pPr marL="1349846" lvl="1" indent="-337461" algn="l">
              <a:lnSpc>
                <a:spcPct val="90000"/>
              </a:lnSpc>
              <a:spcBef>
                <a:spcPts val="1476"/>
              </a:spcBef>
              <a:spcAft>
                <a:spcPts val="0"/>
              </a:spcAft>
              <a:buClr>
                <a:srgbClr val="808080"/>
              </a:buClr>
              <a:buSzPts val="2400"/>
              <a:buFont typeface="Arial"/>
              <a:buNone/>
              <a:defRPr sz="3543">
                <a:solidFill>
                  <a:srgbClr val="808080"/>
                </a:solidFill>
              </a:defRPr>
            </a:lvl2pPr>
            <a:lvl3pPr marL="2024769" lvl="2" indent="-337461" algn="l">
              <a:lnSpc>
                <a:spcPct val="90000"/>
              </a:lnSpc>
              <a:spcBef>
                <a:spcPts val="1476"/>
              </a:spcBef>
              <a:spcAft>
                <a:spcPts val="0"/>
              </a:spcAft>
              <a:buClr>
                <a:srgbClr val="808080"/>
              </a:buClr>
              <a:buSzPts val="2400"/>
              <a:buFont typeface="Arial"/>
              <a:buNone/>
              <a:defRPr sz="3543">
                <a:solidFill>
                  <a:srgbClr val="808080"/>
                </a:solidFill>
              </a:defRPr>
            </a:lvl3pPr>
            <a:lvl4pPr marL="2699692" lvl="3" indent="-337461" algn="l">
              <a:lnSpc>
                <a:spcPct val="90000"/>
              </a:lnSpc>
              <a:spcBef>
                <a:spcPts val="1476"/>
              </a:spcBef>
              <a:spcAft>
                <a:spcPts val="0"/>
              </a:spcAft>
              <a:buClr>
                <a:srgbClr val="808080"/>
              </a:buClr>
              <a:buSzPts val="2400"/>
              <a:buFont typeface="Arial"/>
              <a:buNone/>
              <a:defRPr sz="3543">
                <a:solidFill>
                  <a:srgbClr val="808080"/>
                </a:solidFill>
              </a:defRPr>
            </a:lvl4pPr>
            <a:lvl5pPr marL="3374614" lvl="4" indent="-337461" algn="l">
              <a:lnSpc>
                <a:spcPct val="90000"/>
              </a:lnSpc>
              <a:spcBef>
                <a:spcPts val="1476"/>
              </a:spcBef>
              <a:spcAft>
                <a:spcPts val="0"/>
              </a:spcAft>
              <a:buClr>
                <a:srgbClr val="808080"/>
              </a:buClr>
              <a:buSzPts val="2400"/>
              <a:buFont typeface="Arial"/>
              <a:buNone/>
              <a:defRPr sz="3543">
                <a:solidFill>
                  <a:srgbClr val="808080"/>
                </a:solidFill>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pic>
        <p:nvPicPr>
          <p:cNvPr id="13" name="Google Shape;13;p33" descr="図 14"/>
          <p:cNvPicPr preferRelativeResize="0"/>
          <p:nvPr/>
        </p:nvPicPr>
        <p:blipFill rotWithShape="1">
          <a:blip r:embed="rId2">
            <a:alphaModFix/>
          </a:blip>
          <a:srcRect/>
          <a:stretch/>
        </p:blipFill>
        <p:spPr>
          <a:xfrm>
            <a:off x="2358439" y="7145848"/>
            <a:ext cx="4852952" cy="1572540"/>
          </a:xfrm>
          <a:prstGeom prst="rect">
            <a:avLst/>
          </a:prstGeom>
          <a:noFill/>
          <a:ln>
            <a:noFill/>
          </a:ln>
        </p:spPr>
      </p:pic>
      <p:sp>
        <p:nvSpPr>
          <p:cNvPr id="14" name="Google Shape;14;p33"/>
          <p:cNvSpPr txBox="1">
            <a:spLocks noGrp="1"/>
          </p:cNvSpPr>
          <p:nvPr>
            <p:ph type="sldNum" idx="12"/>
          </p:nvPr>
        </p:nvSpPr>
        <p:spPr>
          <a:xfrm>
            <a:off x="8700322" y="9201948"/>
            <a:ext cx="4200155" cy="364996"/>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sz="2067" dirty="0">
              <a:solidFill>
                <a:srgbClr val="80808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セクションタイトル">
  <p:cSld name="1_セクションタイトル">
    <p:spTree>
      <p:nvGrpSpPr>
        <p:cNvPr id="1" name="Shape 15"/>
        <p:cNvGrpSpPr/>
        <p:nvPr/>
      </p:nvGrpSpPr>
      <p:grpSpPr>
        <a:xfrm>
          <a:off x="0" y="0"/>
          <a:ext cx="0" cy="0"/>
          <a:chOff x="0" y="0"/>
          <a:chExt cx="0" cy="0"/>
        </a:xfrm>
      </p:grpSpPr>
      <p:sp>
        <p:nvSpPr>
          <p:cNvPr id="16" name="Google Shape;16;p36"/>
          <p:cNvSpPr txBox="1">
            <a:spLocks noGrp="1"/>
          </p:cNvSpPr>
          <p:nvPr>
            <p:ph type="body" idx="1"/>
          </p:nvPr>
        </p:nvSpPr>
        <p:spPr>
          <a:xfrm>
            <a:off x="1418406" y="5325791"/>
            <a:ext cx="15335336" cy="103726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476"/>
              </a:spcBef>
              <a:spcAft>
                <a:spcPts val="0"/>
              </a:spcAft>
              <a:buClr>
                <a:srgbClr val="808080"/>
              </a:buClr>
              <a:buSzPts val="2400"/>
              <a:buFont typeface="Arial"/>
              <a:buNone/>
              <a:defRPr sz="3543" b="0" i="0">
                <a:solidFill>
                  <a:srgbClr val="808080"/>
                </a:solidFill>
                <a:latin typeface="Arial"/>
                <a:ea typeface="Arial"/>
                <a:cs typeface="Arial"/>
                <a:sym typeface="Arial"/>
              </a:defRPr>
            </a:lvl1pPr>
            <a:lvl2pPr marL="914400" lvl="1" indent="-228600" algn="l">
              <a:lnSpc>
                <a:spcPct val="90000"/>
              </a:lnSpc>
              <a:spcBef>
                <a:spcPts val="1476"/>
              </a:spcBef>
              <a:spcAft>
                <a:spcPts val="0"/>
              </a:spcAft>
              <a:buClr>
                <a:srgbClr val="808080"/>
              </a:buClr>
              <a:buSzPts val="2400"/>
              <a:buFont typeface="Arial"/>
              <a:buNone/>
              <a:defRPr sz="3543">
                <a:solidFill>
                  <a:srgbClr val="808080"/>
                </a:solidFill>
              </a:defRPr>
            </a:lvl2pPr>
            <a:lvl3pPr marL="1371600" lvl="2" indent="-228600" algn="l">
              <a:lnSpc>
                <a:spcPct val="90000"/>
              </a:lnSpc>
              <a:spcBef>
                <a:spcPts val="1476"/>
              </a:spcBef>
              <a:spcAft>
                <a:spcPts val="0"/>
              </a:spcAft>
              <a:buClr>
                <a:srgbClr val="808080"/>
              </a:buClr>
              <a:buSzPts val="2400"/>
              <a:buFont typeface="Arial"/>
              <a:buNone/>
              <a:defRPr sz="3543">
                <a:solidFill>
                  <a:srgbClr val="808080"/>
                </a:solidFill>
              </a:defRPr>
            </a:lvl3pPr>
            <a:lvl4pPr marL="1828800" lvl="3" indent="-228600" algn="l">
              <a:lnSpc>
                <a:spcPct val="90000"/>
              </a:lnSpc>
              <a:spcBef>
                <a:spcPts val="1476"/>
              </a:spcBef>
              <a:spcAft>
                <a:spcPts val="0"/>
              </a:spcAft>
              <a:buClr>
                <a:srgbClr val="808080"/>
              </a:buClr>
              <a:buSzPts val="2400"/>
              <a:buFont typeface="Arial"/>
              <a:buNone/>
              <a:defRPr sz="3543">
                <a:solidFill>
                  <a:srgbClr val="808080"/>
                </a:solidFill>
              </a:defRPr>
            </a:lvl4pPr>
            <a:lvl5pPr marL="2286000" lvl="4" indent="-228600" algn="l">
              <a:lnSpc>
                <a:spcPct val="90000"/>
              </a:lnSpc>
              <a:spcBef>
                <a:spcPts val="1476"/>
              </a:spcBef>
              <a:spcAft>
                <a:spcPts val="0"/>
              </a:spcAft>
              <a:buClr>
                <a:srgbClr val="808080"/>
              </a:buClr>
              <a:buSzPts val="2400"/>
              <a:buFont typeface="Arial"/>
              <a:buNone/>
              <a:defRPr sz="3543">
                <a:solidFill>
                  <a:srgbClr val="808080"/>
                </a:solidFill>
              </a:defRPr>
            </a:lvl5pPr>
            <a:lvl6pPr marL="2743200" lvl="5" indent="-342900" algn="l">
              <a:lnSpc>
                <a:spcPct val="90000"/>
              </a:lnSpc>
              <a:spcBef>
                <a:spcPts val="1476"/>
              </a:spcBef>
              <a:spcAft>
                <a:spcPts val="0"/>
              </a:spcAft>
              <a:buClr>
                <a:srgbClr val="000000"/>
              </a:buClr>
              <a:buSzPts val="1800"/>
              <a:buChar char="•"/>
              <a:defRPr/>
            </a:lvl6pPr>
            <a:lvl7pPr marL="3200400" lvl="6" indent="-342900" algn="l">
              <a:lnSpc>
                <a:spcPct val="90000"/>
              </a:lnSpc>
              <a:spcBef>
                <a:spcPts val="1476"/>
              </a:spcBef>
              <a:spcAft>
                <a:spcPts val="0"/>
              </a:spcAft>
              <a:buClr>
                <a:srgbClr val="000000"/>
              </a:buClr>
              <a:buSzPts val="1800"/>
              <a:buChar char="•"/>
              <a:defRPr/>
            </a:lvl7pPr>
            <a:lvl8pPr marL="3657600" lvl="7" indent="-342900" algn="l">
              <a:lnSpc>
                <a:spcPct val="90000"/>
              </a:lnSpc>
              <a:spcBef>
                <a:spcPts val="1476"/>
              </a:spcBef>
              <a:spcAft>
                <a:spcPts val="0"/>
              </a:spcAft>
              <a:buClr>
                <a:srgbClr val="000000"/>
              </a:buClr>
              <a:buSzPts val="1800"/>
              <a:buChar char="•"/>
              <a:defRPr/>
            </a:lvl8pPr>
            <a:lvl9pPr marL="4114800" lvl="8" indent="-342900" algn="l">
              <a:lnSpc>
                <a:spcPct val="90000"/>
              </a:lnSpc>
              <a:spcBef>
                <a:spcPts val="1476"/>
              </a:spcBef>
              <a:spcAft>
                <a:spcPts val="0"/>
              </a:spcAft>
              <a:buClr>
                <a:srgbClr val="000000"/>
              </a:buClr>
              <a:buSzPts val="1800"/>
              <a:buChar char="•"/>
              <a:defRPr/>
            </a:lvl9pPr>
          </a:lstStyle>
          <a:p>
            <a:endParaRPr/>
          </a:p>
        </p:txBody>
      </p:sp>
      <p:sp>
        <p:nvSpPr>
          <p:cNvPr id="17" name="Google Shape;17;p36"/>
          <p:cNvSpPr/>
          <p:nvPr/>
        </p:nvSpPr>
        <p:spPr>
          <a:xfrm rot="10800000">
            <a:off x="-130741" y="4428884"/>
            <a:ext cx="637820" cy="106301"/>
          </a:xfrm>
          <a:prstGeom prst="roundRect">
            <a:avLst>
              <a:gd name="adj" fmla="val 50000"/>
            </a:avLst>
          </a:prstGeom>
          <a:solidFill>
            <a:srgbClr val="1E50B5"/>
          </a:solidFill>
          <a:ln>
            <a:noFill/>
          </a:ln>
        </p:spPr>
        <p:txBody>
          <a:bodyPr spcFirstLastPara="1" wrap="square" lIns="67450" tIns="67450" rIns="67450" bIns="6745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a:solidFill>
                <a:srgbClr val="FFFFFF"/>
              </a:solidFill>
              <a:latin typeface="Arial"/>
              <a:ea typeface="Arial"/>
              <a:cs typeface="Arial"/>
              <a:sym typeface="Arial"/>
            </a:endParaRPr>
          </a:p>
        </p:txBody>
      </p:sp>
      <p:sp>
        <p:nvSpPr>
          <p:cNvPr id="18" name="Google Shape;18;p36"/>
          <p:cNvSpPr txBox="1">
            <a:spLocks noGrp="1"/>
          </p:cNvSpPr>
          <p:nvPr>
            <p:ph type="title"/>
          </p:nvPr>
        </p:nvSpPr>
        <p:spPr>
          <a:xfrm>
            <a:off x="1237546" y="3963405"/>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Arial"/>
                <a:ea typeface="Arial"/>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 name="Google Shape;19;p36"/>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2426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セクションタイトル">
  <p:cSld name="2_セクションタイトル">
    <p:spTree>
      <p:nvGrpSpPr>
        <p:cNvPr id="1" name="Shape 20"/>
        <p:cNvGrpSpPr/>
        <p:nvPr/>
      </p:nvGrpSpPr>
      <p:grpSpPr>
        <a:xfrm>
          <a:off x="0" y="0"/>
          <a:ext cx="0" cy="0"/>
          <a:chOff x="0" y="0"/>
          <a:chExt cx="0" cy="0"/>
        </a:xfrm>
      </p:grpSpPr>
      <p:sp>
        <p:nvSpPr>
          <p:cNvPr id="21" name="Google Shape;21;p37"/>
          <p:cNvSpPr txBox="1">
            <a:spLocks noGrp="1"/>
          </p:cNvSpPr>
          <p:nvPr>
            <p:ph type="body" idx="1"/>
          </p:nvPr>
        </p:nvSpPr>
        <p:spPr>
          <a:xfrm>
            <a:off x="1418406" y="5325791"/>
            <a:ext cx="15335336" cy="103726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476"/>
              </a:spcBef>
              <a:spcAft>
                <a:spcPts val="0"/>
              </a:spcAft>
              <a:buClr>
                <a:srgbClr val="808080"/>
              </a:buClr>
              <a:buSzPts val="2400"/>
              <a:buFont typeface="Arial"/>
              <a:buNone/>
              <a:defRPr sz="3543" b="0" i="0">
                <a:solidFill>
                  <a:srgbClr val="808080"/>
                </a:solidFill>
                <a:latin typeface="Arial"/>
                <a:ea typeface="Arial"/>
                <a:cs typeface="Arial"/>
                <a:sym typeface="Arial"/>
              </a:defRPr>
            </a:lvl1pPr>
            <a:lvl2pPr marL="914400" lvl="1" indent="-228600" algn="l">
              <a:lnSpc>
                <a:spcPct val="90000"/>
              </a:lnSpc>
              <a:spcBef>
                <a:spcPts val="1476"/>
              </a:spcBef>
              <a:spcAft>
                <a:spcPts val="0"/>
              </a:spcAft>
              <a:buClr>
                <a:srgbClr val="808080"/>
              </a:buClr>
              <a:buSzPts val="2400"/>
              <a:buFont typeface="Arial"/>
              <a:buNone/>
              <a:defRPr sz="3543">
                <a:solidFill>
                  <a:srgbClr val="808080"/>
                </a:solidFill>
              </a:defRPr>
            </a:lvl2pPr>
            <a:lvl3pPr marL="1371600" lvl="2" indent="-228600" algn="l">
              <a:lnSpc>
                <a:spcPct val="90000"/>
              </a:lnSpc>
              <a:spcBef>
                <a:spcPts val="1476"/>
              </a:spcBef>
              <a:spcAft>
                <a:spcPts val="0"/>
              </a:spcAft>
              <a:buClr>
                <a:srgbClr val="808080"/>
              </a:buClr>
              <a:buSzPts val="2400"/>
              <a:buFont typeface="Arial"/>
              <a:buNone/>
              <a:defRPr sz="3543">
                <a:solidFill>
                  <a:srgbClr val="808080"/>
                </a:solidFill>
              </a:defRPr>
            </a:lvl3pPr>
            <a:lvl4pPr marL="1828800" lvl="3" indent="-228600" algn="l">
              <a:lnSpc>
                <a:spcPct val="90000"/>
              </a:lnSpc>
              <a:spcBef>
                <a:spcPts val="1476"/>
              </a:spcBef>
              <a:spcAft>
                <a:spcPts val="0"/>
              </a:spcAft>
              <a:buClr>
                <a:srgbClr val="808080"/>
              </a:buClr>
              <a:buSzPts val="2400"/>
              <a:buFont typeface="Arial"/>
              <a:buNone/>
              <a:defRPr sz="3543">
                <a:solidFill>
                  <a:srgbClr val="808080"/>
                </a:solidFill>
              </a:defRPr>
            </a:lvl4pPr>
            <a:lvl5pPr marL="2286000" lvl="4" indent="-228600" algn="l">
              <a:lnSpc>
                <a:spcPct val="90000"/>
              </a:lnSpc>
              <a:spcBef>
                <a:spcPts val="1476"/>
              </a:spcBef>
              <a:spcAft>
                <a:spcPts val="0"/>
              </a:spcAft>
              <a:buClr>
                <a:srgbClr val="808080"/>
              </a:buClr>
              <a:buSzPts val="2400"/>
              <a:buFont typeface="Arial"/>
              <a:buNone/>
              <a:defRPr sz="3543">
                <a:solidFill>
                  <a:srgbClr val="808080"/>
                </a:solidFill>
              </a:defRPr>
            </a:lvl5pPr>
            <a:lvl6pPr marL="2743200" lvl="5" indent="-342900" algn="l">
              <a:lnSpc>
                <a:spcPct val="90000"/>
              </a:lnSpc>
              <a:spcBef>
                <a:spcPts val="1476"/>
              </a:spcBef>
              <a:spcAft>
                <a:spcPts val="0"/>
              </a:spcAft>
              <a:buClr>
                <a:srgbClr val="000000"/>
              </a:buClr>
              <a:buSzPts val="1800"/>
              <a:buChar char="•"/>
              <a:defRPr/>
            </a:lvl6pPr>
            <a:lvl7pPr marL="3200400" lvl="6" indent="-342900" algn="l">
              <a:lnSpc>
                <a:spcPct val="90000"/>
              </a:lnSpc>
              <a:spcBef>
                <a:spcPts val="1476"/>
              </a:spcBef>
              <a:spcAft>
                <a:spcPts val="0"/>
              </a:spcAft>
              <a:buClr>
                <a:srgbClr val="000000"/>
              </a:buClr>
              <a:buSzPts val="1800"/>
              <a:buChar char="•"/>
              <a:defRPr/>
            </a:lvl7pPr>
            <a:lvl8pPr marL="3657600" lvl="7" indent="-342900" algn="l">
              <a:lnSpc>
                <a:spcPct val="90000"/>
              </a:lnSpc>
              <a:spcBef>
                <a:spcPts val="1476"/>
              </a:spcBef>
              <a:spcAft>
                <a:spcPts val="0"/>
              </a:spcAft>
              <a:buClr>
                <a:srgbClr val="000000"/>
              </a:buClr>
              <a:buSzPts val="1800"/>
              <a:buChar char="•"/>
              <a:defRPr/>
            </a:lvl8pPr>
            <a:lvl9pPr marL="4114800" lvl="8" indent="-342900" algn="l">
              <a:lnSpc>
                <a:spcPct val="90000"/>
              </a:lnSpc>
              <a:spcBef>
                <a:spcPts val="1476"/>
              </a:spcBef>
              <a:spcAft>
                <a:spcPts val="0"/>
              </a:spcAft>
              <a:buClr>
                <a:srgbClr val="000000"/>
              </a:buClr>
              <a:buSzPts val="1800"/>
              <a:buChar char="•"/>
              <a:defRPr/>
            </a:lvl9pPr>
          </a:lstStyle>
          <a:p>
            <a:endParaRPr/>
          </a:p>
        </p:txBody>
      </p:sp>
      <p:sp>
        <p:nvSpPr>
          <p:cNvPr id="22" name="Google Shape;22;p37"/>
          <p:cNvSpPr/>
          <p:nvPr/>
        </p:nvSpPr>
        <p:spPr>
          <a:xfrm rot="10800000">
            <a:off x="-130741" y="4428884"/>
            <a:ext cx="637820" cy="106301"/>
          </a:xfrm>
          <a:prstGeom prst="roundRect">
            <a:avLst>
              <a:gd name="adj" fmla="val 50000"/>
            </a:avLst>
          </a:prstGeom>
          <a:solidFill>
            <a:srgbClr val="E60032"/>
          </a:solidFill>
          <a:ln>
            <a:noFill/>
          </a:ln>
        </p:spPr>
        <p:txBody>
          <a:bodyPr spcFirstLastPara="1" wrap="square" lIns="67450" tIns="67450" rIns="67450" bIns="6745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a:solidFill>
                <a:srgbClr val="FFFFFF"/>
              </a:solidFill>
              <a:latin typeface="Arial"/>
              <a:ea typeface="Arial"/>
              <a:cs typeface="Arial"/>
              <a:sym typeface="Arial"/>
            </a:endParaRPr>
          </a:p>
        </p:txBody>
      </p:sp>
      <p:sp>
        <p:nvSpPr>
          <p:cNvPr id="23" name="Google Shape;23;p37"/>
          <p:cNvSpPr txBox="1">
            <a:spLocks noGrp="1"/>
          </p:cNvSpPr>
          <p:nvPr>
            <p:ph type="title"/>
          </p:nvPr>
        </p:nvSpPr>
        <p:spPr>
          <a:xfrm>
            <a:off x="1237546" y="3963405"/>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Arial"/>
                <a:ea typeface="Arial"/>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 name="Google Shape;24;p37"/>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436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サマリとコンテンツ">
  <p:cSld name="タイトルとサマリとコンテンツ">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Arial"/>
                <a:ea typeface="Arial"/>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7" name="Google Shape;27;p38"/>
          <p:cNvSpPr txBox="1">
            <a:spLocks noGrp="1"/>
          </p:cNvSpPr>
          <p:nvPr>
            <p:ph type="body" idx="1"/>
          </p:nvPr>
        </p:nvSpPr>
        <p:spPr>
          <a:xfrm>
            <a:off x="1237547" y="1968290"/>
            <a:ext cx="15525573" cy="3235044"/>
          </a:xfrm>
          <a:prstGeom prst="rect">
            <a:avLst/>
          </a:prstGeom>
          <a:solidFill>
            <a:srgbClr val="F2F2F2"/>
          </a:solidFill>
          <a:ln>
            <a:noFill/>
          </a:ln>
        </p:spPr>
        <p:txBody>
          <a:bodyPr spcFirstLastPara="1" wrap="square" lIns="215975" tIns="215975" rIns="215975" bIns="215975" anchor="t" anchorCtr="0">
            <a:normAutofit/>
          </a:bodyPr>
          <a:lstStyle>
            <a:lvl1pPr marL="457200" lvl="0" indent="-342900" algn="l">
              <a:lnSpc>
                <a:spcPct val="90000"/>
              </a:lnSpc>
              <a:spcBef>
                <a:spcPts val="1476"/>
              </a:spcBef>
              <a:spcAft>
                <a:spcPts val="0"/>
              </a:spcAft>
              <a:buClr>
                <a:srgbClr val="000000"/>
              </a:buClr>
              <a:buSzPts val="1800"/>
              <a:buChar char="•"/>
              <a:defRPr b="0" i="0">
                <a:latin typeface="Arial"/>
                <a:ea typeface="Arial"/>
                <a:cs typeface="Arial"/>
                <a:sym typeface="Arial"/>
              </a:defRPr>
            </a:lvl1pPr>
            <a:lvl2pPr marL="914400" lvl="1" indent="-342900" algn="l">
              <a:lnSpc>
                <a:spcPct val="90000"/>
              </a:lnSpc>
              <a:spcBef>
                <a:spcPts val="1476"/>
              </a:spcBef>
              <a:spcAft>
                <a:spcPts val="0"/>
              </a:spcAft>
              <a:buClr>
                <a:srgbClr val="000000"/>
              </a:buClr>
              <a:buSzPts val="1800"/>
              <a:buChar char="•"/>
              <a:defRPr/>
            </a:lvl2pPr>
            <a:lvl3pPr marL="1371600" lvl="2" indent="-342900" algn="l">
              <a:lnSpc>
                <a:spcPct val="90000"/>
              </a:lnSpc>
              <a:spcBef>
                <a:spcPts val="1476"/>
              </a:spcBef>
              <a:spcAft>
                <a:spcPts val="0"/>
              </a:spcAft>
              <a:buClr>
                <a:srgbClr val="000000"/>
              </a:buClr>
              <a:buSzPts val="1800"/>
              <a:buChar char="•"/>
              <a:defRPr/>
            </a:lvl3pPr>
            <a:lvl4pPr marL="1828800" lvl="3" indent="-342900" algn="l">
              <a:lnSpc>
                <a:spcPct val="90000"/>
              </a:lnSpc>
              <a:spcBef>
                <a:spcPts val="1476"/>
              </a:spcBef>
              <a:spcAft>
                <a:spcPts val="0"/>
              </a:spcAft>
              <a:buClr>
                <a:srgbClr val="000000"/>
              </a:buClr>
              <a:buSzPts val="1800"/>
              <a:buChar char="•"/>
              <a:defRPr/>
            </a:lvl4pPr>
            <a:lvl5pPr marL="2286000" lvl="4" indent="-342900" algn="l">
              <a:lnSpc>
                <a:spcPct val="90000"/>
              </a:lnSpc>
              <a:spcBef>
                <a:spcPts val="1476"/>
              </a:spcBef>
              <a:spcAft>
                <a:spcPts val="0"/>
              </a:spcAft>
              <a:buClr>
                <a:srgbClr val="000000"/>
              </a:buClr>
              <a:buSzPts val="1800"/>
              <a:buChar char="•"/>
              <a:defRPr/>
            </a:lvl5pPr>
            <a:lvl6pPr marL="2743200" lvl="5" indent="-342900" algn="l">
              <a:lnSpc>
                <a:spcPct val="90000"/>
              </a:lnSpc>
              <a:spcBef>
                <a:spcPts val="1476"/>
              </a:spcBef>
              <a:spcAft>
                <a:spcPts val="0"/>
              </a:spcAft>
              <a:buClr>
                <a:srgbClr val="000000"/>
              </a:buClr>
              <a:buSzPts val="1800"/>
              <a:buChar char="•"/>
              <a:defRPr/>
            </a:lvl6pPr>
            <a:lvl7pPr marL="3200400" lvl="6" indent="-342900" algn="l">
              <a:lnSpc>
                <a:spcPct val="90000"/>
              </a:lnSpc>
              <a:spcBef>
                <a:spcPts val="1476"/>
              </a:spcBef>
              <a:spcAft>
                <a:spcPts val="0"/>
              </a:spcAft>
              <a:buClr>
                <a:srgbClr val="000000"/>
              </a:buClr>
              <a:buSzPts val="1800"/>
              <a:buChar char="•"/>
              <a:defRPr/>
            </a:lvl7pPr>
            <a:lvl8pPr marL="3657600" lvl="7" indent="-342900" algn="l">
              <a:lnSpc>
                <a:spcPct val="90000"/>
              </a:lnSpc>
              <a:spcBef>
                <a:spcPts val="1476"/>
              </a:spcBef>
              <a:spcAft>
                <a:spcPts val="0"/>
              </a:spcAft>
              <a:buClr>
                <a:srgbClr val="000000"/>
              </a:buClr>
              <a:buSzPts val="1800"/>
              <a:buChar char="•"/>
              <a:defRPr/>
            </a:lvl8pPr>
            <a:lvl9pPr marL="4114800" lvl="8" indent="-342900" algn="l">
              <a:lnSpc>
                <a:spcPct val="90000"/>
              </a:lnSpc>
              <a:spcBef>
                <a:spcPts val="1476"/>
              </a:spcBef>
              <a:spcAft>
                <a:spcPts val="0"/>
              </a:spcAft>
              <a:buClr>
                <a:srgbClr val="000000"/>
              </a:buClr>
              <a:buSzPts val="1800"/>
              <a:buChar char="•"/>
              <a:defRPr/>
            </a:lvl9pPr>
          </a:lstStyle>
          <a:p>
            <a:endParaRPr/>
          </a:p>
        </p:txBody>
      </p:sp>
      <p:sp>
        <p:nvSpPr>
          <p:cNvPr id="28" name="Google Shape;28;p38"/>
          <p:cNvSpPr txBox="1">
            <a:spLocks noGrp="1"/>
          </p:cNvSpPr>
          <p:nvPr>
            <p:ph type="body" idx="2"/>
          </p:nvPr>
        </p:nvSpPr>
        <p:spPr>
          <a:xfrm>
            <a:off x="1237546" y="5385976"/>
            <a:ext cx="15525572" cy="3695911"/>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476"/>
              </a:spcBef>
              <a:spcAft>
                <a:spcPts val="0"/>
              </a:spcAft>
              <a:buClr>
                <a:srgbClr val="000000"/>
              </a:buClr>
              <a:buSzPts val="1800"/>
              <a:buChar char="•"/>
              <a:defRPr b="0" i="0">
                <a:latin typeface="Arial"/>
                <a:ea typeface="Arial"/>
                <a:cs typeface="Arial"/>
                <a:sym typeface="Arial"/>
              </a:defRPr>
            </a:lvl1pPr>
            <a:lvl2pPr marL="914400" lvl="1" indent="-342900" algn="l">
              <a:lnSpc>
                <a:spcPct val="90000"/>
              </a:lnSpc>
              <a:spcBef>
                <a:spcPts val="1476"/>
              </a:spcBef>
              <a:spcAft>
                <a:spcPts val="0"/>
              </a:spcAft>
              <a:buClr>
                <a:srgbClr val="000000"/>
              </a:buClr>
              <a:buSzPts val="1800"/>
              <a:buChar char="•"/>
              <a:defRPr/>
            </a:lvl2pPr>
            <a:lvl3pPr marL="1371600" lvl="2" indent="-342900" algn="l">
              <a:lnSpc>
                <a:spcPct val="90000"/>
              </a:lnSpc>
              <a:spcBef>
                <a:spcPts val="1476"/>
              </a:spcBef>
              <a:spcAft>
                <a:spcPts val="0"/>
              </a:spcAft>
              <a:buClr>
                <a:srgbClr val="000000"/>
              </a:buClr>
              <a:buSzPts val="1800"/>
              <a:buChar char="•"/>
              <a:defRPr/>
            </a:lvl3pPr>
            <a:lvl4pPr marL="1828800" lvl="3" indent="-342900" algn="l">
              <a:lnSpc>
                <a:spcPct val="90000"/>
              </a:lnSpc>
              <a:spcBef>
                <a:spcPts val="1476"/>
              </a:spcBef>
              <a:spcAft>
                <a:spcPts val="0"/>
              </a:spcAft>
              <a:buClr>
                <a:srgbClr val="000000"/>
              </a:buClr>
              <a:buSzPts val="1800"/>
              <a:buChar char="•"/>
              <a:defRPr/>
            </a:lvl4pPr>
            <a:lvl5pPr marL="2286000" lvl="4" indent="-342900" algn="l">
              <a:lnSpc>
                <a:spcPct val="90000"/>
              </a:lnSpc>
              <a:spcBef>
                <a:spcPts val="1476"/>
              </a:spcBef>
              <a:spcAft>
                <a:spcPts val="0"/>
              </a:spcAft>
              <a:buClr>
                <a:srgbClr val="000000"/>
              </a:buClr>
              <a:buSzPts val="1800"/>
              <a:buChar char="•"/>
              <a:defRPr/>
            </a:lvl5pPr>
            <a:lvl6pPr marL="2743200" lvl="5" indent="-342900" algn="l">
              <a:lnSpc>
                <a:spcPct val="90000"/>
              </a:lnSpc>
              <a:spcBef>
                <a:spcPts val="1476"/>
              </a:spcBef>
              <a:spcAft>
                <a:spcPts val="0"/>
              </a:spcAft>
              <a:buClr>
                <a:srgbClr val="000000"/>
              </a:buClr>
              <a:buSzPts val="1800"/>
              <a:buChar char="•"/>
              <a:defRPr/>
            </a:lvl6pPr>
            <a:lvl7pPr marL="3200400" lvl="6" indent="-342900" algn="l">
              <a:lnSpc>
                <a:spcPct val="90000"/>
              </a:lnSpc>
              <a:spcBef>
                <a:spcPts val="1476"/>
              </a:spcBef>
              <a:spcAft>
                <a:spcPts val="0"/>
              </a:spcAft>
              <a:buClr>
                <a:srgbClr val="000000"/>
              </a:buClr>
              <a:buSzPts val="1800"/>
              <a:buChar char="•"/>
              <a:defRPr/>
            </a:lvl7pPr>
            <a:lvl8pPr marL="3657600" lvl="7" indent="-342900" algn="l">
              <a:lnSpc>
                <a:spcPct val="90000"/>
              </a:lnSpc>
              <a:spcBef>
                <a:spcPts val="1476"/>
              </a:spcBef>
              <a:spcAft>
                <a:spcPts val="0"/>
              </a:spcAft>
              <a:buClr>
                <a:srgbClr val="000000"/>
              </a:buClr>
              <a:buSzPts val="1800"/>
              <a:buChar char="•"/>
              <a:defRPr/>
            </a:lvl8pPr>
            <a:lvl9pPr marL="4114800" lvl="8" indent="-342900" algn="l">
              <a:lnSpc>
                <a:spcPct val="90000"/>
              </a:lnSpc>
              <a:spcBef>
                <a:spcPts val="1476"/>
              </a:spcBef>
              <a:spcAft>
                <a:spcPts val="0"/>
              </a:spcAft>
              <a:buClr>
                <a:srgbClr val="000000"/>
              </a:buClr>
              <a:buSzPts val="1800"/>
              <a:buChar char="•"/>
              <a:defRPr/>
            </a:lvl9pPr>
          </a:lstStyle>
          <a:p>
            <a:endParaRPr/>
          </a:p>
        </p:txBody>
      </p:sp>
      <p:sp>
        <p:nvSpPr>
          <p:cNvPr id="29" name="Google Shape;29;p38"/>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2869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タイトルとサマリとコンテンツ">
  <p:cSld name="1_タイトルとサマリとコンテンツ">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Arial"/>
                <a:ea typeface="Arial"/>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2" name="Google Shape;32;p39"/>
          <p:cNvSpPr txBox="1">
            <a:spLocks noGrp="1"/>
          </p:cNvSpPr>
          <p:nvPr>
            <p:ph type="body" idx="1"/>
          </p:nvPr>
        </p:nvSpPr>
        <p:spPr>
          <a:xfrm>
            <a:off x="1237547" y="1968290"/>
            <a:ext cx="15525573" cy="3235044"/>
          </a:xfrm>
          <a:prstGeom prst="rect">
            <a:avLst/>
          </a:prstGeom>
          <a:solidFill>
            <a:srgbClr val="F2F2F2"/>
          </a:solidFill>
          <a:ln>
            <a:noFill/>
          </a:ln>
        </p:spPr>
        <p:txBody>
          <a:bodyPr spcFirstLastPara="1" wrap="square" lIns="215975" tIns="215975" rIns="215975" bIns="215975" anchor="t" anchorCtr="0">
            <a:normAutofit/>
          </a:bodyPr>
          <a:lstStyle>
            <a:lvl1pPr marL="457200" lvl="0" indent="-342900" algn="l">
              <a:lnSpc>
                <a:spcPct val="90000"/>
              </a:lnSpc>
              <a:spcBef>
                <a:spcPts val="1476"/>
              </a:spcBef>
              <a:spcAft>
                <a:spcPts val="0"/>
              </a:spcAft>
              <a:buClr>
                <a:srgbClr val="000000"/>
              </a:buClr>
              <a:buSzPts val="1800"/>
              <a:buChar char="•"/>
              <a:defRPr b="0" i="0">
                <a:latin typeface="Arial"/>
                <a:ea typeface="Arial"/>
                <a:cs typeface="Arial"/>
                <a:sym typeface="Arial"/>
              </a:defRPr>
            </a:lvl1pPr>
            <a:lvl2pPr marL="914400" lvl="1" indent="-342900" algn="l">
              <a:lnSpc>
                <a:spcPct val="90000"/>
              </a:lnSpc>
              <a:spcBef>
                <a:spcPts val="1476"/>
              </a:spcBef>
              <a:spcAft>
                <a:spcPts val="0"/>
              </a:spcAft>
              <a:buClr>
                <a:srgbClr val="000000"/>
              </a:buClr>
              <a:buSzPts val="1800"/>
              <a:buChar char="•"/>
              <a:defRPr/>
            </a:lvl2pPr>
            <a:lvl3pPr marL="1371600" lvl="2" indent="-342900" algn="l">
              <a:lnSpc>
                <a:spcPct val="90000"/>
              </a:lnSpc>
              <a:spcBef>
                <a:spcPts val="1476"/>
              </a:spcBef>
              <a:spcAft>
                <a:spcPts val="0"/>
              </a:spcAft>
              <a:buClr>
                <a:srgbClr val="000000"/>
              </a:buClr>
              <a:buSzPts val="1800"/>
              <a:buChar char="•"/>
              <a:defRPr/>
            </a:lvl3pPr>
            <a:lvl4pPr marL="1828800" lvl="3" indent="-342900" algn="l">
              <a:lnSpc>
                <a:spcPct val="90000"/>
              </a:lnSpc>
              <a:spcBef>
                <a:spcPts val="1476"/>
              </a:spcBef>
              <a:spcAft>
                <a:spcPts val="0"/>
              </a:spcAft>
              <a:buClr>
                <a:srgbClr val="000000"/>
              </a:buClr>
              <a:buSzPts val="1800"/>
              <a:buChar char="•"/>
              <a:defRPr/>
            </a:lvl4pPr>
            <a:lvl5pPr marL="2286000" lvl="4" indent="-342900" algn="l">
              <a:lnSpc>
                <a:spcPct val="90000"/>
              </a:lnSpc>
              <a:spcBef>
                <a:spcPts val="1476"/>
              </a:spcBef>
              <a:spcAft>
                <a:spcPts val="0"/>
              </a:spcAft>
              <a:buClr>
                <a:srgbClr val="000000"/>
              </a:buClr>
              <a:buSzPts val="1800"/>
              <a:buChar char="•"/>
              <a:defRPr/>
            </a:lvl5pPr>
            <a:lvl6pPr marL="2743200" lvl="5" indent="-342900" algn="l">
              <a:lnSpc>
                <a:spcPct val="90000"/>
              </a:lnSpc>
              <a:spcBef>
                <a:spcPts val="1476"/>
              </a:spcBef>
              <a:spcAft>
                <a:spcPts val="0"/>
              </a:spcAft>
              <a:buClr>
                <a:srgbClr val="000000"/>
              </a:buClr>
              <a:buSzPts val="1800"/>
              <a:buChar char="•"/>
              <a:defRPr/>
            </a:lvl6pPr>
            <a:lvl7pPr marL="3200400" lvl="6" indent="-342900" algn="l">
              <a:lnSpc>
                <a:spcPct val="90000"/>
              </a:lnSpc>
              <a:spcBef>
                <a:spcPts val="1476"/>
              </a:spcBef>
              <a:spcAft>
                <a:spcPts val="0"/>
              </a:spcAft>
              <a:buClr>
                <a:srgbClr val="000000"/>
              </a:buClr>
              <a:buSzPts val="1800"/>
              <a:buChar char="•"/>
              <a:defRPr/>
            </a:lvl7pPr>
            <a:lvl8pPr marL="3657600" lvl="7" indent="-342900" algn="l">
              <a:lnSpc>
                <a:spcPct val="90000"/>
              </a:lnSpc>
              <a:spcBef>
                <a:spcPts val="1476"/>
              </a:spcBef>
              <a:spcAft>
                <a:spcPts val="0"/>
              </a:spcAft>
              <a:buClr>
                <a:srgbClr val="000000"/>
              </a:buClr>
              <a:buSzPts val="1800"/>
              <a:buChar char="•"/>
              <a:defRPr/>
            </a:lvl8pPr>
            <a:lvl9pPr marL="4114800" lvl="8" indent="-342900" algn="l">
              <a:lnSpc>
                <a:spcPct val="90000"/>
              </a:lnSpc>
              <a:spcBef>
                <a:spcPts val="1476"/>
              </a:spcBef>
              <a:spcAft>
                <a:spcPts val="0"/>
              </a:spcAft>
              <a:buClr>
                <a:srgbClr val="000000"/>
              </a:buClr>
              <a:buSzPts val="1800"/>
              <a:buChar char="•"/>
              <a:defRPr/>
            </a:lvl9pPr>
          </a:lstStyle>
          <a:p>
            <a:endParaRPr/>
          </a:p>
        </p:txBody>
      </p:sp>
      <p:sp>
        <p:nvSpPr>
          <p:cNvPr id="33" name="Google Shape;33;p39"/>
          <p:cNvSpPr txBox="1">
            <a:spLocks noGrp="1"/>
          </p:cNvSpPr>
          <p:nvPr>
            <p:ph type="body" idx="2"/>
          </p:nvPr>
        </p:nvSpPr>
        <p:spPr>
          <a:xfrm>
            <a:off x="1237546" y="5385976"/>
            <a:ext cx="15525572" cy="3695911"/>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476"/>
              </a:spcBef>
              <a:spcAft>
                <a:spcPts val="0"/>
              </a:spcAft>
              <a:buClr>
                <a:srgbClr val="000000"/>
              </a:buClr>
              <a:buSzPts val="1800"/>
              <a:buChar char="•"/>
              <a:defRPr b="0" i="0">
                <a:latin typeface="Arial"/>
                <a:ea typeface="Arial"/>
                <a:cs typeface="Arial"/>
                <a:sym typeface="Arial"/>
              </a:defRPr>
            </a:lvl1pPr>
            <a:lvl2pPr marL="914400" lvl="1" indent="-342900" algn="l">
              <a:lnSpc>
                <a:spcPct val="90000"/>
              </a:lnSpc>
              <a:spcBef>
                <a:spcPts val="1476"/>
              </a:spcBef>
              <a:spcAft>
                <a:spcPts val="0"/>
              </a:spcAft>
              <a:buClr>
                <a:srgbClr val="000000"/>
              </a:buClr>
              <a:buSzPts val="1800"/>
              <a:buChar char="•"/>
              <a:defRPr/>
            </a:lvl2pPr>
            <a:lvl3pPr marL="1371600" lvl="2" indent="-342900" algn="l">
              <a:lnSpc>
                <a:spcPct val="90000"/>
              </a:lnSpc>
              <a:spcBef>
                <a:spcPts val="1476"/>
              </a:spcBef>
              <a:spcAft>
                <a:spcPts val="0"/>
              </a:spcAft>
              <a:buClr>
                <a:srgbClr val="000000"/>
              </a:buClr>
              <a:buSzPts val="1800"/>
              <a:buChar char="•"/>
              <a:defRPr/>
            </a:lvl3pPr>
            <a:lvl4pPr marL="1828800" lvl="3" indent="-342900" algn="l">
              <a:lnSpc>
                <a:spcPct val="90000"/>
              </a:lnSpc>
              <a:spcBef>
                <a:spcPts val="1476"/>
              </a:spcBef>
              <a:spcAft>
                <a:spcPts val="0"/>
              </a:spcAft>
              <a:buClr>
                <a:srgbClr val="000000"/>
              </a:buClr>
              <a:buSzPts val="1800"/>
              <a:buChar char="•"/>
              <a:defRPr/>
            </a:lvl4pPr>
            <a:lvl5pPr marL="2286000" lvl="4" indent="-342900" algn="l">
              <a:lnSpc>
                <a:spcPct val="90000"/>
              </a:lnSpc>
              <a:spcBef>
                <a:spcPts val="1476"/>
              </a:spcBef>
              <a:spcAft>
                <a:spcPts val="0"/>
              </a:spcAft>
              <a:buClr>
                <a:srgbClr val="000000"/>
              </a:buClr>
              <a:buSzPts val="1800"/>
              <a:buChar char="•"/>
              <a:defRPr/>
            </a:lvl5pPr>
            <a:lvl6pPr marL="2743200" lvl="5" indent="-342900" algn="l">
              <a:lnSpc>
                <a:spcPct val="90000"/>
              </a:lnSpc>
              <a:spcBef>
                <a:spcPts val="1476"/>
              </a:spcBef>
              <a:spcAft>
                <a:spcPts val="0"/>
              </a:spcAft>
              <a:buClr>
                <a:srgbClr val="000000"/>
              </a:buClr>
              <a:buSzPts val="1800"/>
              <a:buChar char="•"/>
              <a:defRPr/>
            </a:lvl6pPr>
            <a:lvl7pPr marL="3200400" lvl="6" indent="-342900" algn="l">
              <a:lnSpc>
                <a:spcPct val="90000"/>
              </a:lnSpc>
              <a:spcBef>
                <a:spcPts val="1476"/>
              </a:spcBef>
              <a:spcAft>
                <a:spcPts val="0"/>
              </a:spcAft>
              <a:buClr>
                <a:srgbClr val="000000"/>
              </a:buClr>
              <a:buSzPts val="1800"/>
              <a:buChar char="•"/>
              <a:defRPr/>
            </a:lvl7pPr>
            <a:lvl8pPr marL="3657600" lvl="7" indent="-342900" algn="l">
              <a:lnSpc>
                <a:spcPct val="90000"/>
              </a:lnSpc>
              <a:spcBef>
                <a:spcPts val="1476"/>
              </a:spcBef>
              <a:spcAft>
                <a:spcPts val="0"/>
              </a:spcAft>
              <a:buClr>
                <a:srgbClr val="000000"/>
              </a:buClr>
              <a:buSzPts val="1800"/>
              <a:buChar char="•"/>
              <a:defRPr/>
            </a:lvl8pPr>
            <a:lvl9pPr marL="4114800" lvl="8" indent="-342900" algn="l">
              <a:lnSpc>
                <a:spcPct val="90000"/>
              </a:lnSpc>
              <a:spcBef>
                <a:spcPts val="1476"/>
              </a:spcBef>
              <a:spcAft>
                <a:spcPts val="0"/>
              </a:spcAft>
              <a:buClr>
                <a:srgbClr val="000000"/>
              </a:buClr>
              <a:buSzPts val="1800"/>
              <a:buChar char="•"/>
              <a:defRPr/>
            </a:lvl9pPr>
          </a:lstStyle>
          <a:p>
            <a:endParaRPr/>
          </a:p>
        </p:txBody>
      </p:sp>
      <p:sp>
        <p:nvSpPr>
          <p:cNvPr id="34" name="Google Shape;34;p39"/>
          <p:cNvSpPr/>
          <p:nvPr/>
        </p:nvSpPr>
        <p:spPr>
          <a:xfrm rot="10800000">
            <a:off x="-130741" y="1150293"/>
            <a:ext cx="637820" cy="106301"/>
          </a:xfrm>
          <a:prstGeom prst="roundRect">
            <a:avLst>
              <a:gd name="adj" fmla="val 50000"/>
            </a:avLst>
          </a:prstGeom>
          <a:solidFill>
            <a:srgbClr val="11AC51"/>
          </a:solidFill>
          <a:ln>
            <a:noFill/>
          </a:ln>
        </p:spPr>
        <p:txBody>
          <a:bodyPr spcFirstLastPara="1" wrap="square" lIns="67450" tIns="67450" rIns="67450" bIns="6745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a:solidFill>
                <a:srgbClr val="FFFFFF"/>
              </a:solidFill>
              <a:latin typeface="Arial"/>
              <a:ea typeface="Arial"/>
              <a:cs typeface="Arial"/>
              <a:sym typeface="Arial"/>
            </a:endParaRPr>
          </a:p>
        </p:txBody>
      </p:sp>
      <p:sp>
        <p:nvSpPr>
          <p:cNvPr id="35" name="Google Shape;35;p39"/>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2653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タイトルとサマリとコンテンツ">
  <p:cSld name="2_タイトルとサマリとコンテンツ">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Arial"/>
                <a:ea typeface="Arial"/>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40"/>
          <p:cNvSpPr txBox="1">
            <a:spLocks noGrp="1"/>
          </p:cNvSpPr>
          <p:nvPr>
            <p:ph type="body" idx="1"/>
          </p:nvPr>
        </p:nvSpPr>
        <p:spPr>
          <a:xfrm>
            <a:off x="1237547" y="1968290"/>
            <a:ext cx="15525573" cy="3235044"/>
          </a:xfrm>
          <a:prstGeom prst="rect">
            <a:avLst/>
          </a:prstGeom>
          <a:solidFill>
            <a:srgbClr val="F2F2F2"/>
          </a:solidFill>
          <a:ln>
            <a:noFill/>
          </a:ln>
        </p:spPr>
        <p:txBody>
          <a:bodyPr spcFirstLastPara="1" wrap="square" lIns="215975" tIns="215975" rIns="215975" bIns="215975" anchor="t" anchorCtr="0">
            <a:normAutofit/>
          </a:bodyPr>
          <a:lstStyle>
            <a:lvl1pPr marL="457200" lvl="0" indent="-342900" algn="l">
              <a:lnSpc>
                <a:spcPct val="90000"/>
              </a:lnSpc>
              <a:spcBef>
                <a:spcPts val="1476"/>
              </a:spcBef>
              <a:spcAft>
                <a:spcPts val="0"/>
              </a:spcAft>
              <a:buClr>
                <a:srgbClr val="000000"/>
              </a:buClr>
              <a:buSzPts val="1800"/>
              <a:buChar char="•"/>
              <a:defRPr b="0" i="0">
                <a:latin typeface="Arial"/>
                <a:ea typeface="Arial"/>
                <a:cs typeface="Arial"/>
                <a:sym typeface="Arial"/>
              </a:defRPr>
            </a:lvl1pPr>
            <a:lvl2pPr marL="914400" lvl="1" indent="-342900" algn="l">
              <a:lnSpc>
                <a:spcPct val="90000"/>
              </a:lnSpc>
              <a:spcBef>
                <a:spcPts val="1476"/>
              </a:spcBef>
              <a:spcAft>
                <a:spcPts val="0"/>
              </a:spcAft>
              <a:buClr>
                <a:srgbClr val="000000"/>
              </a:buClr>
              <a:buSzPts val="1800"/>
              <a:buChar char="•"/>
              <a:defRPr/>
            </a:lvl2pPr>
            <a:lvl3pPr marL="1371600" lvl="2" indent="-342900" algn="l">
              <a:lnSpc>
                <a:spcPct val="90000"/>
              </a:lnSpc>
              <a:spcBef>
                <a:spcPts val="1476"/>
              </a:spcBef>
              <a:spcAft>
                <a:spcPts val="0"/>
              </a:spcAft>
              <a:buClr>
                <a:srgbClr val="000000"/>
              </a:buClr>
              <a:buSzPts val="1800"/>
              <a:buChar char="•"/>
              <a:defRPr/>
            </a:lvl3pPr>
            <a:lvl4pPr marL="1828800" lvl="3" indent="-342900" algn="l">
              <a:lnSpc>
                <a:spcPct val="90000"/>
              </a:lnSpc>
              <a:spcBef>
                <a:spcPts val="1476"/>
              </a:spcBef>
              <a:spcAft>
                <a:spcPts val="0"/>
              </a:spcAft>
              <a:buClr>
                <a:srgbClr val="000000"/>
              </a:buClr>
              <a:buSzPts val="1800"/>
              <a:buChar char="•"/>
              <a:defRPr/>
            </a:lvl4pPr>
            <a:lvl5pPr marL="2286000" lvl="4" indent="-342900" algn="l">
              <a:lnSpc>
                <a:spcPct val="90000"/>
              </a:lnSpc>
              <a:spcBef>
                <a:spcPts val="1476"/>
              </a:spcBef>
              <a:spcAft>
                <a:spcPts val="0"/>
              </a:spcAft>
              <a:buClr>
                <a:srgbClr val="000000"/>
              </a:buClr>
              <a:buSzPts val="1800"/>
              <a:buChar char="•"/>
              <a:defRPr/>
            </a:lvl5pPr>
            <a:lvl6pPr marL="2743200" lvl="5" indent="-342900" algn="l">
              <a:lnSpc>
                <a:spcPct val="90000"/>
              </a:lnSpc>
              <a:spcBef>
                <a:spcPts val="1476"/>
              </a:spcBef>
              <a:spcAft>
                <a:spcPts val="0"/>
              </a:spcAft>
              <a:buClr>
                <a:srgbClr val="000000"/>
              </a:buClr>
              <a:buSzPts val="1800"/>
              <a:buChar char="•"/>
              <a:defRPr/>
            </a:lvl6pPr>
            <a:lvl7pPr marL="3200400" lvl="6" indent="-342900" algn="l">
              <a:lnSpc>
                <a:spcPct val="90000"/>
              </a:lnSpc>
              <a:spcBef>
                <a:spcPts val="1476"/>
              </a:spcBef>
              <a:spcAft>
                <a:spcPts val="0"/>
              </a:spcAft>
              <a:buClr>
                <a:srgbClr val="000000"/>
              </a:buClr>
              <a:buSzPts val="1800"/>
              <a:buChar char="•"/>
              <a:defRPr/>
            </a:lvl7pPr>
            <a:lvl8pPr marL="3657600" lvl="7" indent="-342900" algn="l">
              <a:lnSpc>
                <a:spcPct val="90000"/>
              </a:lnSpc>
              <a:spcBef>
                <a:spcPts val="1476"/>
              </a:spcBef>
              <a:spcAft>
                <a:spcPts val="0"/>
              </a:spcAft>
              <a:buClr>
                <a:srgbClr val="000000"/>
              </a:buClr>
              <a:buSzPts val="1800"/>
              <a:buChar char="•"/>
              <a:defRPr/>
            </a:lvl8pPr>
            <a:lvl9pPr marL="4114800" lvl="8" indent="-342900" algn="l">
              <a:lnSpc>
                <a:spcPct val="90000"/>
              </a:lnSpc>
              <a:spcBef>
                <a:spcPts val="1476"/>
              </a:spcBef>
              <a:spcAft>
                <a:spcPts val="0"/>
              </a:spcAft>
              <a:buClr>
                <a:srgbClr val="000000"/>
              </a:buClr>
              <a:buSzPts val="1800"/>
              <a:buChar char="•"/>
              <a:defRPr/>
            </a:lvl9pPr>
          </a:lstStyle>
          <a:p>
            <a:endParaRPr/>
          </a:p>
        </p:txBody>
      </p:sp>
      <p:sp>
        <p:nvSpPr>
          <p:cNvPr id="39" name="Google Shape;39;p40"/>
          <p:cNvSpPr txBox="1">
            <a:spLocks noGrp="1"/>
          </p:cNvSpPr>
          <p:nvPr>
            <p:ph type="body" idx="2"/>
          </p:nvPr>
        </p:nvSpPr>
        <p:spPr>
          <a:xfrm>
            <a:off x="1237546" y="5385976"/>
            <a:ext cx="15525572" cy="3695911"/>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476"/>
              </a:spcBef>
              <a:spcAft>
                <a:spcPts val="0"/>
              </a:spcAft>
              <a:buClr>
                <a:srgbClr val="000000"/>
              </a:buClr>
              <a:buSzPts val="1800"/>
              <a:buChar char="•"/>
              <a:defRPr b="0" i="0">
                <a:latin typeface="Arial"/>
                <a:ea typeface="Arial"/>
                <a:cs typeface="Arial"/>
                <a:sym typeface="Arial"/>
              </a:defRPr>
            </a:lvl1pPr>
            <a:lvl2pPr marL="914400" lvl="1" indent="-342900" algn="l">
              <a:lnSpc>
                <a:spcPct val="90000"/>
              </a:lnSpc>
              <a:spcBef>
                <a:spcPts val="1476"/>
              </a:spcBef>
              <a:spcAft>
                <a:spcPts val="0"/>
              </a:spcAft>
              <a:buClr>
                <a:srgbClr val="000000"/>
              </a:buClr>
              <a:buSzPts val="1800"/>
              <a:buChar char="•"/>
              <a:defRPr/>
            </a:lvl2pPr>
            <a:lvl3pPr marL="1371600" lvl="2" indent="-342900" algn="l">
              <a:lnSpc>
                <a:spcPct val="90000"/>
              </a:lnSpc>
              <a:spcBef>
                <a:spcPts val="1476"/>
              </a:spcBef>
              <a:spcAft>
                <a:spcPts val="0"/>
              </a:spcAft>
              <a:buClr>
                <a:srgbClr val="000000"/>
              </a:buClr>
              <a:buSzPts val="1800"/>
              <a:buChar char="•"/>
              <a:defRPr/>
            </a:lvl3pPr>
            <a:lvl4pPr marL="1828800" lvl="3" indent="-342900" algn="l">
              <a:lnSpc>
                <a:spcPct val="90000"/>
              </a:lnSpc>
              <a:spcBef>
                <a:spcPts val="1476"/>
              </a:spcBef>
              <a:spcAft>
                <a:spcPts val="0"/>
              </a:spcAft>
              <a:buClr>
                <a:srgbClr val="000000"/>
              </a:buClr>
              <a:buSzPts val="1800"/>
              <a:buChar char="•"/>
              <a:defRPr/>
            </a:lvl4pPr>
            <a:lvl5pPr marL="2286000" lvl="4" indent="-342900" algn="l">
              <a:lnSpc>
                <a:spcPct val="90000"/>
              </a:lnSpc>
              <a:spcBef>
                <a:spcPts val="1476"/>
              </a:spcBef>
              <a:spcAft>
                <a:spcPts val="0"/>
              </a:spcAft>
              <a:buClr>
                <a:srgbClr val="000000"/>
              </a:buClr>
              <a:buSzPts val="1800"/>
              <a:buChar char="•"/>
              <a:defRPr/>
            </a:lvl5pPr>
            <a:lvl6pPr marL="2743200" lvl="5" indent="-342900" algn="l">
              <a:lnSpc>
                <a:spcPct val="90000"/>
              </a:lnSpc>
              <a:spcBef>
                <a:spcPts val="1476"/>
              </a:spcBef>
              <a:spcAft>
                <a:spcPts val="0"/>
              </a:spcAft>
              <a:buClr>
                <a:srgbClr val="000000"/>
              </a:buClr>
              <a:buSzPts val="1800"/>
              <a:buChar char="•"/>
              <a:defRPr/>
            </a:lvl6pPr>
            <a:lvl7pPr marL="3200400" lvl="6" indent="-342900" algn="l">
              <a:lnSpc>
                <a:spcPct val="90000"/>
              </a:lnSpc>
              <a:spcBef>
                <a:spcPts val="1476"/>
              </a:spcBef>
              <a:spcAft>
                <a:spcPts val="0"/>
              </a:spcAft>
              <a:buClr>
                <a:srgbClr val="000000"/>
              </a:buClr>
              <a:buSzPts val="1800"/>
              <a:buChar char="•"/>
              <a:defRPr/>
            </a:lvl7pPr>
            <a:lvl8pPr marL="3657600" lvl="7" indent="-342900" algn="l">
              <a:lnSpc>
                <a:spcPct val="90000"/>
              </a:lnSpc>
              <a:spcBef>
                <a:spcPts val="1476"/>
              </a:spcBef>
              <a:spcAft>
                <a:spcPts val="0"/>
              </a:spcAft>
              <a:buClr>
                <a:srgbClr val="000000"/>
              </a:buClr>
              <a:buSzPts val="1800"/>
              <a:buChar char="•"/>
              <a:defRPr/>
            </a:lvl8pPr>
            <a:lvl9pPr marL="4114800" lvl="8" indent="-342900" algn="l">
              <a:lnSpc>
                <a:spcPct val="90000"/>
              </a:lnSpc>
              <a:spcBef>
                <a:spcPts val="1476"/>
              </a:spcBef>
              <a:spcAft>
                <a:spcPts val="0"/>
              </a:spcAft>
              <a:buClr>
                <a:srgbClr val="000000"/>
              </a:buClr>
              <a:buSzPts val="1800"/>
              <a:buChar char="•"/>
              <a:defRPr/>
            </a:lvl9pPr>
          </a:lstStyle>
          <a:p>
            <a:endParaRPr/>
          </a:p>
        </p:txBody>
      </p:sp>
      <p:sp>
        <p:nvSpPr>
          <p:cNvPr id="40" name="Google Shape;40;p40"/>
          <p:cNvSpPr/>
          <p:nvPr/>
        </p:nvSpPr>
        <p:spPr>
          <a:xfrm rot="10800000">
            <a:off x="-130741" y="1150293"/>
            <a:ext cx="637820" cy="106301"/>
          </a:xfrm>
          <a:prstGeom prst="roundRect">
            <a:avLst>
              <a:gd name="adj" fmla="val 50000"/>
            </a:avLst>
          </a:prstGeom>
          <a:solidFill>
            <a:srgbClr val="E60032"/>
          </a:solidFill>
          <a:ln>
            <a:noFill/>
          </a:ln>
        </p:spPr>
        <p:txBody>
          <a:bodyPr spcFirstLastPara="1" wrap="square" lIns="67450" tIns="67450" rIns="67450" bIns="6745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a:solidFill>
                <a:srgbClr val="FFFFFF"/>
              </a:solidFill>
              <a:latin typeface="Arial"/>
              <a:ea typeface="Arial"/>
              <a:cs typeface="Arial"/>
              <a:sym typeface="Arial"/>
            </a:endParaRPr>
          </a:p>
        </p:txBody>
      </p:sp>
      <p:sp>
        <p:nvSpPr>
          <p:cNvPr id="41" name="Google Shape;41;p40"/>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8752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ロゴのみ">
  <p:cSld name="ロゴのみ">
    <p:spTree>
      <p:nvGrpSpPr>
        <p:cNvPr id="1" name="Shape 42"/>
        <p:cNvGrpSpPr/>
        <p:nvPr/>
      </p:nvGrpSpPr>
      <p:grpSpPr>
        <a:xfrm>
          <a:off x="0" y="0"/>
          <a:ext cx="0" cy="0"/>
          <a:chOff x="0" y="0"/>
          <a:chExt cx="0" cy="0"/>
        </a:xfrm>
      </p:grpSpPr>
      <p:pic>
        <p:nvPicPr>
          <p:cNvPr id="43" name="Google Shape;43;p41" descr="図 3"/>
          <p:cNvPicPr preferRelativeResize="0"/>
          <p:nvPr/>
        </p:nvPicPr>
        <p:blipFill rotWithShape="1">
          <a:blip r:embed="rId2">
            <a:alphaModFix/>
          </a:blip>
          <a:srcRect/>
          <a:stretch/>
        </p:blipFill>
        <p:spPr>
          <a:xfrm>
            <a:off x="5590011" y="4004372"/>
            <a:ext cx="6820642" cy="2116336"/>
          </a:xfrm>
          <a:prstGeom prst="rect">
            <a:avLst/>
          </a:prstGeom>
          <a:noFill/>
          <a:ln>
            <a:noFill/>
          </a:ln>
        </p:spPr>
      </p:pic>
      <p:sp>
        <p:nvSpPr>
          <p:cNvPr id="44" name="Google Shape;44;p41"/>
          <p:cNvSpPr txBox="1">
            <a:spLocks noGrp="1"/>
          </p:cNvSpPr>
          <p:nvPr>
            <p:ph type="sldNum" idx="12"/>
          </p:nvPr>
        </p:nvSpPr>
        <p:spPr>
          <a:xfrm>
            <a:off x="8700322" y="9201948"/>
            <a:ext cx="4200155" cy="364996"/>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71"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2067">
              <a:solidFill>
                <a:srgbClr val="808080"/>
              </a:solidFill>
            </a:endParaRPr>
          </a:p>
        </p:txBody>
      </p:sp>
    </p:spTree>
    <p:extLst>
      <p:ext uri="{BB962C8B-B14F-4D97-AF65-F5344CB8AC3E}">
        <p14:creationId xmlns:p14="http://schemas.microsoft.com/office/powerpoint/2010/main" val="4074360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タイトルとコンテンツ">
  <p:cSld name="1_タイトルとコンテンツ">
    <p:spTree>
      <p:nvGrpSpPr>
        <p:cNvPr id="1" name="Shape 15"/>
        <p:cNvGrpSpPr/>
        <p:nvPr/>
      </p:nvGrpSpPr>
      <p:grpSpPr>
        <a:xfrm>
          <a:off x="0" y="0"/>
          <a:ext cx="0" cy="0"/>
          <a:chOff x="0" y="0"/>
          <a:chExt cx="0" cy="0"/>
        </a:xfrm>
      </p:grpSpPr>
      <p:sp>
        <p:nvSpPr>
          <p:cNvPr id="16" name="Google Shape;16;p52"/>
          <p:cNvSpPr txBox="1">
            <a:spLocks noGrp="1"/>
          </p:cNvSpPr>
          <p:nvPr>
            <p:ph type="body" idx="1"/>
          </p:nvPr>
        </p:nvSpPr>
        <p:spPr>
          <a:xfrm>
            <a:off x="1237546" y="2024486"/>
            <a:ext cx="15525572" cy="7110283"/>
          </a:xfrm>
          <a:prstGeom prst="rect">
            <a:avLst/>
          </a:prstGeom>
          <a:noFill/>
          <a:ln>
            <a:noFill/>
          </a:ln>
        </p:spPr>
        <p:txBody>
          <a:bodyPr spcFirstLastPara="1" wrap="square" lIns="45700" tIns="45700" rIns="45700" bIns="45700" anchor="t" anchorCtr="0">
            <a:normAutofit/>
          </a:bodyPr>
          <a:lstStyle>
            <a:lvl1pPr marL="674923" lvl="0" indent="-599931" algn="l">
              <a:lnSpc>
                <a:spcPct val="90000"/>
              </a:lnSpc>
              <a:spcBef>
                <a:spcPts val="1476"/>
              </a:spcBef>
              <a:spcAft>
                <a:spcPts val="0"/>
              </a:spcAft>
              <a:buSzPts val="2800"/>
              <a:buChar char="•"/>
              <a:defRPr b="0" i="0">
                <a:latin typeface="Meiryo UI" panose="020B0604030504040204" pitchFamily="50" charset="-128"/>
                <a:ea typeface="Meiryo UI" panose="020B0604030504040204" pitchFamily="50" charset="-128"/>
                <a:cs typeface="Arial"/>
                <a:sym typeface="Arial"/>
              </a:defRPr>
            </a:lvl1pPr>
            <a:lvl2pPr marL="1349846" lvl="1" indent="-599931" algn="l">
              <a:lnSpc>
                <a:spcPct val="90000"/>
              </a:lnSpc>
              <a:spcBef>
                <a:spcPts val="1476"/>
              </a:spcBef>
              <a:spcAft>
                <a:spcPts val="0"/>
              </a:spcAft>
              <a:buSzPts val="2800"/>
              <a:buChar char="•"/>
              <a:defRPr b="0" i="0">
                <a:latin typeface="Arial"/>
                <a:ea typeface="Arial"/>
                <a:cs typeface="Arial"/>
                <a:sym typeface="Arial"/>
              </a:defRPr>
            </a:lvl2pPr>
            <a:lvl3pPr marL="2024769" lvl="2" indent="-599931" algn="l">
              <a:lnSpc>
                <a:spcPct val="90000"/>
              </a:lnSpc>
              <a:spcBef>
                <a:spcPts val="1476"/>
              </a:spcBef>
              <a:spcAft>
                <a:spcPts val="0"/>
              </a:spcAft>
              <a:buSzPts val="2800"/>
              <a:buChar char="•"/>
              <a:defRPr b="0" i="0">
                <a:latin typeface="Arial"/>
                <a:ea typeface="Arial"/>
                <a:cs typeface="Arial"/>
                <a:sym typeface="Arial"/>
              </a:defRPr>
            </a:lvl3pPr>
            <a:lvl4pPr marL="2699692" lvl="3" indent="-599931" algn="l">
              <a:lnSpc>
                <a:spcPct val="90000"/>
              </a:lnSpc>
              <a:spcBef>
                <a:spcPts val="1476"/>
              </a:spcBef>
              <a:spcAft>
                <a:spcPts val="0"/>
              </a:spcAft>
              <a:buSzPts val="2800"/>
              <a:buChar char="•"/>
              <a:defRPr b="0" i="0">
                <a:latin typeface="Arial"/>
                <a:ea typeface="Arial"/>
                <a:cs typeface="Arial"/>
                <a:sym typeface="Arial"/>
              </a:defRPr>
            </a:lvl4pPr>
            <a:lvl5pPr marL="3374614" lvl="4" indent="-599931" algn="l">
              <a:lnSpc>
                <a:spcPct val="90000"/>
              </a:lnSpc>
              <a:spcBef>
                <a:spcPts val="1476"/>
              </a:spcBef>
              <a:spcAft>
                <a:spcPts val="0"/>
              </a:spcAft>
              <a:buSzPts val="2800"/>
              <a:buChar char="•"/>
              <a:defRPr b="0" i="0">
                <a:latin typeface="Arial"/>
                <a:ea typeface="Arial"/>
                <a:cs typeface="Arial"/>
                <a:sym typeface="Arial"/>
              </a:defRPr>
            </a:lvl5pPr>
            <a:lvl6pPr marL="4049537" lvl="5" indent="-599931" algn="l">
              <a:lnSpc>
                <a:spcPct val="90000"/>
              </a:lnSpc>
              <a:spcBef>
                <a:spcPts val="1476"/>
              </a:spcBef>
              <a:spcAft>
                <a:spcPts val="0"/>
              </a:spcAft>
              <a:buSzPts val="2800"/>
              <a:buChar char="•"/>
              <a:defRPr/>
            </a:lvl6pPr>
            <a:lvl7pPr marL="4724460" lvl="6" indent="-599931" algn="l">
              <a:lnSpc>
                <a:spcPct val="90000"/>
              </a:lnSpc>
              <a:spcBef>
                <a:spcPts val="1476"/>
              </a:spcBef>
              <a:spcAft>
                <a:spcPts val="0"/>
              </a:spcAft>
              <a:buSzPts val="2800"/>
              <a:buChar char="•"/>
              <a:defRPr/>
            </a:lvl7pPr>
            <a:lvl8pPr marL="5399383" lvl="7" indent="-599931" algn="l">
              <a:lnSpc>
                <a:spcPct val="90000"/>
              </a:lnSpc>
              <a:spcBef>
                <a:spcPts val="1476"/>
              </a:spcBef>
              <a:spcAft>
                <a:spcPts val="0"/>
              </a:spcAft>
              <a:buSzPts val="2800"/>
              <a:buChar char="•"/>
              <a:defRPr/>
            </a:lvl8pPr>
            <a:lvl9pPr marL="6074306" lvl="8" indent="-599931" algn="l">
              <a:lnSpc>
                <a:spcPct val="90000"/>
              </a:lnSpc>
              <a:spcBef>
                <a:spcPts val="1476"/>
              </a:spcBef>
              <a:spcAft>
                <a:spcPts val="0"/>
              </a:spcAft>
              <a:buSzPts val="2800"/>
              <a:buChar char="•"/>
              <a:defRPr/>
            </a:lvl9pPr>
          </a:lstStyle>
          <a:p>
            <a:endParaRPr dirty="0"/>
          </a:p>
        </p:txBody>
      </p:sp>
      <p:sp>
        <p:nvSpPr>
          <p:cNvPr id="17" name="Google Shape;17;p52"/>
          <p:cNvSpPr/>
          <p:nvPr/>
        </p:nvSpPr>
        <p:spPr>
          <a:xfrm rot="10800000">
            <a:off x="-130743" y="1150293"/>
            <a:ext cx="637819" cy="106300"/>
          </a:xfrm>
          <a:prstGeom prst="roundRect">
            <a:avLst>
              <a:gd name="adj" fmla="val 50000"/>
            </a:avLst>
          </a:prstGeom>
          <a:solidFill>
            <a:srgbClr val="1E50B5"/>
          </a:solidFill>
          <a:ln>
            <a:noFill/>
          </a:ln>
        </p:spPr>
        <p:txBody>
          <a:bodyPr spcFirstLastPara="1" wrap="square" lIns="134979" tIns="67471" rIns="134979" bIns="67471" anchor="ctr" anchorCtr="0">
            <a:noAutofit/>
          </a:bodyPr>
          <a:lstStyle/>
          <a:p>
            <a:pPr marL="0" marR="0" lvl="0" indent="0" algn="ctr" rtl="0">
              <a:lnSpc>
                <a:spcPct val="100000"/>
              </a:lnSpc>
              <a:spcBef>
                <a:spcPts val="0"/>
              </a:spcBef>
              <a:spcAft>
                <a:spcPts val="0"/>
              </a:spcAft>
              <a:buNone/>
            </a:pPr>
            <a:endParaRPr sz="2067" b="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18" name="Google Shape;18;p52"/>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SzPts val="4400"/>
              <a:buNone/>
              <a:defRPr b="0" i="0">
                <a:latin typeface="Meiryo UI" panose="020B0604030504040204" pitchFamily="50" charset="-128"/>
                <a:ea typeface="Meiryo UI" panose="020B0604030504040204" pitchFamily="50" charset="-128"/>
                <a:cs typeface="Arial"/>
                <a:sym typeface="Arial"/>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dirty="0"/>
          </a:p>
        </p:txBody>
      </p:sp>
      <p:sp>
        <p:nvSpPr>
          <p:cNvPr id="19" name="Google Shape;19;p52"/>
          <p:cNvSpPr txBox="1">
            <a:spLocks noGrp="1"/>
          </p:cNvSpPr>
          <p:nvPr>
            <p:ph type="sldNum" idx="12"/>
          </p:nvPr>
        </p:nvSpPr>
        <p:spPr>
          <a:xfrm>
            <a:off x="13247235" y="9396980"/>
            <a:ext cx="4050149" cy="410393"/>
          </a:xfrm>
          <a:prstGeom prst="rect">
            <a:avLst/>
          </a:prstGeom>
          <a:noFill/>
          <a:ln>
            <a:noFill/>
          </a:ln>
        </p:spPr>
        <p:txBody>
          <a:bodyPr spcFirstLastPara="1" wrap="square" lIns="91425" tIns="45700" rIns="91425" bIns="45700" anchor="ctr" anchorCtr="0">
            <a:spAutoFit/>
          </a:bodyPr>
          <a:lstStyle>
            <a:lvl1pPr marL="0" lvl="0" indent="0" algn="r">
              <a:lnSpc>
                <a:spcPct val="100000"/>
              </a:lnSpc>
              <a:spcBef>
                <a:spcPts val="0"/>
              </a:spcBef>
              <a:spcAft>
                <a:spcPts val="0"/>
              </a:spcAft>
              <a:buSzPts val="1400"/>
              <a:buNone/>
              <a:defRPr sz="2067" b="0" i="0" u="none" strike="noStrike" cap="none">
                <a:solidFill>
                  <a:srgbClr val="7F7F7F"/>
                </a:solidFill>
                <a:latin typeface="Meiryo UI" panose="020B0604030504040204" pitchFamily="50" charset="-128"/>
                <a:ea typeface="Meiryo UI" panose="020B0604030504040204" pitchFamily="50" charset="-128"/>
                <a:cs typeface="Arial"/>
                <a:sym typeface="Arial"/>
              </a:defRPr>
            </a:lvl1pPr>
            <a:lvl2pPr marL="0" lvl="1"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セクションタイトル">
  <p:cSld name="1_セクションタイトル">
    <p:spTree>
      <p:nvGrpSpPr>
        <p:cNvPr id="1" name="Shape 31"/>
        <p:cNvGrpSpPr/>
        <p:nvPr/>
      </p:nvGrpSpPr>
      <p:grpSpPr>
        <a:xfrm>
          <a:off x="0" y="0"/>
          <a:ext cx="0" cy="0"/>
          <a:chOff x="0" y="0"/>
          <a:chExt cx="0" cy="0"/>
        </a:xfrm>
      </p:grpSpPr>
      <p:sp>
        <p:nvSpPr>
          <p:cNvPr id="32" name="Google Shape;32;p36"/>
          <p:cNvSpPr txBox="1">
            <a:spLocks noGrp="1"/>
          </p:cNvSpPr>
          <p:nvPr>
            <p:ph type="body" idx="1"/>
          </p:nvPr>
        </p:nvSpPr>
        <p:spPr>
          <a:xfrm>
            <a:off x="1418406" y="5325791"/>
            <a:ext cx="15335336" cy="1037260"/>
          </a:xfrm>
          <a:prstGeom prst="rect">
            <a:avLst/>
          </a:prstGeom>
          <a:noFill/>
          <a:ln>
            <a:noFill/>
          </a:ln>
        </p:spPr>
        <p:txBody>
          <a:bodyPr spcFirstLastPara="1" wrap="square" lIns="45700" tIns="45700" rIns="45700" bIns="45700" anchor="t" anchorCtr="0">
            <a:normAutofit/>
          </a:bodyPr>
          <a:lstStyle>
            <a:lvl1pPr marL="674923" lvl="0" indent="-337461" algn="l">
              <a:lnSpc>
                <a:spcPct val="90000"/>
              </a:lnSpc>
              <a:spcBef>
                <a:spcPts val="1476"/>
              </a:spcBef>
              <a:spcAft>
                <a:spcPts val="0"/>
              </a:spcAft>
              <a:buClr>
                <a:srgbClr val="808080"/>
              </a:buClr>
              <a:buSzPts val="2400"/>
              <a:buFont typeface="Arial"/>
              <a:buNone/>
              <a:defRPr sz="3543" b="0" i="0">
                <a:solidFill>
                  <a:srgbClr val="808080"/>
                </a:solidFill>
                <a:latin typeface="Meiryo UI" panose="020B0604030504040204" pitchFamily="50" charset="-128"/>
                <a:ea typeface="Meiryo UI" panose="020B0604030504040204" pitchFamily="50" charset="-128"/>
                <a:cs typeface="Arial"/>
                <a:sym typeface="Arial"/>
              </a:defRPr>
            </a:lvl1pPr>
            <a:lvl2pPr marL="1349846" lvl="1" indent="-337461" algn="l">
              <a:lnSpc>
                <a:spcPct val="90000"/>
              </a:lnSpc>
              <a:spcBef>
                <a:spcPts val="1476"/>
              </a:spcBef>
              <a:spcAft>
                <a:spcPts val="0"/>
              </a:spcAft>
              <a:buClr>
                <a:srgbClr val="808080"/>
              </a:buClr>
              <a:buSzPts val="2400"/>
              <a:buFont typeface="Arial"/>
              <a:buNone/>
              <a:defRPr sz="3543">
                <a:solidFill>
                  <a:srgbClr val="808080"/>
                </a:solidFill>
              </a:defRPr>
            </a:lvl2pPr>
            <a:lvl3pPr marL="2024769" lvl="2" indent="-337461" algn="l">
              <a:lnSpc>
                <a:spcPct val="90000"/>
              </a:lnSpc>
              <a:spcBef>
                <a:spcPts val="1476"/>
              </a:spcBef>
              <a:spcAft>
                <a:spcPts val="0"/>
              </a:spcAft>
              <a:buClr>
                <a:srgbClr val="808080"/>
              </a:buClr>
              <a:buSzPts val="2400"/>
              <a:buFont typeface="Arial"/>
              <a:buNone/>
              <a:defRPr sz="3543">
                <a:solidFill>
                  <a:srgbClr val="808080"/>
                </a:solidFill>
              </a:defRPr>
            </a:lvl3pPr>
            <a:lvl4pPr marL="2699692" lvl="3" indent="-337461" algn="l">
              <a:lnSpc>
                <a:spcPct val="90000"/>
              </a:lnSpc>
              <a:spcBef>
                <a:spcPts val="1476"/>
              </a:spcBef>
              <a:spcAft>
                <a:spcPts val="0"/>
              </a:spcAft>
              <a:buClr>
                <a:srgbClr val="808080"/>
              </a:buClr>
              <a:buSzPts val="2400"/>
              <a:buFont typeface="Arial"/>
              <a:buNone/>
              <a:defRPr sz="3543">
                <a:solidFill>
                  <a:srgbClr val="808080"/>
                </a:solidFill>
              </a:defRPr>
            </a:lvl4pPr>
            <a:lvl5pPr marL="3374614" lvl="4" indent="-337461" algn="l">
              <a:lnSpc>
                <a:spcPct val="90000"/>
              </a:lnSpc>
              <a:spcBef>
                <a:spcPts val="1476"/>
              </a:spcBef>
              <a:spcAft>
                <a:spcPts val="0"/>
              </a:spcAft>
              <a:buClr>
                <a:srgbClr val="808080"/>
              </a:buClr>
              <a:buSzPts val="2400"/>
              <a:buFont typeface="Arial"/>
              <a:buNone/>
              <a:defRPr sz="3543">
                <a:solidFill>
                  <a:srgbClr val="808080"/>
                </a:solidFill>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sp>
        <p:nvSpPr>
          <p:cNvPr id="33" name="Google Shape;33;p36"/>
          <p:cNvSpPr/>
          <p:nvPr/>
        </p:nvSpPr>
        <p:spPr>
          <a:xfrm rot="10800000">
            <a:off x="-130741" y="4428884"/>
            <a:ext cx="637820" cy="106301"/>
          </a:xfrm>
          <a:prstGeom prst="roundRect">
            <a:avLst>
              <a:gd name="adj" fmla="val 50000"/>
            </a:avLst>
          </a:prstGeom>
          <a:solidFill>
            <a:srgbClr val="1E50B5"/>
          </a:solidFill>
          <a:ln>
            <a:noFill/>
          </a:ln>
        </p:spPr>
        <p:txBody>
          <a:bodyPr spcFirstLastPara="1" wrap="square" lIns="67471" tIns="67471" rIns="67471" bIns="67471"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p:txBody>
      </p:sp>
      <p:sp>
        <p:nvSpPr>
          <p:cNvPr id="34" name="Google Shape;34;p36"/>
          <p:cNvSpPr txBox="1">
            <a:spLocks noGrp="1"/>
          </p:cNvSpPr>
          <p:nvPr>
            <p:ph type="title"/>
          </p:nvPr>
        </p:nvSpPr>
        <p:spPr>
          <a:xfrm>
            <a:off x="1237546" y="3963405"/>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Meiryo UI" panose="020B0604030504040204" pitchFamily="50" charset="-128"/>
                <a:ea typeface="Meiryo UI" panose="020B0604030504040204" pitchFamily="50" charset="-128"/>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35" name="Google Shape;35;p36"/>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Meiryo UI" panose="020B0604030504040204" pitchFamily="50" charset="-128"/>
                <a:ea typeface="Meiryo UI" panose="020B0604030504040204" pitchFamily="50" charset="-128"/>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セクションタイトル">
  <p:cSld name="2_セクションタイトル">
    <p:spTree>
      <p:nvGrpSpPr>
        <p:cNvPr id="1" name="Shape 36"/>
        <p:cNvGrpSpPr/>
        <p:nvPr/>
      </p:nvGrpSpPr>
      <p:grpSpPr>
        <a:xfrm>
          <a:off x="0" y="0"/>
          <a:ext cx="0" cy="0"/>
          <a:chOff x="0" y="0"/>
          <a:chExt cx="0" cy="0"/>
        </a:xfrm>
      </p:grpSpPr>
      <p:sp>
        <p:nvSpPr>
          <p:cNvPr id="37" name="Google Shape;37;p37"/>
          <p:cNvSpPr txBox="1">
            <a:spLocks noGrp="1"/>
          </p:cNvSpPr>
          <p:nvPr>
            <p:ph type="body" idx="1"/>
          </p:nvPr>
        </p:nvSpPr>
        <p:spPr>
          <a:xfrm>
            <a:off x="1418406" y="5325791"/>
            <a:ext cx="15335336" cy="1037260"/>
          </a:xfrm>
          <a:prstGeom prst="rect">
            <a:avLst/>
          </a:prstGeom>
          <a:noFill/>
          <a:ln>
            <a:noFill/>
          </a:ln>
        </p:spPr>
        <p:txBody>
          <a:bodyPr spcFirstLastPara="1" wrap="square" lIns="45700" tIns="45700" rIns="45700" bIns="45700" anchor="t" anchorCtr="0">
            <a:normAutofit/>
          </a:bodyPr>
          <a:lstStyle>
            <a:lvl1pPr marL="674923" lvl="0" indent="-337461" algn="l">
              <a:lnSpc>
                <a:spcPct val="90000"/>
              </a:lnSpc>
              <a:spcBef>
                <a:spcPts val="1476"/>
              </a:spcBef>
              <a:spcAft>
                <a:spcPts val="0"/>
              </a:spcAft>
              <a:buClr>
                <a:srgbClr val="808080"/>
              </a:buClr>
              <a:buSzPts val="2400"/>
              <a:buFont typeface="Arial"/>
              <a:buNone/>
              <a:defRPr sz="3543" b="0" i="0">
                <a:solidFill>
                  <a:srgbClr val="808080"/>
                </a:solidFill>
                <a:latin typeface="Meiryo UI" panose="020B0604030504040204" pitchFamily="50" charset="-128"/>
                <a:ea typeface="Meiryo UI" panose="020B0604030504040204" pitchFamily="50" charset="-128"/>
                <a:cs typeface="Arial"/>
                <a:sym typeface="Arial"/>
              </a:defRPr>
            </a:lvl1pPr>
            <a:lvl2pPr marL="1349846" lvl="1" indent="-337461" algn="l">
              <a:lnSpc>
                <a:spcPct val="90000"/>
              </a:lnSpc>
              <a:spcBef>
                <a:spcPts val="1476"/>
              </a:spcBef>
              <a:spcAft>
                <a:spcPts val="0"/>
              </a:spcAft>
              <a:buClr>
                <a:srgbClr val="808080"/>
              </a:buClr>
              <a:buSzPts val="2400"/>
              <a:buFont typeface="Arial"/>
              <a:buNone/>
              <a:defRPr sz="3543">
                <a:solidFill>
                  <a:srgbClr val="808080"/>
                </a:solidFill>
              </a:defRPr>
            </a:lvl2pPr>
            <a:lvl3pPr marL="2024769" lvl="2" indent="-337461" algn="l">
              <a:lnSpc>
                <a:spcPct val="90000"/>
              </a:lnSpc>
              <a:spcBef>
                <a:spcPts val="1476"/>
              </a:spcBef>
              <a:spcAft>
                <a:spcPts val="0"/>
              </a:spcAft>
              <a:buClr>
                <a:srgbClr val="808080"/>
              </a:buClr>
              <a:buSzPts val="2400"/>
              <a:buFont typeface="Arial"/>
              <a:buNone/>
              <a:defRPr sz="3543">
                <a:solidFill>
                  <a:srgbClr val="808080"/>
                </a:solidFill>
              </a:defRPr>
            </a:lvl3pPr>
            <a:lvl4pPr marL="2699692" lvl="3" indent="-337461" algn="l">
              <a:lnSpc>
                <a:spcPct val="90000"/>
              </a:lnSpc>
              <a:spcBef>
                <a:spcPts val="1476"/>
              </a:spcBef>
              <a:spcAft>
                <a:spcPts val="0"/>
              </a:spcAft>
              <a:buClr>
                <a:srgbClr val="808080"/>
              </a:buClr>
              <a:buSzPts val="2400"/>
              <a:buFont typeface="Arial"/>
              <a:buNone/>
              <a:defRPr sz="3543">
                <a:solidFill>
                  <a:srgbClr val="808080"/>
                </a:solidFill>
              </a:defRPr>
            </a:lvl4pPr>
            <a:lvl5pPr marL="3374614" lvl="4" indent="-337461" algn="l">
              <a:lnSpc>
                <a:spcPct val="90000"/>
              </a:lnSpc>
              <a:spcBef>
                <a:spcPts val="1476"/>
              </a:spcBef>
              <a:spcAft>
                <a:spcPts val="0"/>
              </a:spcAft>
              <a:buClr>
                <a:srgbClr val="808080"/>
              </a:buClr>
              <a:buSzPts val="2400"/>
              <a:buFont typeface="Arial"/>
              <a:buNone/>
              <a:defRPr sz="3543">
                <a:solidFill>
                  <a:srgbClr val="808080"/>
                </a:solidFill>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sp>
        <p:nvSpPr>
          <p:cNvPr id="38" name="Google Shape;38;p37"/>
          <p:cNvSpPr/>
          <p:nvPr/>
        </p:nvSpPr>
        <p:spPr>
          <a:xfrm rot="10800000">
            <a:off x="-130741" y="4428884"/>
            <a:ext cx="637820" cy="106301"/>
          </a:xfrm>
          <a:prstGeom prst="roundRect">
            <a:avLst>
              <a:gd name="adj" fmla="val 50000"/>
            </a:avLst>
          </a:prstGeom>
          <a:solidFill>
            <a:srgbClr val="E60032"/>
          </a:solidFill>
          <a:ln>
            <a:noFill/>
          </a:ln>
        </p:spPr>
        <p:txBody>
          <a:bodyPr spcFirstLastPara="1" wrap="square" lIns="67471" tIns="67471" rIns="67471" bIns="67471"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p:txBody>
      </p:sp>
      <p:sp>
        <p:nvSpPr>
          <p:cNvPr id="39" name="Google Shape;39;p37"/>
          <p:cNvSpPr txBox="1">
            <a:spLocks noGrp="1"/>
          </p:cNvSpPr>
          <p:nvPr>
            <p:ph type="title"/>
          </p:nvPr>
        </p:nvSpPr>
        <p:spPr>
          <a:xfrm>
            <a:off x="1237546" y="3963405"/>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Meiryo UI" panose="020B0604030504040204" pitchFamily="50" charset="-128"/>
                <a:ea typeface="Meiryo UI" panose="020B0604030504040204" pitchFamily="50" charset="-128"/>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40" name="Google Shape;40;p37"/>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Meiryo UI" panose="020B0604030504040204" pitchFamily="50" charset="-128"/>
                <a:ea typeface="Meiryo UI" panose="020B0604030504040204" pitchFamily="50" charset="-128"/>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とサマリとコンテンツ">
  <p:cSld name="タイトルとサマリとコンテンツ">
    <p:spTree>
      <p:nvGrpSpPr>
        <p:cNvPr id="1" name="Shape 41"/>
        <p:cNvGrpSpPr/>
        <p:nvPr/>
      </p:nvGrpSpPr>
      <p:grpSpPr>
        <a:xfrm>
          <a:off x="0" y="0"/>
          <a:ext cx="0" cy="0"/>
          <a:chOff x="0" y="0"/>
          <a:chExt cx="0" cy="0"/>
        </a:xfrm>
      </p:grpSpPr>
      <p:sp>
        <p:nvSpPr>
          <p:cNvPr id="42" name="Google Shape;42;p38"/>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Meiryo UI" panose="020B0604030504040204" pitchFamily="50" charset="-128"/>
                <a:ea typeface="Meiryo UI" panose="020B0604030504040204" pitchFamily="50" charset="-128"/>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43" name="Google Shape;43;p38"/>
          <p:cNvSpPr txBox="1">
            <a:spLocks noGrp="1"/>
          </p:cNvSpPr>
          <p:nvPr>
            <p:ph type="body" idx="1"/>
          </p:nvPr>
        </p:nvSpPr>
        <p:spPr>
          <a:xfrm>
            <a:off x="1237547" y="1968290"/>
            <a:ext cx="15525573" cy="3235044"/>
          </a:xfrm>
          <a:prstGeom prst="rect">
            <a:avLst/>
          </a:prstGeom>
          <a:solidFill>
            <a:srgbClr val="F2F2F2"/>
          </a:solidFill>
          <a:ln>
            <a:noFill/>
          </a:ln>
        </p:spPr>
        <p:txBody>
          <a:bodyPr spcFirstLastPara="1" wrap="square" lIns="215975" tIns="215975" rIns="215975" bIns="215975" anchor="t" anchorCtr="0">
            <a:normAutofit/>
          </a:bodyPr>
          <a:lstStyle>
            <a:lvl1pPr marL="674923" lvl="0" indent="-506192" algn="l">
              <a:lnSpc>
                <a:spcPct val="90000"/>
              </a:lnSpc>
              <a:spcBef>
                <a:spcPts val="1476"/>
              </a:spcBef>
              <a:spcAft>
                <a:spcPts val="0"/>
              </a:spcAft>
              <a:buClr>
                <a:srgbClr val="000000"/>
              </a:buClr>
              <a:buSzPts val="1800"/>
              <a:buChar char="•"/>
              <a:defRPr b="0" i="0">
                <a:latin typeface="Meiryo UI" panose="020B0604030504040204" pitchFamily="50" charset="-128"/>
                <a:ea typeface="Meiryo UI" panose="020B0604030504040204" pitchFamily="50" charset="-128"/>
                <a:cs typeface="Arial"/>
                <a:sym typeface="Arial"/>
              </a:defRPr>
            </a:lvl1pPr>
            <a:lvl2pPr marL="1349846" lvl="1" indent="-506192" algn="l">
              <a:lnSpc>
                <a:spcPct val="90000"/>
              </a:lnSpc>
              <a:spcBef>
                <a:spcPts val="1476"/>
              </a:spcBef>
              <a:spcAft>
                <a:spcPts val="0"/>
              </a:spcAft>
              <a:buClr>
                <a:srgbClr val="000000"/>
              </a:buClr>
              <a:buSzPts val="1800"/>
              <a:buChar char="•"/>
              <a:defRPr/>
            </a:lvl2pPr>
            <a:lvl3pPr marL="2024769" lvl="2" indent="-506192" algn="l">
              <a:lnSpc>
                <a:spcPct val="90000"/>
              </a:lnSpc>
              <a:spcBef>
                <a:spcPts val="1476"/>
              </a:spcBef>
              <a:spcAft>
                <a:spcPts val="0"/>
              </a:spcAft>
              <a:buClr>
                <a:srgbClr val="000000"/>
              </a:buClr>
              <a:buSzPts val="1800"/>
              <a:buChar char="•"/>
              <a:defRPr/>
            </a:lvl3pPr>
            <a:lvl4pPr marL="2699692" lvl="3" indent="-506192" algn="l">
              <a:lnSpc>
                <a:spcPct val="90000"/>
              </a:lnSpc>
              <a:spcBef>
                <a:spcPts val="1476"/>
              </a:spcBef>
              <a:spcAft>
                <a:spcPts val="0"/>
              </a:spcAft>
              <a:buClr>
                <a:srgbClr val="000000"/>
              </a:buClr>
              <a:buSzPts val="1800"/>
              <a:buChar char="•"/>
              <a:defRPr/>
            </a:lvl4pPr>
            <a:lvl5pPr marL="3374614" lvl="4" indent="-506192" algn="l">
              <a:lnSpc>
                <a:spcPct val="90000"/>
              </a:lnSpc>
              <a:spcBef>
                <a:spcPts val="1476"/>
              </a:spcBef>
              <a:spcAft>
                <a:spcPts val="0"/>
              </a:spcAft>
              <a:buClr>
                <a:srgbClr val="000000"/>
              </a:buClr>
              <a:buSzPts val="1800"/>
              <a:buChar char="•"/>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sp>
        <p:nvSpPr>
          <p:cNvPr id="44" name="Google Shape;44;p38"/>
          <p:cNvSpPr txBox="1">
            <a:spLocks noGrp="1"/>
          </p:cNvSpPr>
          <p:nvPr>
            <p:ph type="body" idx="2"/>
          </p:nvPr>
        </p:nvSpPr>
        <p:spPr>
          <a:xfrm>
            <a:off x="1237546" y="5385976"/>
            <a:ext cx="15525572" cy="3695911"/>
          </a:xfrm>
          <a:prstGeom prst="rect">
            <a:avLst/>
          </a:prstGeom>
          <a:noFill/>
          <a:ln>
            <a:noFill/>
          </a:ln>
        </p:spPr>
        <p:txBody>
          <a:bodyPr spcFirstLastPara="1" wrap="square" lIns="45700" tIns="45700" rIns="45700" bIns="45700" anchor="t" anchorCtr="0">
            <a:normAutofit/>
          </a:bodyPr>
          <a:lstStyle>
            <a:lvl1pPr marL="674923" lvl="0" indent="-506192" algn="l">
              <a:lnSpc>
                <a:spcPct val="90000"/>
              </a:lnSpc>
              <a:spcBef>
                <a:spcPts val="1476"/>
              </a:spcBef>
              <a:spcAft>
                <a:spcPts val="0"/>
              </a:spcAft>
              <a:buClr>
                <a:srgbClr val="000000"/>
              </a:buClr>
              <a:buSzPts val="1800"/>
              <a:buChar char="•"/>
              <a:defRPr b="0" i="0">
                <a:latin typeface="Meiryo UI" panose="020B0604030504040204" pitchFamily="50" charset="-128"/>
                <a:ea typeface="Meiryo UI" panose="020B0604030504040204" pitchFamily="50" charset="-128"/>
                <a:cs typeface="Arial"/>
                <a:sym typeface="Arial"/>
              </a:defRPr>
            </a:lvl1pPr>
            <a:lvl2pPr marL="1349846" lvl="1" indent="-506192" algn="l">
              <a:lnSpc>
                <a:spcPct val="90000"/>
              </a:lnSpc>
              <a:spcBef>
                <a:spcPts val="1476"/>
              </a:spcBef>
              <a:spcAft>
                <a:spcPts val="0"/>
              </a:spcAft>
              <a:buClr>
                <a:srgbClr val="000000"/>
              </a:buClr>
              <a:buSzPts val="1800"/>
              <a:buChar char="•"/>
              <a:defRPr/>
            </a:lvl2pPr>
            <a:lvl3pPr marL="2024769" lvl="2" indent="-506192" algn="l">
              <a:lnSpc>
                <a:spcPct val="90000"/>
              </a:lnSpc>
              <a:spcBef>
                <a:spcPts val="1476"/>
              </a:spcBef>
              <a:spcAft>
                <a:spcPts val="0"/>
              </a:spcAft>
              <a:buClr>
                <a:srgbClr val="000000"/>
              </a:buClr>
              <a:buSzPts val="1800"/>
              <a:buChar char="•"/>
              <a:defRPr/>
            </a:lvl3pPr>
            <a:lvl4pPr marL="2699692" lvl="3" indent="-506192" algn="l">
              <a:lnSpc>
                <a:spcPct val="90000"/>
              </a:lnSpc>
              <a:spcBef>
                <a:spcPts val="1476"/>
              </a:spcBef>
              <a:spcAft>
                <a:spcPts val="0"/>
              </a:spcAft>
              <a:buClr>
                <a:srgbClr val="000000"/>
              </a:buClr>
              <a:buSzPts val="1800"/>
              <a:buChar char="•"/>
              <a:defRPr/>
            </a:lvl4pPr>
            <a:lvl5pPr marL="3374614" lvl="4" indent="-506192" algn="l">
              <a:lnSpc>
                <a:spcPct val="90000"/>
              </a:lnSpc>
              <a:spcBef>
                <a:spcPts val="1476"/>
              </a:spcBef>
              <a:spcAft>
                <a:spcPts val="0"/>
              </a:spcAft>
              <a:buClr>
                <a:srgbClr val="000000"/>
              </a:buClr>
              <a:buSzPts val="1800"/>
              <a:buChar char="•"/>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sp>
        <p:nvSpPr>
          <p:cNvPr id="45" name="Google Shape;45;p38"/>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Meiryo UI" panose="020B0604030504040204" pitchFamily="50" charset="-128"/>
                <a:ea typeface="Meiryo UI" panose="020B0604030504040204" pitchFamily="50" charset="-128"/>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タイトルとサマリとコンテンツ">
  <p:cSld name="1_タイトルとサマリとコンテンツ">
    <p:spTree>
      <p:nvGrpSpPr>
        <p:cNvPr id="1" name="Shape 47"/>
        <p:cNvGrpSpPr/>
        <p:nvPr/>
      </p:nvGrpSpPr>
      <p:grpSpPr>
        <a:xfrm>
          <a:off x="0" y="0"/>
          <a:ext cx="0" cy="0"/>
          <a:chOff x="0" y="0"/>
          <a:chExt cx="0" cy="0"/>
        </a:xfrm>
      </p:grpSpPr>
      <p:sp>
        <p:nvSpPr>
          <p:cNvPr id="48" name="Google Shape;48;p39"/>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Meiryo UI" panose="020B0604030504040204" pitchFamily="50" charset="-128"/>
                <a:ea typeface="Meiryo UI" panose="020B0604030504040204" pitchFamily="50" charset="-128"/>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49" name="Google Shape;49;p39"/>
          <p:cNvSpPr txBox="1">
            <a:spLocks noGrp="1"/>
          </p:cNvSpPr>
          <p:nvPr>
            <p:ph type="body" idx="1"/>
          </p:nvPr>
        </p:nvSpPr>
        <p:spPr>
          <a:xfrm>
            <a:off x="1237547" y="1968290"/>
            <a:ext cx="15525573" cy="3235044"/>
          </a:xfrm>
          <a:prstGeom prst="rect">
            <a:avLst/>
          </a:prstGeom>
          <a:solidFill>
            <a:srgbClr val="F2F2F2"/>
          </a:solidFill>
          <a:ln>
            <a:noFill/>
          </a:ln>
        </p:spPr>
        <p:txBody>
          <a:bodyPr spcFirstLastPara="1" wrap="square" lIns="215975" tIns="215975" rIns="215975" bIns="215975" anchor="t" anchorCtr="0">
            <a:normAutofit/>
          </a:bodyPr>
          <a:lstStyle>
            <a:lvl1pPr marL="674923" lvl="0" indent="-506192" algn="l">
              <a:lnSpc>
                <a:spcPct val="90000"/>
              </a:lnSpc>
              <a:spcBef>
                <a:spcPts val="1476"/>
              </a:spcBef>
              <a:spcAft>
                <a:spcPts val="0"/>
              </a:spcAft>
              <a:buClr>
                <a:srgbClr val="000000"/>
              </a:buClr>
              <a:buSzPts val="1800"/>
              <a:buChar char="•"/>
              <a:defRPr b="0" i="0">
                <a:latin typeface="Meiryo UI" panose="020B0604030504040204" pitchFamily="50" charset="-128"/>
                <a:ea typeface="Meiryo UI" panose="020B0604030504040204" pitchFamily="50" charset="-128"/>
                <a:cs typeface="Arial"/>
                <a:sym typeface="Arial"/>
              </a:defRPr>
            </a:lvl1pPr>
            <a:lvl2pPr marL="1349846" lvl="1" indent="-506192" algn="l">
              <a:lnSpc>
                <a:spcPct val="90000"/>
              </a:lnSpc>
              <a:spcBef>
                <a:spcPts val="1476"/>
              </a:spcBef>
              <a:spcAft>
                <a:spcPts val="0"/>
              </a:spcAft>
              <a:buClr>
                <a:srgbClr val="000000"/>
              </a:buClr>
              <a:buSzPts val="1800"/>
              <a:buChar char="•"/>
              <a:defRPr/>
            </a:lvl2pPr>
            <a:lvl3pPr marL="2024769" lvl="2" indent="-506192" algn="l">
              <a:lnSpc>
                <a:spcPct val="90000"/>
              </a:lnSpc>
              <a:spcBef>
                <a:spcPts val="1476"/>
              </a:spcBef>
              <a:spcAft>
                <a:spcPts val="0"/>
              </a:spcAft>
              <a:buClr>
                <a:srgbClr val="000000"/>
              </a:buClr>
              <a:buSzPts val="1800"/>
              <a:buChar char="•"/>
              <a:defRPr/>
            </a:lvl3pPr>
            <a:lvl4pPr marL="2699692" lvl="3" indent="-506192" algn="l">
              <a:lnSpc>
                <a:spcPct val="90000"/>
              </a:lnSpc>
              <a:spcBef>
                <a:spcPts val="1476"/>
              </a:spcBef>
              <a:spcAft>
                <a:spcPts val="0"/>
              </a:spcAft>
              <a:buClr>
                <a:srgbClr val="000000"/>
              </a:buClr>
              <a:buSzPts val="1800"/>
              <a:buChar char="•"/>
              <a:defRPr/>
            </a:lvl4pPr>
            <a:lvl5pPr marL="3374614" lvl="4" indent="-506192" algn="l">
              <a:lnSpc>
                <a:spcPct val="90000"/>
              </a:lnSpc>
              <a:spcBef>
                <a:spcPts val="1476"/>
              </a:spcBef>
              <a:spcAft>
                <a:spcPts val="0"/>
              </a:spcAft>
              <a:buClr>
                <a:srgbClr val="000000"/>
              </a:buClr>
              <a:buSzPts val="1800"/>
              <a:buChar char="•"/>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sp>
        <p:nvSpPr>
          <p:cNvPr id="50" name="Google Shape;50;p39"/>
          <p:cNvSpPr txBox="1">
            <a:spLocks noGrp="1"/>
          </p:cNvSpPr>
          <p:nvPr>
            <p:ph type="body" idx="2"/>
          </p:nvPr>
        </p:nvSpPr>
        <p:spPr>
          <a:xfrm>
            <a:off x="1237546" y="5385976"/>
            <a:ext cx="15525572" cy="3695911"/>
          </a:xfrm>
          <a:prstGeom prst="rect">
            <a:avLst/>
          </a:prstGeom>
          <a:noFill/>
          <a:ln>
            <a:noFill/>
          </a:ln>
        </p:spPr>
        <p:txBody>
          <a:bodyPr spcFirstLastPara="1" wrap="square" lIns="45700" tIns="45700" rIns="45700" bIns="45700" anchor="t" anchorCtr="0">
            <a:normAutofit/>
          </a:bodyPr>
          <a:lstStyle>
            <a:lvl1pPr marL="674923" lvl="0" indent="-506192" algn="l">
              <a:lnSpc>
                <a:spcPct val="90000"/>
              </a:lnSpc>
              <a:spcBef>
                <a:spcPts val="1476"/>
              </a:spcBef>
              <a:spcAft>
                <a:spcPts val="0"/>
              </a:spcAft>
              <a:buClr>
                <a:srgbClr val="000000"/>
              </a:buClr>
              <a:buSzPts val="1800"/>
              <a:buChar char="•"/>
              <a:defRPr b="0" i="0">
                <a:latin typeface="Meiryo UI" panose="020B0604030504040204" pitchFamily="50" charset="-128"/>
                <a:ea typeface="Meiryo UI" panose="020B0604030504040204" pitchFamily="50" charset="-128"/>
                <a:cs typeface="Arial"/>
                <a:sym typeface="Arial"/>
              </a:defRPr>
            </a:lvl1pPr>
            <a:lvl2pPr marL="1349846" lvl="1" indent="-506192" algn="l">
              <a:lnSpc>
                <a:spcPct val="90000"/>
              </a:lnSpc>
              <a:spcBef>
                <a:spcPts val="1476"/>
              </a:spcBef>
              <a:spcAft>
                <a:spcPts val="0"/>
              </a:spcAft>
              <a:buClr>
                <a:srgbClr val="000000"/>
              </a:buClr>
              <a:buSzPts val="1800"/>
              <a:buChar char="•"/>
              <a:defRPr/>
            </a:lvl2pPr>
            <a:lvl3pPr marL="2024769" lvl="2" indent="-506192" algn="l">
              <a:lnSpc>
                <a:spcPct val="90000"/>
              </a:lnSpc>
              <a:spcBef>
                <a:spcPts val="1476"/>
              </a:spcBef>
              <a:spcAft>
                <a:spcPts val="0"/>
              </a:spcAft>
              <a:buClr>
                <a:srgbClr val="000000"/>
              </a:buClr>
              <a:buSzPts val="1800"/>
              <a:buChar char="•"/>
              <a:defRPr/>
            </a:lvl3pPr>
            <a:lvl4pPr marL="2699692" lvl="3" indent="-506192" algn="l">
              <a:lnSpc>
                <a:spcPct val="90000"/>
              </a:lnSpc>
              <a:spcBef>
                <a:spcPts val="1476"/>
              </a:spcBef>
              <a:spcAft>
                <a:spcPts val="0"/>
              </a:spcAft>
              <a:buClr>
                <a:srgbClr val="000000"/>
              </a:buClr>
              <a:buSzPts val="1800"/>
              <a:buChar char="•"/>
              <a:defRPr/>
            </a:lvl4pPr>
            <a:lvl5pPr marL="3374614" lvl="4" indent="-506192" algn="l">
              <a:lnSpc>
                <a:spcPct val="90000"/>
              </a:lnSpc>
              <a:spcBef>
                <a:spcPts val="1476"/>
              </a:spcBef>
              <a:spcAft>
                <a:spcPts val="0"/>
              </a:spcAft>
              <a:buClr>
                <a:srgbClr val="000000"/>
              </a:buClr>
              <a:buSzPts val="1800"/>
              <a:buChar char="•"/>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sp>
        <p:nvSpPr>
          <p:cNvPr id="51" name="Google Shape;51;p39"/>
          <p:cNvSpPr/>
          <p:nvPr/>
        </p:nvSpPr>
        <p:spPr>
          <a:xfrm rot="10800000">
            <a:off x="-130741" y="1150293"/>
            <a:ext cx="637820" cy="106301"/>
          </a:xfrm>
          <a:prstGeom prst="roundRect">
            <a:avLst>
              <a:gd name="adj" fmla="val 50000"/>
            </a:avLst>
          </a:prstGeom>
          <a:solidFill>
            <a:srgbClr val="11AC51"/>
          </a:solidFill>
          <a:ln>
            <a:noFill/>
          </a:ln>
        </p:spPr>
        <p:txBody>
          <a:bodyPr spcFirstLastPara="1" wrap="square" lIns="67471" tIns="67471" rIns="67471" bIns="67471"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p:txBody>
      </p:sp>
      <p:sp>
        <p:nvSpPr>
          <p:cNvPr id="52" name="Google Shape;52;p39"/>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Meiryo UI" panose="020B0604030504040204" pitchFamily="50" charset="-128"/>
                <a:ea typeface="Meiryo UI" panose="020B0604030504040204" pitchFamily="50" charset="-128"/>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タイトルとサマリとコンテンツ">
  <p:cSld name="2_タイトルとサマリとコンテンツ">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b="0" i="0">
                <a:latin typeface="Meiryo UI" panose="020B0604030504040204" pitchFamily="50" charset="-128"/>
                <a:ea typeface="Meiryo UI" panose="020B0604030504040204" pitchFamily="50" charset="-128"/>
                <a:cs typeface="Arial"/>
                <a:sym typeface="Aria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56" name="Google Shape;56;p40"/>
          <p:cNvSpPr txBox="1">
            <a:spLocks noGrp="1"/>
          </p:cNvSpPr>
          <p:nvPr>
            <p:ph type="body" idx="1"/>
          </p:nvPr>
        </p:nvSpPr>
        <p:spPr>
          <a:xfrm>
            <a:off x="1237547" y="1968290"/>
            <a:ext cx="15525573" cy="3235044"/>
          </a:xfrm>
          <a:prstGeom prst="rect">
            <a:avLst/>
          </a:prstGeom>
          <a:solidFill>
            <a:srgbClr val="F2F2F2"/>
          </a:solidFill>
          <a:ln>
            <a:noFill/>
          </a:ln>
        </p:spPr>
        <p:txBody>
          <a:bodyPr spcFirstLastPara="1" wrap="square" lIns="215975" tIns="215975" rIns="215975" bIns="215975" anchor="t" anchorCtr="0">
            <a:normAutofit/>
          </a:bodyPr>
          <a:lstStyle>
            <a:lvl1pPr marL="674923" lvl="0" indent="-506192" algn="l">
              <a:lnSpc>
                <a:spcPct val="90000"/>
              </a:lnSpc>
              <a:spcBef>
                <a:spcPts val="1476"/>
              </a:spcBef>
              <a:spcAft>
                <a:spcPts val="0"/>
              </a:spcAft>
              <a:buClr>
                <a:srgbClr val="000000"/>
              </a:buClr>
              <a:buSzPts val="1800"/>
              <a:buChar char="•"/>
              <a:defRPr b="0" i="0">
                <a:latin typeface="Meiryo UI" panose="020B0604030504040204" pitchFamily="50" charset="-128"/>
                <a:ea typeface="Meiryo UI" panose="020B0604030504040204" pitchFamily="50" charset="-128"/>
                <a:cs typeface="Arial"/>
                <a:sym typeface="Arial"/>
              </a:defRPr>
            </a:lvl1pPr>
            <a:lvl2pPr marL="1349846" lvl="1" indent="-506192" algn="l">
              <a:lnSpc>
                <a:spcPct val="90000"/>
              </a:lnSpc>
              <a:spcBef>
                <a:spcPts val="1476"/>
              </a:spcBef>
              <a:spcAft>
                <a:spcPts val="0"/>
              </a:spcAft>
              <a:buClr>
                <a:srgbClr val="000000"/>
              </a:buClr>
              <a:buSzPts val="1800"/>
              <a:buChar char="•"/>
              <a:defRPr/>
            </a:lvl2pPr>
            <a:lvl3pPr marL="2024769" lvl="2" indent="-506192" algn="l">
              <a:lnSpc>
                <a:spcPct val="90000"/>
              </a:lnSpc>
              <a:spcBef>
                <a:spcPts val="1476"/>
              </a:spcBef>
              <a:spcAft>
                <a:spcPts val="0"/>
              </a:spcAft>
              <a:buClr>
                <a:srgbClr val="000000"/>
              </a:buClr>
              <a:buSzPts val="1800"/>
              <a:buChar char="•"/>
              <a:defRPr/>
            </a:lvl3pPr>
            <a:lvl4pPr marL="2699692" lvl="3" indent="-506192" algn="l">
              <a:lnSpc>
                <a:spcPct val="90000"/>
              </a:lnSpc>
              <a:spcBef>
                <a:spcPts val="1476"/>
              </a:spcBef>
              <a:spcAft>
                <a:spcPts val="0"/>
              </a:spcAft>
              <a:buClr>
                <a:srgbClr val="000000"/>
              </a:buClr>
              <a:buSzPts val="1800"/>
              <a:buChar char="•"/>
              <a:defRPr/>
            </a:lvl4pPr>
            <a:lvl5pPr marL="3374614" lvl="4" indent="-506192" algn="l">
              <a:lnSpc>
                <a:spcPct val="90000"/>
              </a:lnSpc>
              <a:spcBef>
                <a:spcPts val="1476"/>
              </a:spcBef>
              <a:spcAft>
                <a:spcPts val="0"/>
              </a:spcAft>
              <a:buClr>
                <a:srgbClr val="000000"/>
              </a:buClr>
              <a:buSzPts val="1800"/>
              <a:buChar char="•"/>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sp>
        <p:nvSpPr>
          <p:cNvPr id="57" name="Google Shape;57;p40"/>
          <p:cNvSpPr txBox="1">
            <a:spLocks noGrp="1"/>
          </p:cNvSpPr>
          <p:nvPr>
            <p:ph type="body" idx="2"/>
          </p:nvPr>
        </p:nvSpPr>
        <p:spPr>
          <a:xfrm>
            <a:off x="1237546" y="5385976"/>
            <a:ext cx="15525572" cy="3695911"/>
          </a:xfrm>
          <a:prstGeom prst="rect">
            <a:avLst/>
          </a:prstGeom>
          <a:noFill/>
          <a:ln>
            <a:noFill/>
          </a:ln>
        </p:spPr>
        <p:txBody>
          <a:bodyPr spcFirstLastPara="1" wrap="square" lIns="45700" tIns="45700" rIns="45700" bIns="45700" anchor="t" anchorCtr="0">
            <a:normAutofit/>
          </a:bodyPr>
          <a:lstStyle>
            <a:lvl1pPr marL="674923" lvl="0" indent="-506192" algn="l">
              <a:lnSpc>
                <a:spcPct val="90000"/>
              </a:lnSpc>
              <a:spcBef>
                <a:spcPts val="1476"/>
              </a:spcBef>
              <a:spcAft>
                <a:spcPts val="0"/>
              </a:spcAft>
              <a:buClr>
                <a:srgbClr val="000000"/>
              </a:buClr>
              <a:buSzPts val="1800"/>
              <a:buChar char="•"/>
              <a:defRPr b="0" i="0">
                <a:latin typeface="Meiryo UI" panose="020B0604030504040204" pitchFamily="50" charset="-128"/>
                <a:ea typeface="Meiryo UI" panose="020B0604030504040204" pitchFamily="50" charset="-128"/>
                <a:cs typeface="Arial"/>
                <a:sym typeface="Arial"/>
              </a:defRPr>
            </a:lvl1pPr>
            <a:lvl2pPr marL="1349846" lvl="1" indent="-506192" algn="l">
              <a:lnSpc>
                <a:spcPct val="90000"/>
              </a:lnSpc>
              <a:spcBef>
                <a:spcPts val="1476"/>
              </a:spcBef>
              <a:spcAft>
                <a:spcPts val="0"/>
              </a:spcAft>
              <a:buClr>
                <a:srgbClr val="000000"/>
              </a:buClr>
              <a:buSzPts val="1800"/>
              <a:buChar char="•"/>
              <a:defRPr/>
            </a:lvl2pPr>
            <a:lvl3pPr marL="2024769" lvl="2" indent="-506192" algn="l">
              <a:lnSpc>
                <a:spcPct val="90000"/>
              </a:lnSpc>
              <a:spcBef>
                <a:spcPts val="1476"/>
              </a:spcBef>
              <a:spcAft>
                <a:spcPts val="0"/>
              </a:spcAft>
              <a:buClr>
                <a:srgbClr val="000000"/>
              </a:buClr>
              <a:buSzPts val="1800"/>
              <a:buChar char="•"/>
              <a:defRPr/>
            </a:lvl3pPr>
            <a:lvl4pPr marL="2699692" lvl="3" indent="-506192" algn="l">
              <a:lnSpc>
                <a:spcPct val="90000"/>
              </a:lnSpc>
              <a:spcBef>
                <a:spcPts val="1476"/>
              </a:spcBef>
              <a:spcAft>
                <a:spcPts val="0"/>
              </a:spcAft>
              <a:buClr>
                <a:srgbClr val="000000"/>
              </a:buClr>
              <a:buSzPts val="1800"/>
              <a:buChar char="•"/>
              <a:defRPr/>
            </a:lvl4pPr>
            <a:lvl5pPr marL="3374614" lvl="4" indent="-506192" algn="l">
              <a:lnSpc>
                <a:spcPct val="90000"/>
              </a:lnSpc>
              <a:spcBef>
                <a:spcPts val="1476"/>
              </a:spcBef>
              <a:spcAft>
                <a:spcPts val="0"/>
              </a:spcAft>
              <a:buClr>
                <a:srgbClr val="000000"/>
              </a:buClr>
              <a:buSzPts val="1800"/>
              <a:buChar char="•"/>
              <a:defRPr/>
            </a:lvl5pPr>
            <a:lvl6pPr marL="4049537" lvl="5" indent="-506192" algn="l">
              <a:lnSpc>
                <a:spcPct val="90000"/>
              </a:lnSpc>
              <a:spcBef>
                <a:spcPts val="1476"/>
              </a:spcBef>
              <a:spcAft>
                <a:spcPts val="0"/>
              </a:spcAft>
              <a:buClr>
                <a:srgbClr val="000000"/>
              </a:buClr>
              <a:buSzPts val="1800"/>
              <a:buChar char="•"/>
              <a:defRPr/>
            </a:lvl6pPr>
            <a:lvl7pPr marL="4724460" lvl="6" indent="-506192" algn="l">
              <a:lnSpc>
                <a:spcPct val="90000"/>
              </a:lnSpc>
              <a:spcBef>
                <a:spcPts val="1476"/>
              </a:spcBef>
              <a:spcAft>
                <a:spcPts val="0"/>
              </a:spcAft>
              <a:buClr>
                <a:srgbClr val="000000"/>
              </a:buClr>
              <a:buSzPts val="1800"/>
              <a:buChar char="•"/>
              <a:defRPr/>
            </a:lvl7pPr>
            <a:lvl8pPr marL="5399383" lvl="7" indent="-506192" algn="l">
              <a:lnSpc>
                <a:spcPct val="90000"/>
              </a:lnSpc>
              <a:spcBef>
                <a:spcPts val="1476"/>
              </a:spcBef>
              <a:spcAft>
                <a:spcPts val="0"/>
              </a:spcAft>
              <a:buClr>
                <a:srgbClr val="000000"/>
              </a:buClr>
              <a:buSzPts val="1800"/>
              <a:buChar char="•"/>
              <a:defRPr/>
            </a:lvl8pPr>
            <a:lvl9pPr marL="6074306" lvl="8" indent="-506192" algn="l">
              <a:lnSpc>
                <a:spcPct val="90000"/>
              </a:lnSpc>
              <a:spcBef>
                <a:spcPts val="1476"/>
              </a:spcBef>
              <a:spcAft>
                <a:spcPts val="0"/>
              </a:spcAft>
              <a:buClr>
                <a:srgbClr val="000000"/>
              </a:buClr>
              <a:buSzPts val="1800"/>
              <a:buChar char="•"/>
              <a:defRPr/>
            </a:lvl9pPr>
          </a:lstStyle>
          <a:p>
            <a:endParaRPr dirty="0"/>
          </a:p>
        </p:txBody>
      </p:sp>
      <p:sp>
        <p:nvSpPr>
          <p:cNvPr id="58" name="Google Shape;58;p40"/>
          <p:cNvSpPr/>
          <p:nvPr/>
        </p:nvSpPr>
        <p:spPr>
          <a:xfrm rot="10800000">
            <a:off x="-130741" y="1150293"/>
            <a:ext cx="637820" cy="106301"/>
          </a:xfrm>
          <a:prstGeom prst="roundRect">
            <a:avLst>
              <a:gd name="adj" fmla="val 50000"/>
            </a:avLst>
          </a:prstGeom>
          <a:solidFill>
            <a:srgbClr val="E60032"/>
          </a:solidFill>
          <a:ln>
            <a:noFill/>
          </a:ln>
        </p:spPr>
        <p:txBody>
          <a:bodyPr spcFirstLastPara="1" wrap="square" lIns="67471" tIns="67471" rIns="67471" bIns="67471"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p:txBody>
      </p:sp>
      <p:sp>
        <p:nvSpPr>
          <p:cNvPr id="59" name="Google Shape;59;p40"/>
          <p:cNvSpPr txBox="1">
            <a:spLocks noGrp="1"/>
          </p:cNvSpPr>
          <p:nvPr>
            <p:ph type="sldNum" idx="12"/>
          </p:nvPr>
        </p:nvSpPr>
        <p:spPr>
          <a:xfrm>
            <a:off x="16851640" y="9227324"/>
            <a:ext cx="445748" cy="74970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Meiryo UI" panose="020B0604030504040204" pitchFamily="50" charset="-128"/>
                <a:ea typeface="Meiryo UI" panose="020B0604030504040204" pitchFamily="50" charset="-128"/>
                <a:cs typeface="Arial"/>
                <a:sym typeface="Arial"/>
              </a:defRPr>
            </a:lvl1pPr>
            <a:lvl2pPr marL="0" lvl="1"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lvl="2"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lvl="3"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lvl="4"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lvl="5"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lvl="6"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lvl="7"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lvl="8" indent="0" algn="r">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ロゴのみ">
  <p:cSld name="ロゴのみ">
    <p:spTree>
      <p:nvGrpSpPr>
        <p:cNvPr id="1" name="Shape 61"/>
        <p:cNvGrpSpPr/>
        <p:nvPr/>
      </p:nvGrpSpPr>
      <p:grpSpPr>
        <a:xfrm>
          <a:off x="0" y="0"/>
          <a:ext cx="0" cy="0"/>
          <a:chOff x="0" y="0"/>
          <a:chExt cx="0" cy="0"/>
        </a:xfrm>
      </p:grpSpPr>
      <p:pic>
        <p:nvPicPr>
          <p:cNvPr id="62" name="Google Shape;62;p41" descr="図 3"/>
          <p:cNvPicPr preferRelativeResize="0"/>
          <p:nvPr/>
        </p:nvPicPr>
        <p:blipFill rotWithShape="1">
          <a:blip r:embed="rId2">
            <a:alphaModFix/>
          </a:blip>
          <a:srcRect/>
          <a:stretch/>
        </p:blipFill>
        <p:spPr>
          <a:xfrm>
            <a:off x="5590011" y="4004372"/>
            <a:ext cx="6820642" cy="2116336"/>
          </a:xfrm>
          <a:prstGeom prst="rect">
            <a:avLst/>
          </a:prstGeom>
          <a:noFill/>
          <a:ln>
            <a:noFill/>
          </a:ln>
        </p:spPr>
      </p:pic>
      <p:sp>
        <p:nvSpPr>
          <p:cNvPr id="63" name="Google Shape;63;p41"/>
          <p:cNvSpPr txBox="1">
            <a:spLocks noGrp="1"/>
          </p:cNvSpPr>
          <p:nvPr>
            <p:ph type="sldNum" idx="12"/>
          </p:nvPr>
        </p:nvSpPr>
        <p:spPr>
          <a:xfrm>
            <a:off x="8700322" y="9201948"/>
            <a:ext cx="4200155" cy="364996"/>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L="0" marR="0" lvl="1"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772"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sz="2067" dirty="0">
              <a:solidFill>
                <a:srgbClr val="80808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タイトルとコンテンツ">
  <p:cSld name="1_タイトルとコンテンツ">
    <p:spTree>
      <p:nvGrpSpPr>
        <p:cNvPr id="1" name="Shape 10"/>
        <p:cNvGrpSpPr/>
        <p:nvPr/>
      </p:nvGrpSpPr>
      <p:grpSpPr>
        <a:xfrm>
          <a:off x="0" y="0"/>
          <a:ext cx="0" cy="0"/>
          <a:chOff x="0" y="0"/>
          <a:chExt cx="0" cy="0"/>
        </a:xfrm>
      </p:grpSpPr>
      <p:sp>
        <p:nvSpPr>
          <p:cNvPr id="11" name="Google Shape;11;p52"/>
          <p:cNvSpPr txBox="1">
            <a:spLocks noGrp="1"/>
          </p:cNvSpPr>
          <p:nvPr>
            <p:ph type="body" idx="1"/>
          </p:nvPr>
        </p:nvSpPr>
        <p:spPr>
          <a:xfrm>
            <a:off x="1237546" y="2024486"/>
            <a:ext cx="15525572" cy="7110283"/>
          </a:xfrm>
          <a:prstGeom prst="rect">
            <a:avLst/>
          </a:prstGeom>
          <a:noFill/>
          <a:ln>
            <a:noFill/>
          </a:ln>
        </p:spPr>
        <p:txBody>
          <a:bodyPr spcFirstLastPara="1" wrap="square" lIns="45700" tIns="45700" rIns="45700" bIns="45700" anchor="t" anchorCtr="0">
            <a:normAutofit/>
          </a:bodyPr>
          <a:lstStyle>
            <a:lvl1pPr marL="457200" lvl="0" indent="-406400" algn="l">
              <a:lnSpc>
                <a:spcPct val="90000"/>
              </a:lnSpc>
              <a:spcBef>
                <a:spcPts val="1476"/>
              </a:spcBef>
              <a:spcAft>
                <a:spcPts val="0"/>
              </a:spcAft>
              <a:buSzPts val="2800"/>
              <a:buChar char="•"/>
              <a:defRPr b="0" i="0">
                <a:latin typeface="Arial"/>
                <a:ea typeface="Arial"/>
                <a:cs typeface="Arial"/>
                <a:sym typeface="Arial"/>
              </a:defRPr>
            </a:lvl1pPr>
            <a:lvl2pPr marL="914400" lvl="1" indent="-406400" algn="l">
              <a:lnSpc>
                <a:spcPct val="90000"/>
              </a:lnSpc>
              <a:spcBef>
                <a:spcPts val="1476"/>
              </a:spcBef>
              <a:spcAft>
                <a:spcPts val="0"/>
              </a:spcAft>
              <a:buSzPts val="2800"/>
              <a:buChar char="•"/>
              <a:defRPr b="0" i="0">
                <a:latin typeface="Arial"/>
                <a:ea typeface="Arial"/>
                <a:cs typeface="Arial"/>
                <a:sym typeface="Arial"/>
              </a:defRPr>
            </a:lvl2pPr>
            <a:lvl3pPr marL="1371600" lvl="2" indent="-406400" algn="l">
              <a:lnSpc>
                <a:spcPct val="90000"/>
              </a:lnSpc>
              <a:spcBef>
                <a:spcPts val="1476"/>
              </a:spcBef>
              <a:spcAft>
                <a:spcPts val="0"/>
              </a:spcAft>
              <a:buSzPts val="2800"/>
              <a:buChar char="•"/>
              <a:defRPr b="0" i="0">
                <a:latin typeface="Arial"/>
                <a:ea typeface="Arial"/>
                <a:cs typeface="Arial"/>
                <a:sym typeface="Arial"/>
              </a:defRPr>
            </a:lvl3pPr>
            <a:lvl4pPr marL="1828800" lvl="3" indent="-406400" algn="l">
              <a:lnSpc>
                <a:spcPct val="90000"/>
              </a:lnSpc>
              <a:spcBef>
                <a:spcPts val="1476"/>
              </a:spcBef>
              <a:spcAft>
                <a:spcPts val="0"/>
              </a:spcAft>
              <a:buSzPts val="2800"/>
              <a:buChar char="•"/>
              <a:defRPr b="0" i="0">
                <a:latin typeface="Arial"/>
                <a:ea typeface="Arial"/>
                <a:cs typeface="Arial"/>
                <a:sym typeface="Arial"/>
              </a:defRPr>
            </a:lvl4pPr>
            <a:lvl5pPr marL="2286000" lvl="4" indent="-406400" algn="l">
              <a:lnSpc>
                <a:spcPct val="90000"/>
              </a:lnSpc>
              <a:spcBef>
                <a:spcPts val="1476"/>
              </a:spcBef>
              <a:spcAft>
                <a:spcPts val="0"/>
              </a:spcAft>
              <a:buSzPts val="2800"/>
              <a:buChar char="•"/>
              <a:defRPr b="0" i="0">
                <a:latin typeface="Arial"/>
                <a:ea typeface="Arial"/>
                <a:cs typeface="Arial"/>
                <a:sym typeface="Arial"/>
              </a:defRPr>
            </a:lvl5pPr>
            <a:lvl6pPr marL="2743200" lvl="5" indent="-406400" algn="l">
              <a:lnSpc>
                <a:spcPct val="90000"/>
              </a:lnSpc>
              <a:spcBef>
                <a:spcPts val="1476"/>
              </a:spcBef>
              <a:spcAft>
                <a:spcPts val="0"/>
              </a:spcAft>
              <a:buSzPts val="2800"/>
              <a:buChar char="•"/>
              <a:defRPr/>
            </a:lvl6pPr>
            <a:lvl7pPr marL="3200400" lvl="6" indent="-406400" algn="l">
              <a:lnSpc>
                <a:spcPct val="90000"/>
              </a:lnSpc>
              <a:spcBef>
                <a:spcPts val="1476"/>
              </a:spcBef>
              <a:spcAft>
                <a:spcPts val="0"/>
              </a:spcAft>
              <a:buSzPts val="2800"/>
              <a:buChar char="•"/>
              <a:defRPr/>
            </a:lvl7pPr>
            <a:lvl8pPr marL="3657600" lvl="7" indent="-406400" algn="l">
              <a:lnSpc>
                <a:spcPct val="90000"/>
              </a:lnSpc>
              <a:spcBef>
                <a:spcPts val="1476"/>
              </a:spcBef>
              <a:spcAft>
                <a:spcPts val="0"/>
              </a:spcAft>
              <a:buSzPts val="2800"/>
              <a:buChar char="•"/>
              <a:defRPr/>
            </a:lvl8pPr>
            <a:lvl9pPr marL="4114800" lvl="8" indent="-406400" algn="l">
              <a:lnSpc>
                <a:spcPct val="90000"/>
              </a:lnSpc>
              <a:spcBef>
                <a:spcPts val="1476"/>
              </a:spcBef>
              <a:spcAft>
                <a:spcPts val="0"/>
              </a:spcAft>
              <a:buSzPts val="2800"/>
              <a:buChar char="•"/>
              <a:defRPr/>
            </a:lvl9pPr>
          </a:lstStyle>
          <a:p>
            <a:endParaRPr/>
          </a:p>
        </p:txBody>
      </p:sp>
      <p:sp>
        <p:nvSpPr>
          <p:cNvPr id="12" name="Google Shape;12;p52"/>
          <p:cNvSpPr/>
          <p:nvPr/>
        </p:nvSpPr>
        <p:spPr>
          <a:xfrm rot="10800000">
            <a:off x="-130743" y="1150293"/>
            <a:ext cx="637819" cy="106300"/>
          </a:xfrm>
          <a:prstGeom prst="roundRect">
            <a:avLst>
              <a:gd name="adj" fmla="val 50000"/>
            </a:avLst>
          </a:prstGeom>
          <a:solidFill>
            <a:srgbClr val="1E50B5"/>
          </a:solidFill>
          <a:ln>
            <a:noFill/>
          </a:ln>
        </p:spPr>
        <p:txBody>
          <a:bodyPr spcFirstLastPara="1" wrap="square" lIns="134975" tIns="67450" rIns="134975" bIns="67450" anchor="ctr" anchorCtr="0">
            <a:noAutofit/>
          </a:bodyPr>
          <a:lstStyle/>
          <a:p>
            <a:pPr marL="0" marR="0" lvl="0" indent="0" algn="ctr" rtl="0">
              <a:lnSpc>
                <a:spcPct val="100000"/>
              </a:lnSpc>
              <a:spcBef>
                <a:spcPts val="0"/>
              </a:spcBef>
              <a:spcAft>
                <a:spcPts val="0"/>
              </a:spcAft>
              <a:buClr>
                <a:srgbClr val="000000"/>
              </a:buClr>
              <a:buSzPts val="2067"/>
              <a:buFont typeface="Arial"/>
              <a:buNone/>
            </a:pPr>
            <a:endParaRPr sz="2067" b="0" i="0" u="none" strike="noStrike" cap="none">
              <a:solidFill>
                <a:schemeClr val="lt1"/>
              </a:solidFill>
              <a:latin typeface="Arial"/>
              <a:ea typeface="Arial"/>
              <a:cs typeface="Arial"/>
              <a:sym typeface="Arial"/>
            </a:endParaRPr>
          </a:p>
        </p:txBody>
      </p:sp>
      <p:sp>
        <p:nvSpPr>
          <p:cNvPr id="13" name="Google Shape;13;p52"/>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SzPts val="4400"/>
              <a:buNone/>
              <a:defRPr b="0" i="0">
                <a:latin typeface="Arial"/>
                <a:ea typeface="Arial"/>
                <a:cs typeface="Arial"/>
                <a:sym typeface="Arial"/>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14" name="Google Shape;14;p52"/>
          <p:cNvSpPr txBox="1">
            <a:spLocks noGrp="1"/>
          </p:cNvSpPr>
          <p:nvPr>
            <p:ph type="sldNum" idx="12"/>
          </p:nvPr>
        </p:nvSpPr>
        <p:spPr>
          <a:xfrm>
            <a:off x="13247235" y="9396980"/>
            <a:ext cx="4050149" cy="410393"/>
          </a:xfrm>
          <a:prstGeom prst="rect">
            <a:avLst/>
          </a:prstGeom>
          <a:noFill/>
          <a:ln>
            <a:noFill/>
          </a:ln>
        </p:spPr>
        <p:txBody>
          <a:bodyPr spcFirstLastPara="1" wrap="square" lIns="91425" tIns="45700" rIns="91425" bIns="45700" anchor="ctr" anchorCtr="0">
            <a:spAutoFit/>
          </a:bodyPr>
          <a:lstStyle>
            <a:lvl1pPr marL="0" lvl="0"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400"/>
              <a:buNone/>
              <a:defRPr sz="2067"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437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body" idx="1"/>
          </p:nvPr>
        </p:nvSpPr>
        <p:spPr>
          <a:xfrm>
            <a:off x="1237546" y="2024486"/>
            <a:ext cx="15525572" cy="7110283"/>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dirty="0"/>
          </a:p>
        </p:txBody>
      </p:sp>
      <p:sp>
        <p:nvSpPr>
          <p:cNvPr id="7" name="Google Shape;7;p32"/>
          <p:cNvSpPr/>
          <p:nvPr/>
        </p:nvSpPr>
        <p:spPr>
          <a:xfrm rot="10800000">
            <a:off x="-130741" y="1150293"/>
            <a:ext cx="637820" cy="106301"/>
          </a:xfrm>
          <a:prstGeom prst="roundRect">
            <a:avLst>
              <a:gd name="adj" fmla="val 50000"/>
            </a:avLst>
          </a:prstGeom>
          <a:solidFill>
            <a:srgbClr val="1E50B5"/>
          </a:solidFill>
          <a:ln>
            <a:noFill/>
          </a:ln>
        </p:spPr>
        <p:txBody>
          <a:bodyPr spcFirstLastPara="1" wrap="square" lIns="67471" tIns="67471" rIns="67471" bIns="67471"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p:txBody>
      </p:sp>
      <p:sp>
        <p:nvSpPr>
          <p:cNvPr id="8" name="Google Shape;8;p32"/>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1pPr>
            <a:lvl2pPr marR="0" lvl="1"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2pPr>
            <a:lvl3pPr marR="0" lvl="2"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3pPr>
            <a:lvl4pPr marR="0" lvl="3"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4pPr>
            <a:lvl5pPr marR="0" lvl="4"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5pPr>
            <a:lvl6pPr marR="0" lvl="5"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6pPr>
            <a:lvl7pPr marR="0" lvl="6"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7pPr>
            <a:lvl8pPr marR="0" lvl="7"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8pPr>
            <a:lvl9pPr marR="0" lvl="8"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9pPr>
          </a:lstStyle>
          <a:p>
            <a:endParaRPr dirty="0"/>
          </a:p>
        </p:txBody>
      </p:sp>
      <p:sp>
        <p:nvSpPr>
          <p:cNvPr id="9" name="Google Shape;9;p32"/>
          <p:cNvSpPr txBox="1">
            <a:spLocks noGrp="1"/>
          </p:cNvSpPr>
          <p:nvPr>
            <p:ph type="sldNum" idx="12"/>
          </p:nvPr>
        </p:nvSpPr>
        <p:spPr>
          <a:xfrm>
            <a:off x="16621267" y="9396982"/>
            <a:ext cx="676120" cy="410393"/>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Meiryo UI" panose="020B0604030504040204" pitchFamily="50" charset="-128"/>
                <a:ea typeface="Meiryo UI" panose="020B0604030504040204" pitchFamily="50" charset="-128"/>
                <a:cs typeface="Arial"/>
                <a:sym typeface="Arial"/>
              </a:defRPr>
            </a:lvl1pPr>
            <a:lvl2pPr marL="0" marR="0" lvl="1"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marR="0" lvl="2"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marR="0" lvl="3"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marR="0" lvl="4"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marR="0" lvl="5"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marR="0" lvl="6"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marR="0" lvl="7"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marR="0" lvl="8"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fld id="{00000000-1234-1234-1234-123412341234}" type="slidenum">
              <a:rPr lang="en-US" smtClean="0"/>
              <a:pPr/>
              <a:t>‹#›</a:t>
            </a:fld>
            <a:endParaRPr lang="en-US" dirty="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7"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7"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body" idx="1"/>
          </p:nvPr>
        </p:nvSpPr>
        <p:spPr>
          <a:xfrm>
            <a:off x="1237546" y="2024486"/>
            <a:ext cx="15525572" cy="7110283"/>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7" name="Google Shape;7;p32"/>
          <p:cNvSpPr/>
          <p:nvPr/>
        </p:nvSpPr>
        <p:spPr>
          <a:xfrm rot="10800000">
            <a:off x="-130741" y="1150293"/>
            <a:ext cx="637820" cy="106301"/>
          </a:xfrm>
          <a:prstGeom prst="roundRect">
            <a:avLst>
              <a:gd name="adj" fmla="val 50000"/>
            </a:avLst>
          </a:prstGeom>
          <a:solidFill>
            <a:srgbClr val="1E50B5"/>
          </a:solidFill>
          <a:ln>
            <a:noFill/>
          </a:ln>
        </p:spPr>
        <p:txBody>
          <a:bodyPr spcFirstLastPara="1" wrap="square" lIns="67450" tIns="67450" rIns="67450" bIns="6745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2657" b="0" i="0" u="none" strike="noStrike" cap="none">
              <a:solidFill>
                <a:srgbClr val="FFFFFF"/>
              </a:solidFill>
              <a:latin typeface="Arial"/>
              <a:ea typeface="Arial"/>
              <a:cs typeface="Arial"/>
              <a:sym typeface="Arial"/>
            </a:endParaRPr>
          </a:p>
        </p:txBody>
      </p:sp>
      <p:sp>
        <p:nvSpPr>
          <p:cNvPr id="8" name="Google Shape;8;p32"/>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1pPr>
            <a:lvl2pPr marR="0" lvl="1"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2pPr>
            <a:lvl3pPr marR="0" lvl="2"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3pPr>
            <a:lvl4pPr marR="0" lvl="3"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4pPr>
            <a:lvl5pPr marR="0" lvl="4"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5pPr>
            <a:lvl6pPr marR="0" lvl="5"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6pPr>
            <a:lvl7pPr marR="0" lvl="6"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7pPr>
            <a:lvl8pPr marR="0" lvl="7"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8pPr>
            <a:lvl9pPr marR="0" lvl="8" algn="l" rtl="0">
              <a:lnSpc>
                <a:spcPct val="90000"/>
              </a:lnSpc>
              <a:spcBef>
                <a:spcPts val="0"/>
              </a:spcBef>
              <a:spcAft>
                <a:spcPts val="0"/>
              </a:spcAft>
              <a:buClr>
                <a:srgbClr val="000000"/>
              </a:buClr>
              <a:buSzPts val="4400"/>
              <a:buFont typeface="Roboto"/>
              <a:buNone/>
              <a:defRPr sz="4400" b="1" i="0" u="none" strike="noStrike" cap="none">
                <a:solidFill>
                  <a:srgbClr val="000000"/>
                </a:solidFill>
                <a:latin typeface="Roboto"/>
                <a:ea typeface="Roboto"/>
                <a:cs typeface="Roboto"/>
                <a:sym typeface="Roboto"/>
              </a:defRPr>
            </a:lvl9pPr>
          </a:lstStyle>
          <a:p>
            <a:endParaRPr/>
          </a:p>
        </p:txBody>
      </p:sp>
      <p:sp>
        <p:nvSpPr>
          <p:cNvPr id="9" name="Google Shape;9;p32"/>
          <p:cNvSpPr txBox="1">
            <a:spLocks noGrp="1"/>
          </p:cNvSpPr>
          <p:nvPr>
            <p:ph type="sldNum" idx="12"/>
          </p:nvPr>
        </p:nvSpPr>
        <p:spPr>
          <a:xfrm>
            <a:off x="16621267" y="9396982"/>
            <a:ext cx="676120" cy="410393"/>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1pPr>
            <a:lvl2pPr marL="0" marR="0" lvl="1"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2pPr>
            <a:lvl3pPr marL="0" marR="0" lvl="2"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3pPr>
            <a:lvl4pPr marL="0" marR="0" lvl="3"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4pPr>
            <a:lvl5pPr marL="0" marR="0" lvl="4"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5pPr>
            <a:lvl6pPr marL="0" marR="0" lvl="5"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6pPr>
            <a:lvl7pPr marL="0" marR="0" lvl="6"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7pPr>
            <a:lvl8pPr marL="0" marR="0" lvl="7"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8pPr>
            <a:lvl9pPr marL="0" marR="0" lvl="8" indent="0" algn="r" rtl="0">
              <a:lnSpc>
                <a:spcPct val="100000"/>
              </a:lnSpc>
              <a:spcBef>
                <a:spcPts val="0"/>
              </a:spcBef>
              <a:spcAft>
                <a:spcPts val="0"/>
              </a:spcAft>
              <a:buClr>
                <a:srgbClr val="808080"/>
              </a:buClr>
              <a:buSzPts val="1400"/>
              <a:buFont typeface="Roboto"/>
              <a:buNone/>
              <a:defRPr sz="2067" b="0" i="0" u="none" strike="noStrike" cap="none">
                <a:solidFill>
                  <a:srgbClr val="80808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extLst>
      <p:ext uri="{BB962C8B-B14F-4D97-AF65-F5344CB8AC3E}">
        <p14:creationId xmlns:p14="http://schemas.microsoft.com/office/powerpoint/2010/main" val="2574040580"/>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3.png"/><Relationship Id="rId18" Type="http://schemas.openxmlformats.org/officeDocument/2006/relationships/image" Target="../media/image35.svg"/><Relationship Id="rId3" Type="http://schemas.openxmlformats.org/officeDocument/2006/relationships/image" Target="../media/image11.png"/><Relationship Id="rId7" Type="http://schemas.openxmlformats.org/officeDocument/2006/relationships/image" Target="../media/image32.png"/><Relationship Id="rId12" Type="http://schemas.openxmlformats.org/officeDocument/2006/relationships/image" Target="../media/image8.sv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22.svg"/><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7.png"/><Relationship Id="rId5" Type="http://schemas.openxmlformats.org/officeDocument/2006/relationships/image" Target="../media/image30.png"/><Relationship Id="rId15" Type="http://schemas.openxmlformats.org/officeDocument/2006/relationships/image" Target="../media/image21.png"/><Relationship Id="rId10" Type="http://schemas.openxmlformats.org/officeDocument/2006/relationships/image" Target="../media/image6.svg"/><Relationship Id="rId4" Type="http://schemas.openxmlformats.org/officeDocument/2006/relationships/image" Target="../media/image12.svg"/><Relationship Id="rId9" Type="http://schemas.openxmlformats.org/officeDocument/2006/relationships/image" Target="../media/image5.png"/><Relationship Id="rId1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3.png"/><Relationship Id="rId1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32.png"/><Relationship Id="rId12" Type="http://schemas.openxmlformats.org/officeDocument/2006/relationships/image" Target="../media/image8.sv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4.svg"/><Relationship Id="rId20" Type="http://schemas.openxmlformats.org/officeDocument/2006/relationships/image" Target="../media/image35.svg"/><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7.png"/><Relationship Id="rId5" Type="http://schemas.openxmlformats.org/officeDocument/2006/relationships/image" Target="../media/image30.png"/><Relationship Id="rId15" Type="http://schemas.openxmlformats.org/officeDocument/2006/relationships/image" Target="../media/image23.png"/><Relationship Id="rId10" Type="http://schemas.openxmlformats.org/officeDocument/2006/relationships/image" Target="../media/image6.svg"/><Relationship Id="rId19" Type="http://schemas.openxmlformats.org/officeDocument/2006/relationships/image" Target="../media/image34.png"/><Relationship Id="rId4" Type="http://schemas.openxmlformats.org/officeDocument/2006/relationships/image" Target="../media/image12.svg"/><Relationship Id="rId9" Type="http://schemas.openxmlformats.org/officeDocument/2006/relationships/image" Target="../media/image5.png"/><Relationship Id="rId14"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32.png"/><Relationship Id="rId12" Type="http://schemas.openxmlformats.org/officeDocument/2006/relationships/image" Target="../media/image8.sv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4.svg"/><Relationship Id="rId20" Type="http://schemas.openxmlformats.org/officeDocument/2006/relationships/image" Target="../media/image35.svg"/><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7.png"/><Relationship Id="rId5" Type="http://schemas.openxmlformats.org/officeDocument/2006/relationships/image" Target="../media/image30.png"/><Relationship Id="rId15" Type="http://schemas.openxmlformats.org/officeDocument/2006/relationships/image" Target="../media/image23.png"/><Relationship Id="rId10" Type="http://schemas.openxmlformats.org/officeDocument/2006/relationships/image" Target="../media/image6.svg"/><Relationship Id="rId19" Type="http://schemas.openxmlformats.org/officeDocument/2006/relationships/image" Target="../media/image34.png"/><Relationship Id="rId4" Type="http://schemas.openxmlformats.org/officeDocument/2006/relationships/image" Target="../media/image12.svg"/><Relationship Id="rId9" Type="http://schemas.openxmlformats.org/officeDocument/2006/relationships/image" Target="../media/image5.png"/><Relationship Id="rId1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4.svg"/><Relationship Id="rId2" Type="http://schemas.openxmlformats.org/officeDocument/2006/relationships/notesSlide" Target="../notesSlides/notesSlide6.xml"/><Relationship Id="rId16" Type="http://schemas.openxmlformats.org/officeDocument/2006/relationships/image" Target="../media/image35.svg"/><Relationship Id="rId1" Type="http://schemas.openxmlformats.org/officeDocument/2006/relationships/slideLayout" Target="../slideLayouts/slideLayout9.xml"/><Relationship Id="rId6" Type="http://schemas.openxmlformats.org/officeDocument/2006/relationships/image" Target="../media/image6.sv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34.png"/><Relationship Id="rId10" Type="http://schemas.openxmlformats.org/officeDocument/2006/relationships/image" Target="../media/image33.svg"/><Relationship Id="rId4" Type="http://schemas.openxmlformats.org/officeDocument/2006/relationships/image" Target="../media/image12.svg"/><Relationship Id="rId9" Type="http://schemas.openxmlformats.org/officeDocument/2006/relationships/image" Target="../media/image32.png"/><Relationship Id="rId14"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18" Type="http://schemas.openxmlformats.org/officeDocument/2006/relationships/image" Target="../media/image35.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37.svg"/><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22.svg"/><Relationship Id="rId1" Type="http://schemas.openxmlformats.org/officeDocument/2006/relationships/slideLayout" Target="../slideLayouts/slideLayout9.xml"/><Relationship Id="rId6" Type="http://schemas.openxmlformats.org/officeDocument/2006/relationships/image" Target="../media/image6.svg"/><Relationship Id="rId11" Type="http://schemas.openxmlformats.org/officeDocument/2006/relationships/image" Target="../media/image36.png"/><Relationship Id="rId5" Type="http://schemas.openxmlformats.org/officeDocument/2006/relationships/image" Target="../media/image5.png"/><Relationship Id="rId15" Type="http://schemas.openxmlformats.org/officeDocument/2006/relationships/image" Target="../media/image21.png"/><Relationship Id="rId10" Type="http://schemas.openxmlformats.org/officeDocument/2006/relationships/image" Target="../media/image33.svg"/><Relationship Id="rId4" Type="http://schemas.openxmlformats.org/officeDocument/2006/relationships/image" Target="../media/image12.svg"/><Relationship Id="rId9" Type="http://schemas.openxmlformats.org/officeDocument/2006/relationships/image" Target="../media/image32.png"/><Relationship Id="rId14"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18" Type="http://schemas.openxmlformats.org/officeDocument/2006/relationships/image" Target="../media/image21.png"/><Relationship Id="rId3" Type="http://schemas.openxmlformats.org/officeDocument/2006/relationships/image" Target="../media/image12.svg"/><Relationship Id="rId21" Type="http://schemas.openxmlformats.org/officeDocument/2006/relationships/image" Target="../media/image35.svg"/><Relationship Id="rId7" Type="http://schemas.openxmlformats.org/officeDocument/2006/relationships/image" Target="../media/image33.svg"/><Relationship Id="rId12" Type="http://schemas.openxmlformats.org/officeDocument/2006/relationships/image" Target="../media/image17.png"/><Relationship Id="rId17" Type="http://schemas.openxmlformats.org/officeDocument/2006/relationships/image" Target="../media/image24.svg"/><Relationship Id="rId2" Type="http://schemas.openxmlformats.org/officeDocument/2006/relationships/image" Target="../media/image11.png"/><Relationship Id="rId16" Type="http://schemas.openxmlformats.org/officeDocument/2006/relationships/image" Target="../media/image23.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8.svg"/><Relationship Id="rId5" Type="http://schemas.openxmlformats.org/officeDocument/2006/relationships/image" Target="../media/image31.svg"/><Relationship Id="rId15" Type="http://schemas.openxmlformats.org/officeDocument/2006/relationships/image" Target="../media/image26.svg"/><Relationship Id="rId10" Type="http://schemas.openxmlformats.org/officeDocument/2006/relationships/image" Target="../media/image7.png"/><Relationship Id="rId19" Type="http://schemas.openxmlformats.org/officeDocument/2006/relationships/image" Target="../media/image22.svg"/><Relationship Id="rId4" Type="http://schemas.openxmlformats.org/officeDocument/2006/relationships/image" Target="../media/image30.png"/><Relationship Id="rId9" Type="http://schemas.openxmlformats.org/officeDocument/2006/relationships/image" Target="../media/image6.sv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svg"/><Relationship Id="rId7" Type="http://schemas.openxmlformats.org/officeDocument/2006/relationships/image" Target="../media/image33.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8.svg"/><Relationship Id="rId5" Type="http://schemas.openxmlformats.org/officeDocument/2006/relationships/image" Target="../media/image31.sv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6.svg"/><Relationship Id="rId15" Type="http://schemas.openxmlformats.org/officeDocument/2006/relationships/image" Target="../media/image35.sv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6.svg"/><Relationship Id="rId15" Type="http://schemas.openxmlformats.org/officeDocument/2006/relationships/image" Target="../media/image35.sv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svg"/><Relationship Id="rId7" Type="http://schemas.openxmlformats.org/officeDocument/2006/relationships/image" Target="../media/image4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6.svg"/><Relationship Id="rId10" Type="http://schemas.openxmlformats.org/officeDocument/2006/relationships/image" Target="../media/image14.svg"/><Relationship Id="rId4" Type="http://schemas.openxmlformats.org/officeDocument/2006/relationships/image" Target="../media/image5.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4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6.svg"/><Relationship Id="rId3" Type="http://schemas.openxmlformats.org/officeDocument/2006/relationships/image" Target="../media/image26.svg"/><Relationship Id="rId7" Type="http://schemas.openxmlformats.org/officeDocument/2006/relationships/image" Target="../media/image33.svg"/><Relationship Id="rId12"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37.sv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9.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2.png"/><Relationship Id="rId5" Type="http://schemas.openxmlformats.org/officeDocument/2006/relationships/image" Target="../media/image47.png"/><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9.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0.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52.pn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4.svg"/><Relationship Id="rId18" Type="http://schemas.openxmlformats.org/officeDocument/2006/relationships/image" Target="../media/image15.png"/><Relationship Id="rId3" Type="http://schemas.openxmlformats.org/officeDocument/2006/relationships/image" Target="../media/image12.svg"/><Relationship Id="rId21" Type="http://schemas.openxmlformats.org/officeDocument/2006/relationships/image" Target="../media/image42.png"/><Relationship Id="rId7" Type="http://schemas.openxmlformats.org/officeDocument/2006/relationships/image" Target="../media/image26.svg"/><Relationship Id="rId12" Type="http://schemas.openxmlformats.org/officeDocument/2006/relationships/image" Target="../media/image13.png"/><Relationship Id="rId17" Type="http://schemas.openxmlformats.org/officeDocument/2006/relationships/image" Target="../media/image57.svg"/><Relationship Id="rId2" Type="http://schemas.openxmlformats.org/officeDocument/2006/relationships/image" Target="../media/image11.png"/><Relationship Id="rId16" Type="http://schemas.openxmlformats.org/officeDocument/2006/relationships/image" Target="../media/image5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7.svg"/><Relationship Id="rId5" Type="http://schemas.openxmlformats.org/officeDocument/2006/relationships/image" Target="../media/image6.svg"/><Relationship Id="rId15" Type="http://schemas.openxmlformats.org/officeDocument/2006/relationships/image" Target="../media/image55.svg"/><Relationship Id="rId23" Type="http://schemas.openxmlformats.org/officeDocument/2006/relationships/image" Target="../media/image44.png"/><Relationship Id="rId10" Type="http://schemas.openxmlformats.org/officeDocument/2006/relationships/image" Target="../media/image36.png"/><Relationship Id="rId19" Type="http://schemas.openxmlformats.org/officeDocument/2006/relationships/image" Target="../media/image16.sv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54.png"/><Relationship Id="rId22"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8.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33.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8.svg"/><Relationship Id="rId5" Type="http://schemas.openxmlformats.org/officeDocument/2006/relationships/image" Target="../media/image6.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61.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12.svg"/><Relationship Id="rId7" Type="http://schemas.openxmlformats.org/officeDocument/2006/relationships/image" Target="../media/image33.svg"/><Relationship Id="rId12"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6.svg"/><Relationship Id="rId5" Type="http://schemas.openxmlformats.org/officeDocument/2006/relationships/image" Target="../media/image6.svg"/><Relationship Id="rId15" Type="http://schemas.openxmlformats.org/officeDocument/2006/relationships/image" Target="../media/image63.sv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33.svg"/><Relationship Id="rId12"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61.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26.svg"/><Relationship Id="rId1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5.svg"/><Relationship Id="rId18" Type="http://schemas.openxmlformats.org/officeDocument/2006/relationships/image" Target="../media/image68.png"/><Relationship Id="rId3" Type="http://schemas.openxmlformats.org/officeDocument/2006/relationships/image" Target="../media/image12.svg"/><Relationship Id="rId21" Type="http://schemas.openxmlformats.org/officeDocument/2006/relationships/image" Target="../media/image71.svg"/><Relationship Id="rId7" Type="http://schemas.openxmlformats.org/officeDocument/2006/relationships/image" Target="../media/image26.svg"/><Relationship Id="rId12" Type="http://schemas.openxmlformats.org/officeDocument/2006/relationships/image" Target="../media/image64.png"/><Relationship Id="rId17" Type="http://schemas.openxmlformats.org/officeDocument/2006/relationships/image" Target="../media/image14.svg"/><Relationship Id="rId2" Type="http://schemas.openxmlformats.org/officeDocument/2006/relationships/image" Target="../media/image11.png"/><Relationship Id="rId16" Type="http://schemas.openxmlformats.org/officeDocument/2006/relationships/image" Target="../media/image13.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image" Target="../media/image6.svg"/><Relationship Id="rId15" Type="http://schemas.openxmlformats.org/officeDocument/2006/relationships/image" Target="../media/image67.svg"/><Relationship Id="rId10" Type="http://schemas.openxmlformats.org/officeDocument/2006/relationships/image" Target="../media/image32.png"/><Relationship Id="rId19" Type="http://schemas.openxmlformats.org/officeDocument/2006/relationships/image" Target="../media/image69.sv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18" Type="http://schemas.openxmlformats.org/officeDocument/2006/relationships/image" Target="../media/image21.png"/><Relationship Id="rId3" Type="http://schemas.openxmlformats.org/officeDocument/2006/relationships/image" Target="../media/image12.svg"/><Relationship Id="rId21" Type="http://schemas.openxmlformats.org/officeDocument/2006/relationships/image" Target="../media/image35.svg"/><Relationship Id="rId7" Type="http://schemas.openxmlformats.org/officeDocument/2006/relationships/image" Target="../media/image18.svg"/><Relationship Id="rId12" Type="http://schemas.openxmlformats.org/officeDocument/2006/relationships/image" Target="../media/image72.png"/><Relationship Id="rId17" Type="http://schemas.openxmlformats.org/officeDocument/2006/relationships/image" Target="../media/image24.svg"/><Relationship Id="rId2" Type="http://schemas.openxmlformats.org/officeDocument/2006/relationships/image" Target="../media/image11.png"/><Relationship Id="rId16" Type="http://schemas.openxmlformats.org/officeDocument/2006/relationships/image" Target="../media/image23.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61.svg"/><Relationship Id="rId5" Type="http://schemas.openxmlformats.org/officeDocument/2006/relationships/image" Target="../media/image6.svg"/><Relationship Id="rId15" Type="http://schemas.openxmlformats.org/officeDocument/2006/relationships/image" Target="../media/image8.svg"/><Relationship Id="rId10" Type="http://schemas.openxmlformats.org/officeDocument/2006/relationships/image" Target="../media/image60.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3.svg"/><Relationship Id="rId18" Type="http://schemas.openxmlformats.org/officeDocument/2006/relationships/image" Target="../media/image21.png"/><Relationship Id="rId3" Type="http://schemas.openxmlformats.org/officeDocument/2006/relationships/image" Target="../media/image12.svg"/><Relationship Id="rId21" Type="http://schemas.openxmlformats.org/officeDocument/2006/relationships/image" Target="../media/image35.svg"/><Relationship Id="rId7" Type="http://schemas.openxmlformats.org/officeDocument/2006/relationships/image" Target="../media/image18.svg"/><Relationship Id="rId12" Type="http://schemas.openxmlformats.org/officeDocument/2006/relationships/image" Target="../media/image72.png"/><Relationship Id="rId17" Type="http://schemas.openxmlformats.org/officeDocument/2006/relationships/image" Target="../media/image24.svg"/><Relationship Id="rId2" Type="http://schemas.openxmlformats.org/officeDocument/2006/relationships/image" Target="../media/image11.png"/><Relationship Id="rId16" Type="http://schemas.openxmlformats.org/officeDocument/2006/relationships/image" Target="../media/image23.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3.svg"/><Relationship Id="rId5" Type="http://schemas.openxmlformats.org/officeDocument/2006/relationships/image" Target="../media/image6.svg"/><Relationship Id="rId15" Type="http://schemas.openxmlformats.org/officeDocument/2006/relationships/image" Target="../media/image8.svg"/><Relationship Id="rId10" Type="http://schemas.openxmlformats.org/officeDocument/2006/relationships/image" Target="../media/image32.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37.svg"/><Relationship Id="rId18" Type="http://schemas.openxmlformats.org/officeDocument/2006/relationships/image" Target="../media/image23.png"/><Relationship Id="rId3" Type="http://schemas.openxmlformats.org/officeDocument/2006/relationships/image" Target="../media/image6.svg"/><Relationship Id="rId21" Type="http://schemas.openxmlformats.org/officeDocument/2006/relationships/image" Target="../media/image22.svg"/><Relationship Id="rId7" Type="http://schemas.openxmlformats.org/officeDocument/2006/relationships/image" Target="../media/image33.svg"/><Relationship Id="rId12" Type="http://schemas.openxmlformats.org/officeDocument/2006/relationships/image" Target="../media/image36.png"/><Relationship Id="rId17" Type="http://schemas.openxmlformats.org/officeDocument/2006/relationships/image" Target="../media/image8.svg"/><Relationship Id="rId2" Type="http://schemas.openxmlformats.org/officeDocument/2006/relationships/image" Target="../media/image5.png"/><Relationship Id="rId16" Type="http://schemas.openxmlformats.org/officeDocument/2006/relationships/image" Target="../media/image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73.svg"/><Relationship Id="rId5" Type="http://schemas.openxmlformats.org/officeDocument/2006/relationships/image" Target="../media/image18.svg"/><Relationship Id="rId15" Type="http://schemas.openxmlformats.org/officeDocument/2006/relationships/image" Target="../media/image14.svg"/><Relationship Id="rId23" Type="http://schemas.openxmlformats.org/officeDocument/2006/relationships/image" Target="../media/image35.svg"/><Relationship Id="rId10" Type="http://schemas.openxmlformats.org/officeDocument/2006/relationships/image" Target="../media/image72.png"/><Relationship Id="rId19" Type="http://schemas.openxmlformats.org/officeDocument/2006/relationships/image" Target="../media/image24.svg"/><Relationship Id="rId4" Type="http://schemas.openxmlformats.org/officeDocument/2006/relationships/image" Target="../media/image17.png"/><Relationship Id="rId9" Type="http://schemas.openxmlformats.org/officeDocument/2006/relationships/image" Target="../media/image61.svg"/><Relationship Id="rId14" Type="http://schemas.openxmlformats.org/officeDocument/2006/relationships/image" Target="../media/image13.png"/><Relationship Id="rId22"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4.svg"/><Relationship Id="rId18" Type="http://schemas.openxmlformats.org/officeDocument/2006/relationships/image" Target="../media/image21.png"/><Relationship Id="rId3" Type="http://schemas.openxmlformats.org/officeDocument/2006/relationships/image" Target="../media/image6.svg"/><Relationship Id="rId21" Type="http://schemas.openxmlformats.org/officeDocument/2006/relationships/image" Target="../media/image35.svg"/><Relationship Id="rId7" Type="http://schemas.openxmlformats.org/officeDocument/2006/relationships/image" Target="../media/image33.svg"/><Relationship Id="rId12" Type="http://schemas.openxmlformats.org/officeDocument/2006/relationships/image" Target="../media/image13.png"/><Relationship Id="rId17" Type="http://schemas.openxmlformats.org/officeDocument/2006/relationships/image" Target="../media/image24.svg"/><Relationship Id="rId2" Type="http://schemas.openxmlformats.org/officeDocument/2006/relationships/image" Target="../media/image5.png"/><Relationship Id="rId16" Type="http://schemas.openxmlformats.org/officeDocument/2006/relationships/image" Target="../media/image23.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18.svg"/><Relationship Id="rId15" Type="http://schemas.openxmlformats.org/officeDocument/2006/relationships/image" Target="../media/image8.svg"/><Relationship Id="rId10" Type="http://schemas.openxmlformats.org/officeDocument/2006/relationships/image" Target="../media/image36.png"/><Relationship Id="rId19"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73.svg"/><Relationship Id="rId1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svg"/><Relationship Id="rId7" Type="http://schemas.openxmlformats.org/officeDocument/2006/relationships/image" Target="../media/image73.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75.sv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2.svg"/><Relationship Id="rId18" Type="http://schemas.openxmlformats.org/officeDocument/2006/relationships/image" Target="../media/image21.png"/><Relationship Id="rId3" Type="http://schemas.openxmlformats.org/officeDocument/2006/relationships/image" Target="../media/image76.svg"/><Relationship Id="rId21" Type="http://schemas.openxmlformats.org/officeDocument/2006/relationships/image" Target="../media/image35.svg"/><Relationship Id="rId7" Type="http://schemas.openxmlformats.org/officeDocument/2006/relationships/image" Target="../media/image78.svg"/><Relationship Id="rId12" Type="http://schemas.openxmlformats.org/officeDocument/2006/relationships/image" Target="../media/image81.png"/><Relationship Id="rId17" Type="http://schemas.openxmlformats.org/officeDocument/2006/relationships/image" Target="../media/image24.svg"/><Relationship Id="rId2" Type="http://schemas.openxmlformats.org/officeDocument/2006/relationships/image" Target="../media/image11.png"/><Relationship Id="rId16" Type="http://schemas.openxmlformats.org/officeDocument/2006/relationships/image" Target="../media/image23.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80.svg"/><Relationship Id="rId5" Type="http://schemas.openxmlformats.org/officeDocument/2006/relationships/image" Target="../media/image77.svg"/><Relationship Id="rId15" Type="http://schemas.openxmlformats.org/officeDocument/2006/relationships/image" Target="../media/image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79.svg"/><Relationship Id="rId1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2.svg"/><Relationship Id="rId3" Type="http://schemas.openxmlformats.org/officeDocument/2006/relationships/image" Target="../media/image6.svg"/><Relationship Id="rId7" Type="http://schemas.openxmlformats.org/officeDocument/2006/relationships/image" Target="../media/image84.svg"/><Relationship Id="rId12"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73.svg"/><Relationship Id="rId5" Type="http://schemas.openxmlformats.org/officeDocument/2006/relationships/image" Target="../media/image61.svg"/><Relationship Id="rId10"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6.svg"/><Relationship Id="rId3" Type="http://schemas.openxmlformats.org/officeDocument/2006/relationships/image" Target="../media/image12.svg"/><Relationship Id="rId7" Type="http://schemas.openxmlformats.org/officeDocument/2006/relationships/image" Target="../media/image63.svg"/><Relationship Id="rId12" Type="http://schemas.openxmlformats.org/officeDocument/2006/relationships/image" Target="../media/image8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3.svg"/><Relationship Id="rId5" Type="http://schemas.openxmlformats.org/officeDocument/2006/relationships/image" Target="../media/image61.svg"/><Relationship Id="rId15" Type="http://schemas.openxmlformats.org/officeDocument/2006/relationships/image" Target="../media/image6.svg"/><Relationship Id="rId10"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33.svg"/><Relationship Id="rId1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svg"/><Relationship Id="rId3" Type="http://schemas.openxmlformats.org/officeDocument/2006/relationships/image" Target="../media/image33.svg"/><Relationship Id="rId7" Type="http://schemas.openxmlformats.org/officeDocument/2006/relationships/image" Target="../media/image88.svg"/><Relationship Id="rId12"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61.svg"/><Relationship Id="rId5" Type="http://schemas.openxmlformats.org/officeDocument/2006/relationships/image" Target="../media/image73.svg"/><Relationship Id="rId15" Type="http://schemas.openxmlformats.org/officeDocument/2006/relationships/image" Target="../media/image86.svg"/><Relationship Id="rId10" Type="http://schemas.openxmlformats.org/officeDocument/2006/relationships/image" Target="../media/image60.png"/><Relationship Id="rId4" Type="http://schemas.openxmlformats.org/officeDocument/2006/relationships/image" Target="../media/image72.png"/><Relationship Id="rId9" Type="http://schemas.openxmlformats.org/officeDocument/2006/relationships/image" Target="../media/image12.svg"/><Relationship Id="rId14"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svg"/><Relationship Id="rId3" Type="http://schemas.openxmlformats.org/officeDocument/2006/relationships/image" Target="../media/image12.svg"/><Relationship Id="rId7" Type="http://schemas.openxmlformats.org/officeDocument/2006/relationships/image" Target="../media/image63.svg"/><Relationship Id="rId12" Type="http://schemas.openxmlformats.org/officeDocument/2006/relationships/image" Target="../media/image5.png"/><Relationship Id="rId17" Type="http://schemas.openxmlformats.org/officeDocument/2006/relationships/image" Target="../media/image90.svg"/><Relationship Id="rId2" Type="http://schemas.openxmlformats.org/officeDocument/2006/relationships/image" Target="../media/image11.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3.svg"/><Relationship Id="rId5" Type="http://schemas.openxmlformats.org/officeDocument/2006/relationships/image" Target="../media/image61.svg"/><Relationship Id="rId15" Type="http://schemas.openxmlformats.org/officeDocument/2006/relationships/image" Target="../media/image84.svg"/><Relationship Id="rId10"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33.svg"/><Relationship Id="rId14" Type="http://schemas.openxmlformats.org/officeDocument/2006/relationships/image" Target="../media/image83.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svg"/><Relationship Id="rId3" Type="http://schemas.openxmlformats.org/officeDocument/2006/relationships/image" Target="../media/image33.svg"/><Relationship Id="rId7" Type="http://schemas.openxmlformats.org/officeDocument/2006/relationships/image" Target="../media/image88.svg"/><Relationship Id="rId12" Type="http://schemas.openxmlformats.org/officeDocument/2006/relationships/image" Target="../media/image5.png"/><Relationship Id="rId17" Type="http://schemas.openxmlformats.org/officeDocument/2006/relationships/image" Target="../media/image90.svg"/><Relationship Id="rId2" Type="http://schemas.openxmlformats.org/officeDocument/2006/relationships/image" Target="../media/image32.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61.svg"/><Relationship Id="rId5" Type="http://schemas.openxmlformats.org/officeDocument/2006/relationships/image" Target="../media/image73.svg"/><Relationship Id="rId15" Type="http://schemas.openxmlformats.org/officeDocument/2006/relationships/image" Target="../media/image84.svg"/><Relationship Id="rId10" Type="http://schemas.openxmlformats.org/officeDocument/2006/relationships/image" Target="../media/image60.png"/><Relationship Id="rId4" Type="http://schemas.openxmlformats.org/officeDocument/2006/relationships/image" Target="../media/image72.png"/><Relationship Id="rId9" Type="http://schemas.openxmlformats.org/officeDocument/2006/relationships/image" Target="../media/image12.svg"/><Relationship Id="rId14" Type="http://schemas.openxmlformats.org/officeDocument/2006/relationships/image" Target="../media/image83.png"/></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svg"/><Relationship Id="rId18" Type="http://schemas.openxmlformats.org/officeDocument/2006/relationships/image" Target="../media/image30.png"/><Relationship Id="rId26" Type="http://schemas.openxmlformats.org/officeDocument/2006/relationships/image" Target="../media/image21.png"/><Relationship Id="rId3" Type="http://schemas.openxmlformats.org/officeDocument/2006/relationships/image" Target="../media/image12.svg"/><Relationship Id="rId21" Type="http://schemas.openxmlformats.org/officeDocument/2006/relationships/image" Target="../media/image8.svg"/><Relationship Id="rId7" Type="http://schemas.openxmlformats.org/officeDocument/2006/relationships/image" Target="../media/image63.svg"/><Relationship Id="rId12" Type="http://schemas.openxmlformats.org/officeDocument/2006/relationships/image" Target="../media/image5.png"/><Relationship Id="rId17" Type="http://schemas.openxmlformats.org/officeDocument/2006/relationships/image" Target="../media/image14.svg"/><Relationship Id="rId25" Type="http://schemas.openxmlformats.org/officeDocument/2006/relationships/image" Target="../media/image92.svg"/><Relationship Id="rId2" Type="http://schemas.openxmlformats.org/officeDocument/2006/relationships/image" Target="../media/image11.png"/><Relationship Id="rId16" Type="http://schemas.openxmlformats.org/officeDocument/2006/relationships/image" Target="../media/image13.png"/><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3.svg"/><Relationship Id="rId24" Type="http://schemas.openxmlformats.org/officeDocument/2006/relationships/image" Target="../media/image91.png"/><Relationship Id="rId5" Type="http://schemas.openxmlformats.org/officeDocument/2006/relationships/image" Target="../media/image61.svg"/><Relationship Id="rId15" Type="http://schemas.openxmlformats.org/officeDocument/2006/relationships/image" Target="../media/image4.svg"/><Relationship Id="rId23" Type="http://schemas.openxmlformats.org/officeDocument/2006/relationships/image" Target="../media/image16.svg"/><Relationship Id="rId10" Type="http://schemas.openxmlformats.org/officeDocument/2006/relationships/image" Target="../media/image72.png"/><Relationship Id="rId19" Type="http://schemas.openxmlformats.org/officeDocument/2006/relationships/image" Target="../media/image31.svg"/><Relationship Id="rId4" Type="http://schemas.openxmlformats.org/officeDocument/2006/relationships/image" Target="../media/image60.png"/><Relationship Id="rId9" Type="http://schemas.openxmlformats.org/officeDocument/2006/relationships/image" Target="../media/image33.svg"/><Relationship Id="rId14" Type="http://schemas.openxmlformats.org/officeDocument/2006/relationships/image" Target="../media/image3.png"/><Relationship Id="rId22" Type="http://schemas.openxmlformats.org/officeDocument/2006/relationships/image" Target="../media/image15.png"/><Relationship Id="rId27" Type="http://schemas.openxmlformats.org/officeDocument/2006/relationships/image" Target="../media/image22.svg"/></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4.svg"/><Relationship Id="rId18" Type="http://schemas.openxmlformats.org/officeDocument/2006/relationships/image" Target="../media/image7.png"/><Relationship Id="rId3" Type="http://schemas.openxmlformats.org/officeDocument/2006/relationships/image" Target="../media/image12.svg"/><Relationship Id="rId21" Type="http://schemas.openxmlformats.org/officeDocument/2006/relationships/image" Target="../media/image88.svg"/><Relationship Id="rId7" Type="http://schemas.openxmlformats.org/officeDocument/2006/relationships/image" Target="../media/image33.svg"/><Relationship Id="rId12" Type="http://schemas.openxmlformats.org/officeDocument/2006/relationships/image" Target="../media/image3.png"/><Relationship Id="rId17" Type="http://schemas.openxmlformats.org/officeDocument/2006/relationships/image" Target="../media/image31.svg"/><Relationship Id="rId2" Type="http://schemas.openxmlformats.org/officeDocument/2006/relationships/image" Target="../media/image11.png"/><Relationship Id="rId16" Type="http://schemas.openxmlformats.org/officeDocument/2006/relationships/image" Target="../media/image30.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6.svg"/><Relationship Id="rId5" Type="http://schemas.openxmlformats.org/officeDocument/2006/relationships/image" Target="../media/image61.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60.png"/><Relationship Id="rId9" Type="http://schemas.openxmlformats.org/officeDocument/2006/relationships/image" Target="../media/image73.svg"/><Relationship Id="rId14" Type="http://schemas.openxmlformats.org/officeDocument/2006/relationships/image" Target="../media/image13.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4.svg"/><Relationship Id="rId18" Type="http://schemas.openxmlformats.org/officeDocument/2006/relationships/image" Target="../media/image7.png"/><Relationship Id="rId26" Type="http://schemas.openxmlformats.org/officeDocument/2006/relationships/image" Target="../media/image87.png"/><Relationship Id="rId3" Type="http://schemas.openxmlformats.org/officeDocument/2006/relationships/image" Target="../media/image12.svg"/><Relationship Id="rId21" Type="http://schemas.openxmlformats.org/officeDocument/2006/relationships/image" Target="../media/image16.svg"/><Relationship Id="rId7" Type="http://schemas.openxmlformats.org/officeDocument/2006/relationships/image" Target="../media/image33.svg"/><Relationship Id="rId12" Type="http://schemas.openxmlformats.org/officeDocument/2006/relationships/image" Target="../media/image3.png"/><Relationship Id="rId17" Type="http://schemas.openxmlformats.org/officeDocument/2006/relationships/image" Target="../media/image31.svg"/><Relationship Id="rId25" Type="http://schemas.openxmlformats.org/officeDocument/2006/relationships/image" Target="../media/image22.svg"/><Relationship Id="rId2" Type="http://schemas.openxmlformats.org/officeDocument/2006/relationships/image" Target="../media/image11.png"/><Relationship Id="rId16" Type="http://schemas.openxmlformats.org/officeDocument/2006/relationships/image" Target="../media/image30.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6.svg"/><Relationship Id="rId24" Type="http://schemas.openxmlformats.org/officeDocument/2006/relationships/image" Target="../media/image21.png"/><Relationship Id="rId5" Type="http://schemas.openxmlformats.org/officeDocument/2006/relationships/image" Target="../media/image61.svg"/><Relationship Id="rId15" Type="http://schemas.openxmlformats.org/officeDocument/2006/relationships/image" Target="../media/image14.svg"/><Relationship Id="rId23" Type="http://schemas.openxmlformats.org/officeDocument/2006/relationships/image" Target="../media/image92.svg"/><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60.png"/><Relationship Id="rId9" Type="http://schemas.openxmlformats.org/officeDocument/2006/relationships/image" Target="../media/image73.svg"/><Relationship Id="rId14" Type="http://schemas.openxmlformats.org/officeDocument/2006/relationships/image" Target="../media/image13.png"/><Relationship Id="rId22" Type="http://schemas.openxmlformats.org/officeDocument/2006/relationships/image" Target="../media/image91.png"/><Relationship Id="rId27" Type="http://schemas.openxmlformats.org/officeDocument/2006/relationships/image" Target="../media/image88.svg"/></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3.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2.svg"/><Relationship Id="rId7" Type="http://schemas.openxmlformats.org/officeDocument/2006/relationships/image" Target="../media/image33.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61.svg"/></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svg"/><Relationship Id="rId7" Type="http://schemas.openxmlformats.org/officeDocument/2006/relationships/image" Target="../media/image84.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61.svg"/><Relationship Id="rId5" Type="http://schemas.openxmlformats.org/officeDocument/2006/relationships/image" Target="../media/image6.svg"/><Relationship Id="rId10" Type="http://schemas.openxmlformats.org/officeDocument/2006/relationships/image" Target="../media/image60.png"/><Relationship Id="rId4" Type="http://schemas.openxmlformats.org/officeDocument/2006/relationships/image" Target="../media/image5.png"/><Relationship Id="rId9"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20.svg"/><Relationship Id="rId1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8.svg"/><Relationship Id="rId1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4.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6.sv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svg"/><Relationship Id="rId18" Type="http://schemas.openxmlformats.org/officeDocument/2006/relationships/image" Target="../media/image25.png"/><Relationship Id="rId3" Type="http://schemas.openxmlformats.org/officeDocument/2006/relationships/image" Target="../media/image12.svg"/><Relationship Id="rId21" Type="http://schemas.openxmlformats.org/officeDocument/2006/relationships/image" Target="../media/image95.png"/><Relationship Id="rId7" Type="http://schemas.openxmlformats.org/officeDocument/2006/relationships/image" Target="../media/image4.svg"/><Relationship Id="rId12" Type="http://schemas.openxmlformats.org/officeDocument/2006/relationships/image" Target="../media/image15.png"/><Relationship Id="rId17" Type="http://schemas.openxmlformats.org/officeDocument/2006/relationships/image" Target="../media/image33.svg"/><Relationship Id="rId25" Type="http://schemas.openxmlformats.org/officeDocument/2006/relationships/image" Target="../media/image37.svg"/><Relationship Id="rId2" Type="http://schemas.openxmlformats.org/officeDocument/2006/relationships/image" Target="../media/image11.png"/><Relationship Id="rId16" Type="http://schemas.openxmlformats.org/officeDocument/2006/relationships/image" Target="../media/image32.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svg"/><Relationship Id="rId24" Type="http://schemas.openxmlformats.org/officeDocument/2006/relationships/image" Target="../media/image36.png"/><Relationship Id="rId5" Type="http://schemas.openxmlformats.org/officeDocument/2006/relationships/image" Target="../media/image6.svg"/><Relationship Id="rId15" Type="http://schemas.openxmlformats.org/officeDocument/2006/relationships/image" Target="../media/image93.svg"/><Relationship Id="rId23" Type="http://schemas.openxmlformats.org/officeDocument/2006/relationships/image" Target="../media/image97.png"/><Relationship Id="rId10" Type="http://schemas.openxmlformats.org/officeDocument/2006/relationships/image" Target="../media/image7.png"/><Relationship Id="rId19" Type="http://schemas.openxmlformats.org/officeDocument/2006/relationships/image" Target="../media/image26.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81.png"/><Relationship Id="rId22" Type="http://schemas.openxmlformats.org/officeDocument/2006/relationships/image" Target="../media/image96.svg"/></Relationships>
</file>

<file path=ppt/slides/_rels/slide5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svg"/><Relationship Id="rId18" Type="http://schemas.openxmlformats.org/officeDocument/2006/relationships/image" Target="../media/image25.png"/><Relationship Id="rId3" Type="http://schemas.openxmlformats.org/officeDocument/2006/relationships/image" Target="../media/image12.svg"/><Relationship Id="rId21" Type="http://schemas.openxmlformats.org/officeDocument/2006/relationships/image" Target="../media/image96.svg"/><Relationship Id="rId7" Type="http://schemas.openxmlformats.org/officeDocument/2006/relationships/image" Target="../media/image4.svg"/><Relationship Id="rId12" Type="http://schemas.openxmlformats.org/officeDocument/2006/relationships/image" Target="../media/image15.png"/><Relationship Id="rId17" Type="http://schemas.openxmlformats.org/officeDocument/2006/relationships/image" Target="../media/image33.svg"/><Relationship Id="rId25" Type="http://schemas.openxmlformats.org/officeDocument/2006/relationships/image" Target="../media/image22.svg"/><Relationship Id="rId2" Type="http://schemas.openxmlformats.org/officeDocument/2006/relationships/image" Target="../media/image11.png"/><Relationship Id="rId16" Type="http://schemas.openxmlformats.org/officeDocument/2006/relationships/image" Target="../media/image32.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svg"/><Relationship Id="rId24" Type="http://schemas.openxmlformats.org/officeDocument/2006/relationships/image" Target="../media/image21.png"/><Relationship Id="rId5" Type="http://schemas.openxmlformats.org/officeDocument/2006/relationships/image" Target="../media/image6.svg"/><Relationship Id="rId15" Type="http://schemas.openxmlformats.org/officeDocument/2006/relationships/image" Target="../media/image93.svg"/><Relationship Id="rId23" Type="http://schemas.openxmlformats.org/officeDocument/2006/relationships/image" Target="../media/image37.svg"/><Relationship Id="rId10" Type="http://schemas.openxmlformats.org/officeDocument/2006/relationships/image" Target="../media/image7.png"/><Relationship Id="rId19" Type="http://schemas.openxmlformats.org/officeDocument/2006/relationships/image" Target="../media/image26.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81.png"/><Relationship Id="rId22" Type="http://schemas.openxmlformats.org/officeDocument/2006/relationships/image" Target="../media/image36.png"/></Relationships>
</file>

<file path=ppt/slides/_rels/slide5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svg"/><Relationship Id="rId18" Type="http://schemas.openxmlformats.org/officeDocument/2006/relationships/image" Target="../media/image98.png"/><Relationship Id="rId26" Type="http://schemas.openxmlformats.org/officeDocument/2006/relationships/image" Target="../media/image70.png"/><Relationship Id="rId3" Type="http://schemas.openxmlformats.org/officeDocument/2006/relationships/image" Target="../media/image12.svg"/><Relationship Id="rId21" Type="http://schemas.openxmlformats.org/officeDocument/2006/relationships/image" Target="../media/image18.svg"/><Relationship Id="rId7" Type="http://schemas.openxmlformats.org/officeDocument/2006/relationships/image" Target="../media/image4.svg"/><Relationship Id="rId12" Type="http://schemas.openxmlformats.org/officeDocument/2006/relationships/image" Target="../media/image15.png"/><Relationship Id="rId17" Type="http://schemas.openxmlformats.org/officeDocument/2006/relationships/image" Target="../media/image67.svg"/><Relationship Id="rId25" Type="http://schemas.openxmlformats.org/officeDocument/2006/relationships/image" Target="../media/image69.svg"/><Relationship Id="rId2" Type="http://schemas.openxmlformats.org/officeDocument/2006/relationships/image" Target="../media/image11.png"/><Relationship Id="rId16" Type="http://schemas.openxmlformats.org/officeDocument/2006/relationships/image" Target="../media/image66.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svg"/><Relationship Id="rId24" Type="http://schemas.openxmlformats.org/officeDocument/2006/relationships/image" Target="../media/image68.png"/><Relationship Id="rId5" Type="http://schemas.openxmlformats.org/officeDocument/2006/relationships/image" Target="../media/image6.svg"/><Relationship Id="rId15" Type="http://schemas.openxmlformats.org/officeDocument/2006/relationships/image" Target="../media/image93.svg"/><Relationship Id="rId23" Type="http://schemas.openxmlformats.org/officeDocument/2006/relationships/image" Target="../media/image65.svg"/><Relationship Id="rId10" Type="http://schemas.openxmlformats.org/officeDocument/2006/relationships/image" Target="../media/image7.png"/><Relationship Id="rId19" Type="http://schemas.openxmlformats.org/officeDocument/2006/relationships/image" Target="../media/image99.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81.png"/><Relationship Id="rId22" Type="http://schemas.openxmlformats.org/officeDocument/2006/relationships/image" Target="../media/image64.png"/><Relationship Id="rId27" Type="http://schemas.openxmlformats.org/officeDocument/2006/relationships/image" Target="../media/image71.svg"/></Relationships>
</file>

<file path=ppt/slides/_rels/slide5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6.svg"/><Relationship Id="rId7" Type="http://schemas.openxmlformats.org/officeDocument/2006/relationships/image" Target="../media/image103.png"/><Relationship Id="rId12" Type="http://schemas.openxmlformats.org/officeDocument/2006/relationships/image" Target="../media/image10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2.svg"/><Relationship Id="rId11" Type="http://schemas.openxmlformats.org/officeDocument/2006/relationships/image" Target="../media/image105.png"/><Relationship Id="rId5" Type="http://schemas.openxmlformats.org/officeDocument/2006/relationships/image" Target="../media/image101.png"/><Relationship Id="rId10" Type="http://schemas.openxmlformats.org/officeDocument/2006/relationships/image" Target="../media/image71.svg"/><Relationship Id="rId4" Type="http://schemas.openxmlformats.org/officeDocument/2006/relationships/image" Target="../media/image100.png"/><Relationship Id="rId9" Type="http://schemas.openxmlformats.org/officeDocument/2006/relationships/image" Target="../media/image70.png"/></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3.svg"/><Relationship Id="rId3" Type="http://schemas.openxmlformats.org/officeDocument/2006/relationships/image" Target="../media/image6.svg"/><Relationship Id="rId7" Type="http://schemas.openxmlformats.org/officeDocument/2006/relationships/image" Target="../media/image108.svg"/><Relationship Id="rId12"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33.svg"/><Relationship Id="rId5" Type="http://schemas.openxmlformats.org/officeDocument/2006/relationships/image" Target="../media/image71.svg"/><Relationship Id="rId10" Type="http://schemas.openxmlformats.org/officeDocument/2006/relationships/image" Target="../media/image32.png"/><Relationship Id="rId4" Type="http://schemas.openxmlformats.org/officeDocument/2006/relationships/image" Target="../media/image70.png"/><Relationship Id="rId9" Type="http://schemas.openxmlformats.org/officeDocument/2006/relationships/image" Target="../media/image67.svg"/></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6.svg"/><Relationship Id="rId7" Type="http://schemas.openxmlformats.org/officeDocument/2006/relationships/image" Target="../media/image73.svg"/><Relationship Id="rId12"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110.svg"/><Relationship Id="rId5" Type="http://schemas.openxmlformats.org/officeDocument/2006/relationships/image" Target="../media/image33.svg"/><Relationship Id="rId15" Type="http://schemas.openxmlformats.org/officeDocument/2006/relationships/image" Target="../media/image108.svg"/><Relationship Id="rId10" Type="http://schemas.openxmlformats.org/officeDocument/2006/relationships/image" Target="../media/image109.png"/><Relationship Id="rId4" Type="http://schemas.openxmlformats.org/officeDocument/2006/relationships/image" Target="../media/image32.png"/><Relationship Id="rId9" Type="http://schemas.openxmlformats.org/officeDocument/2006/relationships/image" Target="../media/image67.svg"/><Relationship Id="rId14" Type="http://schemas.openxmlformats.org/officeDocument/2006/relationships/image" Target="../media/image107.png"/></Relationships>
</file>

<file path=ppt/slides/_rels/slide5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6.png"/><Relationship Id="rId18" Type="http://schemas.openxmlformats.org/officeDocument/2006/relationships/image" Target="../media/image114.svg"/><Relationship Id="rId26" Type="http://schemas.openxmlformats.org/officeDocument/2006/relationships/image" Target="../media/image122.svg"/><Relationship Id="rId3" Type="http://schemas.openxmlformats.org/officeDocument/2006/relationships/image" Target="../media/image11.png"/><Relationship Id="rId21" Type="http://schemas.openxmlformats.org/officeDocument/2006/relationships/image" Target="../media/image117.png"/><Relationship Id="rId7" Type="http://schemas.openxmlformats.org/officeDocument/2006/relationships/image" Target="../media/image15.png"/><Relationship Id="rId12" Type="http://schemas.openxmlformats.org/officeDocument/2006/relationships/image" Target="../media/image26.svg"/><Relationship Id="rId17" Type="http://schemas.openxmlformats.org/officeDocument/2006/relationships/image" Target="../media/image113.png"/><Relationship Id="rId25" Type="http://schemas.openxmlformats.org/officeDocument/2006/relationships/image" Target="../media/image121.png"/><Relationship Id="rId2" Type="http://schemas.openxmlformats.org/officeDocument/2006/relationships/notesSlide" Target="../notesSlides/notesSlide14.xml"/><Relationship Id="rId16" Type="http://schemas.openxmlformats.org/officeDocument/2006/relationships/image" Target="../media/image112.svg"/><Relationship Id="rId20" Type="http://schemas.openxmlformats.org/officeDocument/2006/relationships/image" Target="../media/image116.svg"/><Relationship Id="rId29"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25.png"/><Relationship Id="rId24" Type="http://schemas.openxmlformats.org/officeDocument/2006/relationships/image" Target="../media/image120.svg"/><Relationship Id="rId5" Type="http://schemas.openxmlformats.org/officeDocument/2006/relationships/image" Target="../media/image5.png"/><Relationship Id="rId15" Type="http://schemas.openxmlformats.org/officeDocument/2006/relationships/image" Target="../media/image111.png"/><Relationship Id="rId23" Type="http://schemas.openxmlformats.org/officeDocument/2006/relationships/image" Target="../media/image119.png"/><Relationship Id="rId28" Type="http://schemas.openxmlformats.org/officeDocument/2006/relationships/image" Target="../media/image124.svg"/><Relationship Id="rId10" Type="http://schemas.openxmlformats.org/officeDocument/2006/relationships/image" Target="../media/image33.svg"/><Relationship Id="rId19" Type="http://schemas.openxmlformats.org/officeDocument/2006/relationships/image" Target="../media/image115.png"/><Relationship Id="rId4" Type="http://schemas.openxmlformats.org/officeDocument/2006/relationships/image" Target="../media/image12.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118.svg"/><Relationship Id="rId27" Type="http://schemas.openxmlformats.org/officeDocument/2006/relationships/image" Target="../media/image123.png"/><Relationship Id="rId30" Type="http://schemas.openxmlformats.org/officeDocument/2006/relationships/image" Target="../media/image14.svg"/></Relationships>
</file>

<file path=ppt/slides/_rels/slide5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126.svg"/><Relationship Id="rId12"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6.svg"/><Relationship Id="rId10" Type="http://schemas.openxmlformats.org/officeDocument/2006/relationships/image" Target="../media/image129.png"/><Relationship Id="rId4" Type="http://schemas.openxmlformats.org/officeDocument/2006/relationships/image" Target="../media/image5.png"/><Relationship Id="rId9" Type="http://schemas.openxmlformats.org/officeDocument/2006/relationships/image" Target="../media/image128.svg"/></Relationships>
</file>

<file path=ppt/slides/_rels/slide5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svg"/><Relationship Id="rId3" Type="http://schemas.openxmlformats.org/officeDocument/2006/relationships/image" Target="../media/image12.svg"/><Relationship Id="rId7" Type="http://schemas.openxmlformats.org/officeDocument/2006/relationships/image" Target="../media/image130.svg"/><Relationship Id="rId12"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2.svg"/><Relationship Id="rId5" Type="http://schemas.openxmlformats.org/officeDocument/2006/relationships/image" Target="../media/image6.svg"/><Relationship Id="rId15" Type="http://schemas.openxmlformats.org/officeDocument/2006/relationships/image" Target="../media/image134.svg"/><Relationship Id="rId10" Type="http://schemas.openxmlformats.org/officeDocument/2006/relationships/image" Target="../media/image131.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3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7.png"/><Relationship Id="rId3" Type="http://schemas.openxmlformats.org/officeDocument/2006/relationships/image" Target="../media/image4.svg"/><Relationship Id="rId21" Type="http://schemas.openxmlformats.org/officeDocument/2006/relationships/image" Target="../media/image20.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8.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svg"/><Relationship Id="rId3" Type="http://schemas.openxmlformats.org/officeDocument/2006/relationships/image" Target="../media/image12.svg"/><Relationship Id="rId7" Type="http://schemas.openxmlformats.org/officeDocument/2006/relationships/image" Target="../media/image130.svg"/><Relationship Id="rId12"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2.svg"/><Relationship Id="rId5" Type="http://schemas.openxmlformats.org/officeDocument/2006/relationships/image" Target="../media/image6.svg"/><Relationship Id="rId15" Type="http://schemas.openxmlformats.org/officeDocument/2006/relationships/image" Target="../media/image134.svg"/><Relationship Id="rId10" Type="http://schemas.openxmlformats.org/officeDocument/2006/relationships/image" Target="../media/image131.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33.png"/></Relationships>
</file>

<file path=ppt/slides/_rels/slide6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126.svg"/><Relationship Id="rId12"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6.svg"/><Relationship Id="rId10" Type="http://schemas.openxmlformats.org/officeDocument/2006/relationships/image" Target="../media/image129.png"/><Relationship Id="rId4" Type="http://schemas.openxmlformats.org/officeDocument/2006/relationships/image" Target="../media/image5.png"/><Relationship Id="rId9" Type="http://schemas.openxmlformats.org/officeDocument/2006/relationships/image" Target="../media/image128.svg"/></Relationships>
</file>

<file path=ppt/slides/_rels/slide6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svg"/><Relationship Id="rId3" Type="http://schemas.openxmlformats.org/officeDocument/2006/relationships/image" Target="../media/image12.svg"/><Relationship Id="rId7" Type="http://schemas.openxmlformats.org/officeDocument/2006/relationships/image" Target="../media/image130.svg"/><Relationship Id="rId12"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2.svg"/><Relationship Id="rId5" Type="http://schemas.openxmlformats.org/officeDocument/2006/relationships/image" Target="../media/image6.svg"/><Relationship Id="rId15" Type="http://schemas.openxmlformats.org/officeDocument/2006/relationships/image" Target="../media/image134.svg"/><Relationship Id="rId10" Type="http://schemas.openxmlformats.org/officeDocument/2006/relationships/image" Target="../media/image131.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33.png"/></Relationships>
</file>

<file path=ppt/slides/_rels/slide6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svg"/><Relationship Id="rId18" Type="http://schemas.openxmlformats.org/officeDocument/2006/relationships/image" Target="../media/image127.png"/><Relationship Id="rId3" Type="http://schemas.openxmlformats.org/officeDocument/2006/relationships/image" Target="../media/image12.svg"/><Relationship Id="rId7" Type="http://schemas.openxmlformats.org/officeDocument/2006/relationships/image" Target="../media/image130.svg"/><Relationship Id="rId12" Type="http://schemas.openxmlformats.org/officeDocument/2006/relationships/image" Target="../media/image19.png"/><Relationship Id="rId17" Type="http://schemas.openxmlformats.org/officeDocument/2006/relationships/image" Target="../media/image33.svg"/><Relationship Id="rId2" Type="http://schemas.openxmlformats.org/officeDocument/2006/relationships/image" Target="../media/image11.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2.svg"/><Relationship Id="rId5" Type="http://schemas.openxmlformats.org/officeDocument/2006/relationships/image" Target="../media/image6.svg"/><Relationship Id="rId15" Type="http://schemas.openxmlformats.org/officeDocument/2006/relationships/image" Target="../media/image134.svg"/><Relationship Id="rId10" Type="http://schemas.openxmlformats.org/officeDocument/2006/relationships/image" Target="../media/image131.png"/><Relationship Id="rId19" Type="http://schemas.openxmlformats.org/officeDocument/2006/relationships/image" Target="../media/image128.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svg"/><Relationship Id="rId7" Type="http://schemas.openxmlformats.org/officeDocument/2006/relationships/image" Target="../media/image31.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8.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33.svg"/></Relationships>
</file>

<file path=ppt/slides/_rels/slide6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openxmlformats.org/officeDocument/2006/relationships/image" Target="../media/image12.svg"/><Relationship Id="rId7" Type="http://schemas.openxmlformats.org/officeDocument/2006/relationships/image" Target="../media/image31.svg"/><Relationship Id="rId12"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8.svg"/><Relationship Id="rId5" Type="http://schemas.openxmlformats.org/officeDocument/2006/relationships/image" Target="../media/image6.svg"/><Relationship Id="rId15" Type="http://schemas.openxmlformats.org/officeDocument/2006/relationships/image" Target="../media/image44.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43.png"/></Relationships>
</file>

<file path=ppt/slides/_rels/slide6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31.svg"/><Relationship Id="rId12"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8.sv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9.png"/></Relationships>
</file>

<file path=ppt/slides/_rels/slide6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31.svg"/><Relationship Id="rId12"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3.png"/><Relationship Id="rId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8.svg"/></Relationships>
</file>

<file path=ppt/slides/_rels/slide6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4.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43.png"/></Relationships>
</file>

<file path=ppt/slides/_rels/slide6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0.sv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139.png"/><Relationship Id="rId17" Type="http://schemas.openxmlformats.org/officeDocument/2006/relationships/image" Target="../media/image33.svg"/><Relationship Id="rId2" Type="http://schemas.openxmlformats.org/officeDocument/2006/relationships/image" Target="../media/image5.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136.svg"/><Relationship Id="rId15" Type="http://schemas.openxmlformats.org/officeDocument/2006/relationships/image" Target="../media/image31.svg"/><Relationship Id="rId10" Type="http://schemas.openxmlformats.org/officeDocument/2006/relationships/image" Target="../media/image19.png"/><Relationship Id="rId4" Type="http://schemas.openxmlformats.org/officeDocument/2006/relationships/image" Target="../media/image135.png"/><Relationship Id="rId9" Type="http://schemas.openxmlformats.org/officeDocument/2006/relationships/image" Target="../media/image138.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12.svg"/><Relationship Id="rId1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0.svg"/><Relationship Id="rId18" Type="http://schemas.openxmlformats.org/officeDocument/2006/relationships/image" Target="../media/image30.pn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2.svg"/><Relationship Id="rId12" Type="http://schemas.openxmlformats.org/officeDocument/2006/relationships/image" Target="../media/image139.png"/><Relationship Id="rId17" Type="http://schemas.openxmlformats.org/officeDocument/2006/relationships/image" Target="../media/image35.svg"/><Relationship Id="rId2" Type="http://schemas.openxmlformats.org/officeDocument/2006/relationships/image" Target="../media/image5.png"/><Relationship Id="rId16" Type="http://schemas.openxmlformats.org/officeDocument/2006/relationships/image" Target="../media/image34.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136.svg"/><Relationship Id="rId15" Type="http://schemas.openxmlformats.org/officeDocument/2006/relationships/image" Target="../media/image22.svg"/><Relationship Id="rId10" Type="http://schemas.openxmlformats.org/officeDocument/2006/relationships/image" Target="../media/image19.png"/><Relationship Id="rId19" Type="http://schemas.openxmlformats.org/officeDocument/2006/relationships/image" Target="../media/image31.svg"/><Relationship Id="rId4" Type="http://schemas.openxmlformats.org/officeDocument/2006/relationships/image" Target="../media/image135.png"/><Relationship Id="rId9" Type="http://schemas.openxmlformats.org/officeDocument/2006/relationships/image" Target="../media/image138.svg"/><Relationship Id="rId14" Type="http://schemas.openxmlformats.org/officeDocument/2006/relationships/image" Target="../media/image21.png"/></Relationships>
</file>

<file path=ppt/slides/_rels/slide71.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33.sv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32.png"/><Relationship Id="rId17" Type="http://schemas.openxmlformats.org/officeDocument/2006/relationships/image" Target="../media/image140.svg"/><Relationship Id="rId2" Type="http://schemas.openxmlformats.org/officeDocument/2006/relationships/image" Target="../media/image5.png"/><Relationship Id="rId16"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136.svg"/><Relationship Id="rId15" Type="http://schemas.openxmlformats.org/officeDocument/2006/relationships/image" Target="../media/image31.svg"/><Relationship Id="rId10" Type="http://schemas.openxmlformats.org/officeDocument/2006/relationships/image" Target="../media/image19.png"/><Relationship Id="rId4" Type="http://schemas.openxmlformats.org/officeDocument/2006/relationships/image" Target="../media/image135.png"/><Relationship Id="rId9" Type="http://schemas.openxmlformats.org/officeDocument/2006/relationships/image" Target="../media/image138.svg"/><Relationship Id="rId14" Type="http://schemas.openxmlformats.org/officeDocument/2006/relationships/image" Target="../media/image30.png"/></Relationships>
</file>

<file path=ppt/slides/_rels/slide7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6.svg"/></Relationships>
</file>

<file path=ppt/slides/_rels/slide7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6.sv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3.svg"/><Relationship Id="rId3" Type="http://schemas.openxmlformats.org/officeDocument/2006/relationships/image" Target="../media/image12.svg"/><Relationship Id="rId7" Type="http://schemas.openxmlformats.org/officeDocument/2006/relationships/image" Target="../media/image14.svg"/><Relationship Id="rId12"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44.sv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43.png"/><Relationship Id="rId4" Type="http://schemas.openxmlformats.org/officeDocument/2006/relationships/image" Target="../media/image5.png"/><Relationship Id="rId9" Type="http://schemas.openxmlformats.org/officeDocument/2006/relationships/image" Target="../media/image57.svg"/><Relationship Id="rId14" Type="http://schemas.openxmlformats.org/officeDocument/2006/relationships/image" Target="../media/image9.png"/></Relationships>
</file>

<file path=ppt/slides/_rels/slide7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8.svg"/><Relationship Id="rId5" Type="http://schemas.openxmlformats.org/officeDocument/2006/relationships/image" Target="../media/image6.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4.svg"/></Relationships>
</file>

<file path=ppt/slides/_rels/slide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46.svg"/><Relationship Id="rId5" Type="http://schemas.openxmlformats.org/officeDocument/2006/relationships/image" Target="../media/image6.svg"/><Relationship Id="rId10" Type="http://schemas.openxmlformats.org/officeDocument/2006/relationships/image" Target="../media/image145.png"/><Relationship Id="rId4" Type="http://schemas.openxmlformats.org/officeDocument/2006/relationships/image" Target="../media/image5.png"/><Relationship Id="rId9" Type="http://schemas.openxmlformats.org/officeDocument/2006/relationships/image" Target="../media/image4.svg"/></Relationships>
</file>

<file path=ppt/slides/_rels/slide7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14.sv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46.svg"/><Relationship Id="rId5" Type="http://schemas.openxmlformats.org/officeDocument/2006/relationships/image" Target="../media/image6.svg"/><Relationship Id="rId15" Type="http://schemas.openxmlformats.org/officeDocument/2006/relationships/image" Target="../media/image148.svg"/><Relationship Id="rId10" Type="http://schemas.openxmlformats.org/officeDocument/2006/relationships/image" Target="../media/image145.pn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147.png"/></Relationships>
</file>

<file path=ppt/slides/_rels/slide7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svg"/><Relationship Id="rId7" Type="http://schemas.openxmlformats.org/officeDocument/2006/relationships/image" Target="../media/image75.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3.svg"/></Relationships>
</file>

<file path=ppt/slides/_rels/slide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svg"/><Relationship Id="rId3"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23.png"/><Relationship Id="rId2" Type="http://schemas.openxmlformats.org/officeDocument/2006/relationships/image" Target="../media/image11.pn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2.svg"/><Relationship Id="rId5" Type="http://schemas.openxmlformats.org/officeDocument/2006/relationships/image" Target="../media/image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0.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50.svg"/><Relationship Id="rId5" Type="http://schemas.openxmlformats.org/officeDocument/2006/relationships/image" Target="../media/image14.svg"/><Relationship Id="rId10" Type="http://schemas.openxmlformats.org/officeDocument/2006/relationships/image" Target="../media/image149.png"/><Relationship Id="rId4" Type="http://schemas.openxmlformats.org/officeDocument/2006/relationships/image" Target="../media/image13.png"/><Relationship Id="rId9" Type="http://schemas.openxmlformats.org/officeDocument/2006/relationships/image" Target="../media/image12.svg"/></Relationships>
</file>

<file path=ppt/slides/_rels/slide81.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4.svg"/><Relationship Id="rId3" Type="http://schemas.openxmlformats.org/officeDocument/2006/relationships/image" Target="../media/image33.svg"/><Relationship Id="rId7" Type="http://schemas.openxmlformats.org/officeDocument/2006/relationships/image" Target="../media/image12.svg"/><Relationship Id="rId12"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90.svg"/><Relationship Id="rId5" Type="http://schemas.openxmlformats.org/officeDocument/2006/relationships/image" Target="../media/image6.svg"/><Relationship Id="rId15" Type="http://schemas.openxmlformats.org/officeDocument/2006/relationships/image" Target="../media/image128.svg"/><Relationship Id="rId10" Type="http://schemas.openxmlformats.org/officeDocument/2006/relationships/image" Target="../media/image89.png"/><Relationship Id="rId4" Type="http://schemas.openxmlformats.org/officeDocument/2006/relationships/image" Target="../media/image5.png"/><Relationship Id="rId9" Type="http://schemas.openxmlformats.org/officeDocument/2006/relationships/image" Target="../media/image150.svg"/><Relationship Id="rId14" Type="http://schemas.openxmlformats.org/officeDocument/2006/relationships/image" Target="../media/image127.png"/></Relationships>
</file>

<file path=ppt/slides/_rels/slide8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8.svg"/><Relationship Id="rId3" Type="http://schemas.openxmlformats.org/officeDocument/2006/relationships/image" Target="../media/image33.svg"/><Relationship Id="rId7" Type="http://schemas.openxmlformats.org/officeDocument/2006/relationships/image" Target="../media/image12.svg"/><Relationship Id="rId12" Type="http://schemas.openxmlformats.org/officeDocument/2006/relationships/image" Target="../media/image12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26.svg"/><Relationship Id="rId5" Type="http://schemas.openxmlformats.org/officeDocument/2006/relationships/image" Target="../media/image6.svg"/><Relationship Id="rId15" Type="http://schemas.openxmlformats.org/officeDocument/2006/relationships/image" Target="../media/image90.svg"/><Relationship Id="rId10" Type="http://schemas.openxmlformats.org/officeDocument/2006/relationships/image" Target="../media/image12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89.png"/></Relationships>
</file>

<file path=ppt/slides/_rels/slide83.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28.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127.png"/><Relationship Id="rId17" Type="http://schemas.openxmlformats.org/officeDocument/2006/relationships/image" Target="../media/image90.svg"/><Relationship Id="rId2" Type="http://schemas.openxmlformats.org/officeDocument/2006/relationships/image" Target="../media/image5.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4.svg"/><Relationship Id="rId5" Type="http://schemas.openxmlformats.org/officeDocument/2006/relationships/image" Target="../media/image12.svg"/><Relationship Id="rId15" Type="http://schemas.openxmlformats.org/officeDocument/2006/relationships/image" Target="../media/image126.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50.svg"/><Relationship Id="rId14" Type="http://schemas.openxmlformats.org/officeDocument/2006/relationships/image" Target="../media/image125.png"/></Relationships>
</file>

<file path=ppt/slides/_rels/slide8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28.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127.png"/><Relationship Id="rId17" Type="http://schemas.openxmlformats.org/officeDocument/2006/relationships/image" Target="../media/image90.svg"/><Relationship Id="rId2" Type="http://schemas.openxmlformats.org/officeDocument/2006/relationships/image" Target="../media/image5.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4.svg"/><Relationship Id="rId5" Type="http://schemas.openxmlformats.org/officeDocument/2006/relationships/image" Target="../media/image12.svg"/><Relationship Id="rId15" Type="http://schemas.openxmlformats.org/officeDocument/2006/relationships/image" Target="../media/image126.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50.svg"/><Relationship Id="rId14" Type="http://schemas.openxmlformats.org/officeDocument/2006/relationships/image" Target="../media/image125.png"/></Relationships>
</file>

<file path=ppt/slides/_rels/slide8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30.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33.svg"/><Relationship Id="rId5" Type="http://schemas.openxmlformats.org/officeDocument/2006/relationships/image" Target="../media/image6.sv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4.svg"/></Relationships>
</file>

<file path=ppt/slides/_rels/slide8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30.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33.svg"/><Relationship Id="rId5" Type="http://schemas.openxmlformats.org/officeDocument/2006/relationships/image" Target="../media/image6.sv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4.svg"/></Relationships>
</file>

<file path=ppt/slides/_rels/slide8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34.svg"/></Relationships>
</file>

<file path=ppt/slides/_rels/slide88.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svg"/><Relationship Id="rId18" Type="http://schemas.openxmlformats.org/officeDocument/2006/relationships/image" Target="../media/image157.png"/><Relationship Id="rId3" Type="http://schemas.openxmlformats.org/officeDocument/2006/relationships/image" Target="../media/image6.svg"/><Relationship Id="rId7" Type="http://schemas.openxmlformats.org/officeDocument/2006/relationships/image" Target="../media/image20.svg"/><Relationship Id="rId12" Type="http://schemas.openxmlformats.org/officeDocument/2006/relationships/image" Target="../media/image155.png"/><Relationship Id="rId17" Type="http://schemas.openxmlformats.org/officeDocument/2006/relationships/image" Target="../media/image134.svg"/><Relationship Id="rId2" Type="http://schemas.openxmlformats.org/officeDocument/2006/relationships/image" Target="../media/image5.png"/><Relationship Id="rId16"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54.svg"/><Relationship Id="rId5" Type="http://schemas.openxmlformats.org/officeDocument/2006/relationships/image" Target="../media/image12.svg"/><Relationship Id="rId15" Type="http://schemas.openxmlformats.org/officeDocument/2006/relationships/image" Target="../media/image10.svg"/><Relationship Id="rId10" Type="http://schemas.openxmlformats.org/officeDocument/2006/relationships/image" Target="../media/image153.png"/><Relationship Id="rId19" Type="http://schemas.openxmlformats.org/officeDocument/2006/relationships/image" Target="../media/image158.svg"/><Relationship Id="rId4" Type="http://schemas.openxmlformats.org/officeDocument/2006/relationships/image" Target="../media/image11.png"/><Relationship Id="rId9" Type="http://schemas.openxmlformats.org/officeDocument/2006/relationships/image" Target="../media/image152.sv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7.png"/><Relationship Id="rId1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25.png"/><Relationship Id="rId12" Type="http://schemas.openxmlformats.org/officeDocument/2006/relationships/image" Target="../media/image6.sv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4.svg"/><Relationship Id="rId20" Type="http://schemas.openxmlformats.org/officeDocument/2006/relationships/image" Target="../media/image35.svg"/><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5.png"/><Relationship Id="rId5" Type="http://schemas.openxmlformats.org/officeDocument/2006/relationships/image" Target="../media/image30.png"/><Relationship Id="rId15" Type="http://schemas.openxmlformats.org/officeDocument/2006/relationships/image" Target="../media/image23.png"/><Relationship Id="rId10" Type="http://schemas.openxmlformats.org/officeDocument/2006/relationships/image" Target="../media/image33.svg"/><Relationship Id="rId19" Type="http://schemas.openxmlformats.org/officeDocument/2006/relationships/image" Target="../media/image34.png"/><Relationship Id="rId4" Type="http://schemas.openxmlformats.org/officeDocument/2006/relationships/image" Target="../media/image12.svg"/><Relationship Id="rId9" Type="http://schemas.openxmlformats.org/officeDocument/2006/relationships/image" Target="../media/image32.png"/><Relationship Id="rId1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2572034" y="2035862"/>
            <a:ext cx="13387277" cy="2862706"/>
          </a:xfrm>
          <a:prstGeom prst="rect">
            <a:avLst/>
          </a:prstGeom>
          <a:noFill/>
          <a:ln>
            <a:noFill/>
          </a:ln>
        </p:spPr>
        <p:txBody>
          <a:bodyPr spcFirstLastPara="1" wrap="square" lIns="67471" tIns="67471" rIns="67471" bIns="67471" anchor="b" anchorCtr="0">
            <a:normAutofit/>
          </a:bodyPr>
          <a:lstStyle/>
          <a:p>
            <a:pPr>
              <a:buSzPct val="111111"/>
            </a:pPr>
            <a:r>
              <a:rPr lang="ja-JP" altLang="en-US" sz="7971" dirty="0"/>
              <a:t>リファレンスアーキテクチャ</a:t>
            </a:r>
            <a:br>
              <a:rPr lang="ja-JP" altLang="en-US" sz="7971" dirty="0"/>
            </a:br>
            <a:r>
              <a:rPr lang="ja-JP" altLang="en-US" sz="4000" dirty="0"/>
              <a:t>ブロック実現例（</a:t>
            </a:r>
            <a:r>
              <a:rPr lang="en-US" altLang="ja-JP" sz="4000" dirty="0"/>
              <a:t>AWS</a:t>
            </a:r>
            <a:r>
              <a:rPr lang="ja-JP" altLang="en-US" sz="4000" dirty="0"/>
              <a:t>）</a:t>
            </a:r>
            <a:br>
              <a:rPr lang="ja-JP" altLang="en-US" sz="4000" dirty="0"/>
            </a:br>
            <a:r>
              <a:rPr lang="ja-JP" altLang="en-US" sz="4000" dirty="0"/>
              <a:t>業務ブロック</a:t>
            </a:r>
            <a:endParaRPr lang="en-US" sz="4000" dirty="0"/>
          </a:p>
        </p:txBody>
      </p:sp>
      <p:sp>
        <p:nvSpPr>
          <p:cNvPr id="70" name="Google Shape;70;p15"/>
          <p:cNvSpPr txBox="1"/>
          <p:nvPr/>
        </p:nvSpPr>
        <p:spPr>
          <a:xfrm>
            <a:off x="2572033" y="8472363"/>
            <a:ext cx="5725414" cy="681474"/>
          </a:xfrm>
          <a:prstGeom prst="rect">
            <a:avLst/>
          </a:prstGeom>
          <a:noFill/>
          <a:ln>
            <a:noFill/>
          </a:ln>
        </p:spPr>
        <p:txBody>
          <a:bodyPr spcFirstLastPara="1" wrap="square" lIns="134979" tIns="67471" rIns="134979" bIns="67471" anchor="t" anchorCtr="0">
            <a:spAutoFit/>
          </a:bodyPr>
          <a:lstStyle/>
          <a:p>
            <a:r>
              <a:rPr lang="en-US" sz="3543" dirty="0">
                <a:latin typeface="Meiryo UI" panose="020B0604030504040204" pitchFamily="50" charset="-128"/>
                <a:ea typeface="Meiryo UI" panose="020B0604030504040204" pitchFamily="50" charset="-128"/>
              </a:rPr>
              <a:t>ガバメントクラウドチーム</a:t>
            </a:r>
            <a:endParaRPr sz="2480" dirty="0">
              <a:latin typeface="Meiryo UI" panose="020B0604030504040204" pitchFamily="50" charset="-128"/>
              <a:ea typeface="Meiryo UI" panose="020B0604030504040204" pitchFamily="50" charset="-128"/>
            </a:endParaRPr>
          </a:p>
        </p:txBody>
      </p:sp>
      <p:sp>
        <p:nvSpPr>
          <p:cNvPr id="71" name="Google Shape;71;p15"/>
          <p:cNvSpPr txBox="1"/>
          <p:nvPr/>
        </p:nvSpPr>
        <p:spPr>
          <a:xfrm>
            <a:off x="2572034" y="6395286"/>
            <a:ext cx="3433350" cy="505592"/>
          </a:xfrm>
          <a:prstGeom prst="rect">
            <a:avLst/>
          </a:prstGeom>
          <a:noFill/>
          <a:ln>
            <a:noFill/>
          </a:ln>
        </p:spPr>
        <p:txBody>
          <a:bodyPr spcFirstLastPara="1" wrap="square" lIns="134979" tIns="67471" rIns="134979" bIns="67471" anchor="t" anchorCtr="0">
            <a:spAutoFit/>
          </a:bodyPr>
          <a:lstStyle/>
          <a:p>
            <a:r>
              <a:rPr lang="en-US" sz="2400" dirty="0">
                <a:latin typeface="Meiryo UI"/>
                <a:ea typeface="Meiryo UI"/>
              </a:rPr>
              <a:t>2023年12</a:t>
            </a:r>
            <a:r>
              <a:rPr lang="ja-JP" altLang="en-US" sz="2400" dirty="0">
                <a:latin typeface="Meiryo UI"/>
                <a:ea typeface="Meiryo UI"/>
              </a:rPr>
              <a:t>月</a:t>
            </a:r>
            <a:r>
              <a:rPr lang="en-US" altLang="ja-JP" sz="2400" dirty="0">
                <a:latin typeface="Meiryo UI"/>
                <a:ea typeface="Meiryo UI"/>
              </a:rPr>
              <a:t>22</a:t>
            </a:r>
            <a:r>
              <a:rPr lang="ja-JP" altLang="en-US" sz="2400" dirty="0">
                <a:latin typeface="Meiryo UI"/>
                <a:ea typeface="Meiryo UI"/>
              </a:rPr>
              <a:t>日</a:t>
            </a:r>
            <a:endParaRPr lang="en-US" sz="2400" dirty="0">
              <a:latin typeface="Meiryo UI" panose="020B0604030504040204" pitchFamily="50" charset="-128"/>
              <a:ea typeface="Meiryo UI"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dirty="0">
                <a:latin typeface="Meiryo UI" panose="020B0604030504040204" pitchFamily="50" charset="-128"/>
                <a:ea typeface="Meiryo UI" panose="020B0604030504040204" pitchFamily="50" charset="-128"/>
              </a:rPr>
              <a:t>5-1-2-1. </a:t>
            </a:r>
            <a:r>
              <a:rPr lang="en-US" dirty="0" err="1">
                <a:latin typeface="Meiryo UI" panose="020B0604030504040204" pitchFamily="50" charset="-128"/>
                <a:ea typeface="Meiryo UI" panose="020B0604030504040204" pitchFamily="50" charset="-128"/>
              </a:rPr>
              <a:t>申請・届出_申請・届出機能</a:t>
            </a:r>
            <a:br>
              <a:rPr lang="en-US" dirty="0">
                <a:latin typeface="Meiryo UI" panose="020B0604030504040204" pitchFamily="50" charset="-128"/>
                <a:ea typeface="Meiryo UI" panose="020B0604030504040204" pitchFamily="50" charset="-128"/>
              </a:rPr>
            </a:br>
            <a:r>
              <a:rPr lang="en-US" sz="3600" dirty="0">
                <a:latin typeface="Meiryo UI" panose="020B0604030504040204" pitchFamily="50" charset="-128"/>
                <a:ea typeface="Meiryo UI" panose="020B0604030504040204" pitchFamily="50" charset="-128"/>
              </a:rPr>
              <a:t>（パターン2 S3保管）</a:t>
            </a:r>
            <a:endParaRPr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9D178B92-8D24-3A02-D674-371867CFCC93}"/>
              </a:ext>
            </a:extLst>
          </p:cNvPr>
          <p:cNvSpPr/>
          <p:nvPr/>
        </p:nvSpPr>
        <p:spPr>
          <a:xfrm>
            <a:off x="4314810" y="2327424"/>
            <a:ext cx="5157175" cy="5058000"/>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申請・届出機能</a:t>
            </a:r>
            <a:endPar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endParaRPr>
          </a:p>
        </p:txBody>
      </p:sp>
      <p:sp>
        <p:nvSpPr>
          <p:cNvPr id="3" name="TextBox 12">
            <a:extLst>
              <a:ext uri="{FF2B5EF4-FFF2-40B4-BE49-F238E27FC236}">
                <a16:creationId xmlns:a16="http://schemas.microsoft.com/office/drawing/2014/main" id="{A64428B9-1F8D-3472-59E9-DA51CE15B817}"/>
              </a:ext>
            </a:extLst>
          </p:cNvPr>
          <p:cNvSpPr txBox="1">
            <a:spLocks noChangeArrowheads="1"/>
          </p:cNvSpPr>
          <p:nvPr/>
        </p:nvSpPr>
        <p:spPr bwMode="auto">
          <a:xfrm>
            <a:off x="2639924" y="6083349"/>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4" name="Graphic 23">
            <a:extLst>
              <a:ext uri="{FF2B5EF4-FFF2-40B4-BE49-F238E27FC236}">
                <a16:creationId xmlns:a16="http://schemas.microsoft.com/office/drawing/2014/main" id="{5E19E81C-0005-4D9C-4578-95B4CA626487}"/>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flipH="1">
            <a:off x="2736593" y="551092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a:extLst>
              <a:ext uri="{FF2B5EF4-FFF2-40B4-BE49-F238E27FC236}">
                <a16:creationId xmlns:a16="http://schemas.microsoft.com/office/drawing/2014/main" id="{87947743-DF57-C766-B7A0-78B8991DF8E8}"/>
              </a:ext>
            </a:extLst>
          </p:cNvPr>
          <p:cNvCxnSpPr>
            <a:cxnSpLocks/>
            <a:stCxn id="4" idx="1"/>
          </p:cNvCxnSpPr>
          <p:nvPr/>
        </p:nvCxnSpPr>
        <p:spPr>
          <a:xfrm flipV="1">
            <a:off x="3206493" y="5745867"/>
            <a:ext cx="2201704" cy="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Graphic 19">
            <a:extLst>
              <a:ext uri="{FF2B5EF4-FFF2-40B4-BE49-F238E27FC236}">
                <a16:creationId xmlns:a16="http://schemas.microsoft.com/office/drawing/2014/main" id="{F26CE488-1C55-8AD2-5DF5-4DFDAA9DBAA1}"/>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5416480" y="323463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a:extLst>
              <a:ext uri="{FF2B5EF4-FFF2-40B4-BE49-F238E27FC236}">
                <a16:creationId xmlns:a16="http://schemas.microsoft.com/office/drawing/2014/main" id="{50277FF1-B41C-F76B-5439-82D6E2AA0373}"/>
              </a:ext>
            </a:extLst>
          </p:cNvPr>
          <p:cNvSpPr txBox="1">
            <a:spLocks noChangeArrowheads="1"/>
          </p:cNvSpPr>
          <p:nvPr/>
        </p:nvSpPr>
        <p:spPr bwMode="auto">
          <a:xfrm>
            <a:off x="4555405" y="3780357"/>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0" name="TextBox 9">
            <a:extLst>
              <a:ext uri="{FF2B5EF4-FFF2-40B4-BE49-F238E27FC236}">
                <a16:creationId xmlns:a16="http://schemas.microsoft.com/office/drawing/2014/main" id="{543A13CE-0CDA-F63E-A2D3-9409A266B018}"/>
              </a:ext>
            </a:extLst>
          </p:cNvPr>
          <p:cNvSpPr txBox="1">
            <a:spLocks noChangeArrowheads="1"/>
          </p:cNvSpPr>
          <p:nvPr/>
        </p:nvSpPr>
        <p:spPr bwMode="auto">
          <a:xfrm>
            <a:off x="7642016" y="6039040"/>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申請・届出内容保管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11" name="Graphic 8">
            <a:extLst>
              <a:ext uri="{FF2B5EF4-FFF2-40B4-BE49-F238E27FC236}">
                <a16:creationId xmlns:a16="http://schemas.microsoft.com/office/drawing/2014/main" id="{E66AD99B-71C8-193C-E33B-23389DD0215F}"/>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7809264" y="323463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a:extLst>
              <a:ext uri="{FF2B5EF4-FFF2-40B4-BE49-F238E27FC236}">
                <a16:creationId xmlns:a16="http://schemas.microsoft.com/office/drawing/2014/main" id="{673E819E-7E2C-B8B3-1892-648E8A757A43}"/>
              </a:ext>
            </a:extLst>
          </p:cNvPr>
          <p:cNvSpPr txBox="1">
            <a:spLocks noChangeArrowheads="1"/>
          </p:cNvSpPr>
          <p:nvPr/>
        </p:nvSpPr>
        <p:spPr bwMode="auto">
          <a:xfrm>
            <a:off x="6963603" y="3779919"/>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3" name="Connector: Elbow 12">
            <a:extLst>
              <a:ext uri="{FF2B5EF4-FFF2-40B4-BE49-F238E27FC236}">
                <a16:creationId xmlns:a16="http://schemas.microsoft.com/office/drawing/2014/main" id="{0153ABCF-E9D7-AEAB-BF9F-80CF5E3AADCF}"/>
              </a:ext>
            </a:extLst>
          </p:cNvPr>
          <p:cNvCxnSpPr>
            <a:cxnSpLocks/>
            <a:stCxn id="4" idx="1"/>
            <a:endCxn id="8" idx="1"/>
          </p:cNvCxnSpPr>
          <p:nvPr/>
        </p:nvCxnSpPr>
        <p:spPr>
          <a:xfrm flipV="1">
            <a:off x="3206493" y="3508952"/>
            <a:ext cx="2209987" cy="2236921"/>
          </a:xfrm>
          <a:prstGeom prst="bentConnector3">
            <a:avLst>
              <a:gd name="adj1" fmla="val 56746"/>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20">
            <a:extLst>
              <a:ext uri="{FF2B5EF4-FFF2-40B4-BE49-F238E27FC236}">
                <a16:creationId xmlns:a16="http://schemas.microsoft.com/office/drawing/2014/main" id="{86498410-A3D7-77F3-CDCF-7F641D4D2782}"/>
              </a:ext>
            </a:extLst>
          </p:cNvPr>
          <p:cNvCxnSpPr>
            <a:cxnSpLocks/>
            <a:stCxn id="8" idx="3"/>
            <a:endCxn id="11" idx="1"/>
          </p:cNvCxnSpPr>
          <p:nvPr/>
        </p:nvCxnSpPr>
        <p:spPr>
          <a:xfrm>
            <a:off x="5965120" y="3508952"/>
            <a:ext cx="18441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78">
            <a:extLst>
              <a:ext uri="{FF2B5EF4-FFF2-40B4-BE49-F238E27FC236}">
                <a16:creationId xmlns:a16="http://schemas.microsoft.com/office/drawing/2014/main" id="{DEEF6223-1F68-19FD-91C8-11EC2955BF1A}"/>
              </a:ext>
            </a:extLst>
          </p:cNvPr>
          <p:cNvSpPr/>
          <p:nvPr/>
        </p:nvSpPr>
        <p:spPr>
          <a:xfrm>
            <a:off x="4051067" y="2078512"/>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16" name="Graphic 79">
            <a:extLst>
              <a:ext uri="{FF2B5EF4-FFF2-40B4-BE49-F238E27FC236}">
                <a16:creationId xmlns:a16="http://schemas.microsoft.com/office/drawing/2014/main" id="{62170D4C-E73E-2777-58F8-3F83A391D7A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051068" y="2076924"/>
            <a:ext cx="381000" cy="381000"/>
          </a:xfrm>
          <a:prstGeom prst="rect">
            <a:avLst/>
          </a:prstGeom>
        </p:spPr>
      </p:pic>
      <p:cxnSp>
        <p:nvCxnSpPr>
          <p:cNvPr id="17" name="Connector: Elbow 109">
            <a:extLst>
              <a:ext uri="{FF2B5EF4-FFF2-40B4-BE49-F238E27FC236}">
                <a16:creationId xmlns:a16="http://schemas.microsoft.com/office/drawing/2014/main" id="{AB01253C-B514-03FF-B133-5A439036890C}"/>
              </a:ext>
            </a:extLst>
          </p:cNvPr>
          <p:cNvCxnSpPr>
            <a:cxnSpLocks/>
            <a:stCxn id="4" idx="1"/>
            <a:endCxn id="18" idx="1"/>
          </p:cNvCxnSpPr>
          <p:nvPr/>
        </p:nvCxnSpPr>
        <p:spPr>
          <a:xfrm>
            <a:off x="3206493" y="5745873"/>
            <a:ext cx="1999632" cy="27420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8" name="Rectangle 115">
            <a:extLst>
              <a:ext uri="{FF2B5EF4-FFF2-40B4-BE49-F238E27FC236}">
                <a16:creationId xmlns:a16="http://schemas.microsoft.com/office/drawing/2014/main" id="{B9DF07ED-2F82-6FFC-C84E-3F7DA4F4C3B3}"/>
              </a:ext>
            </a:extLst>
          </p:cNvPr>
          <p:cNvSpPr/>
          <p:nvPr/>
        </p:nvSpPr>
        <p:spPr>
          <a:xfrm>
            <a:off x="5206125" y="7969597"/>
            <a:ext cx="5646820"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0" name="Rectangle 134">
            <a:extLst>
              <a:ext uri="{FF2B5EF4-FFF2-40B4-BE49-F238E27FC236}">
                <a16:creationId xmlns:a16="http://schemas.microsoft.com/office/drawing/2014/main" id="{3C6A1EA2-93CD-2E31-6715-649F067DC92F}"/>
              </a:ext>
            </a:extLst>
          </p:cNvPr>
          <p:cNvSpPr/>
          <p:nvPr/>
        </p:nvSpPr>
        <p:spPr>
          <a:xfrm>
            <a:off x="10904577" y="4608561"/>
            <a:ext cx="2477278" cy="251131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1" name="TextBox 20">
            <a:extLst>
              <a:ext uri="{FF2B5EF4-FFF2-40B4-BE49-F238E27FC236}">
                <a16:creationId xmlns:a16="http://schemas.microsoft.com/office/drawing/2014/main" id="{6E1532CF-9686-536B-6882-302FA6690645}"/>
              </a:ext>
            </a:extLst>
          </p:cNvPr>
          <p:cNvSpPr txBox="1">
            <a:spLocks noChangeArrowheads="1"/>
          </p:cNvSpPr>
          <p:nvPr/>
        </p:nvSpPr>
        <p:spPr bwMode="auto">
          <a:xfrm>
            <a:off x="11127141" y="5943504"/>
            <a:ext cx="21203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ステータス管理機能</a:t>
            </a:r>
            <a:endParaRPr kumimoji="0" lang="en-US" altLang="ja-JP" sz="12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Sans-Serif"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_</a:t>
            </a:r>
            <a:r>
              <a:rPr kumimoji="0" lang="zh-TW"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電子決裁機能</a:t>
            </a:r>
            <a:endParaRPr kumimoji="0" lang="en-US" altLang="ja-JP" sz="1200" b="0" i="0" u="none" strike="noStrike" kern="0" cap="none" spc="0" normalizeH="0" baseline="0" noProof="0">
              <a:ln>
                <a:noFill/>
              </a:ln>
              <a:solidFill>
                <a:srgbClr val="000000"/>
              </a:solidFill>
              <a:effectLst/>
              <a:uLnTx/>
              <a:uFillTx/>
              <a:latin typeface="Arial"/>
              <a:ea typeface="Amazon Ember" panose="020B0603020204020204" pitchFamily="34" charset="0"/>
              <a:cs typeface="Amazon Ember" panose="020B0603020204020204" pitchFamily="34" charset="0"/>
              <a:sym typeface="Arial"/>
            </a:endParaRPr>
          </a:p>
        </p:txBody>
      </p:sp>
      <p:cxnSp>
        <p:nvCxnSpPr>
          <p:cNvPr id="22" name="直線矢印コネクタ 120">
            <a:extLst>
              <a:ext uri="{FF2B5EF4-FFF2-40B4-BE49-F238E27FC236}">
                <a16:creationId xmlns:a16="http://schemas.microsoft.com/office/drawing/2014/main" id="{E5B055DA-9880-CB79-B828-E81211FDF51E}"/>
              </a:ext>
            </a:extLst>
          </p:cNvPr>
          <p:cNvCxnSpPr>
            <a:cxnSpLocks/>
            <a:endCxn id="30" idx="3"/>
          </p:cNvCxnSpPr>
          <p:nvPr/>
        </p:nvCxnSpPr>
        <p:spPr>
          <a:xfrm flipH="1">
            <a:off x="9001808" y="5748487"/>
            <a:ext cx="1902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Graphic 8">
            <a:extLst>
              <a:ext uri="{FF2B5EF4-FFF2-40B4-BE49-F238E27FC236}">
                <a16:creationId xmlns:a16="http://schemas.microsoft.com/office/drawing/2014/main" id="{D6B1C686-8230-73FF-EF86-F406D2C58C75}"/>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5512740" y="462257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1">
            <a:extLst>
              <a:ext uri="{FF2B5EF4-FFF2-40B4-BE49-F238E27FC236}">
                <a16:creationId xmlns:a16="http://schemas.microsoft.com/office/drawing/2014/main" id="{A3797533-1343-6BC6-A3C0-6579F47F424D}"/>
              </a:ext>
            </a:extLst>
          </p:cNvPr>
          <p:cNvSpPr txBox="1">
            <a:spLocks noChangeArrowheads="1"/>
          </p:cNvSpPr>
          <p:nvPr/>
        </p:nvSpPr>
        <p:spPr bwMode="auto">
          <a:xfrm>
            <a:off x="5247964" y="4966101"/>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27" name="Graphic 8">
            <a:extLst>
              <a:ext uri="{FF2B5EF4-FFF2-40B4-BE49-F238E27FC236}">
                <a16:creationId xmlns:a16="http://schemas.microsoft.com/office/drawing/2014/main" id="{93AE0FF5-BD14-0504-A1F4-FE4BBC731F02}"/>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5502801" y="236457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1">
            <a:extLst>
              <a:ext uri="{FF2B5EF4-FFF2-40B4-BE49-F238E27FC236}">
                <a16:creationId xmlns:a16="http://schemas.microsoft.com/office/drawing/2014/main" id="{02930C47-FB5A-D1A4-4DA0-5F181D93FF88}"/>
              </a:ext>
            </a:extLst>
          </p:cNvPr>
          <p:cNvSpPr txBox="1">
            <a:spLocks noChangeArrowheads="1"/>
          </p:cNvSpPr>
          <p:nvPr/>
        </p:nvSpPr>
        <p:spPr bwMode="auto">
          <a:xfrm>
            <a:off x="5100078" y="2692860"/>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29" name="直線矢印コネクタ 120">
            <a:extLst>
              <a:ext uri="{FF2B5EF4-FFF2-40B4-BE49-F238E27FC236}">
                <a16:creationId xmlns:a16="http://schemas.microsoft.com/office/drawing/2014/main" id="{252696C6-4D41-9ECB-137F-79BBE6F43C23}"/>
              </a:ext>
            </a:extLst>
          </p:cNvPr>
          <p:cNvCxnSpPr>
            <a:cxnSpLocks/>
            <a:stCxn id="28" idx="2"/>
            <a:endCxn id="8" idx="0"/>
          </p:cNvCxnSpPr>
          <p:nvPr/>
        </p:nvCxnSpPr>
        <p:spPr>
          <a:xfrm>
            <a:off x="5685681" y="3031414"/>
            <a:ext cx="5119"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 name="Graphic 8">
            <a:extLst>
              <a:ext uri="{FF2B5EF4-FFF2-40B4-BE49-F238E27FC236}">
                <a16:creationId xmlns:a16="http://schemas.microsoft.com/office/drawing/2014/main" id="{3093CF27-E62E-1114-5E74-CA76120751B3}"/>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8453168" y="547416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矢印コネクタ 120">
            <a:extLst>
              <a:ext uri="{FF2B5EF4-FFF2-40B4-BE49-F238E27FC236}">
                <a16:creationId xmlns:a16="http://schemas.microsoft.com/office/drawing/2014/main" id="{738D0BA7-EDCA-DCCD-DDF7-1933C0CFA8C3}"/>
              </a:ext>
            </a:extLst>
          </p:cNvPr>
          <p:cNvCxnSpPr>
            <a:cxnSpLocks/>
          </p:cNvCxnSpPr>
          <p:nvPr/>
        </p:nvCxnSpPr>
        <p:spPr>
          <a:xfrm>
            <a:off x="7735695" y="5745712"/>
            <a:ext cx="720000" cy="2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20">
            <a:extLst>
              <a:ext uri="{FF2B5EF4-FFF2-40B4-BE49-F238E27FC236}">
                <a16:creationId xmlns:a16="http://schemas.microsoft.com/office/drawing/2014/main" id="{9F8375E1-E751-1945-F5CD-0223E2D259DC}"/>
              </a:ext>
            </a:extLst>
          </p:cNvPr>
          <p:cNvSpPr txBox="1">
            <a:spLocks noChangeArrowheads="1"/>
          </p:cNvSpPr>
          <p:nvPr/>
        </p:nvSpPr>
        <p:spPr bwMode="auto">
          <a:xfrm>
            <a:off x="5329917" y="8168701"/>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機能ブロック</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ユーザ認証を行い認証トークンを発行する</a:t>
            </a:r>
            <a:endParaRPr kumimoji="0" lang="ja-JP" altLang="en-US" sz="14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p:txBody>
      </p:sp>
      <p:sp>
        <p:nvSpPr>
          <p:cNvPr id="33" name="TextBox 20">
            <a:extLst>
              <a:ext uri="{FF2B5EF4-FFF2-40B4-BE49-F238E27FC236}">
                <a16:creationId xmlns:a16="http://schemas.microsoft.com/office/drawing/2014/main" id="{0FFF798D-5AE6-F10F-8035-C4A5ED881FD2}"/>
              </a:ext>
            </a:extLst>
          </p:cNvPr>
          <p:cNvSpPr txBox="1">
            <a:spLocks noChangeArrowheads="1"/>
          </p:cNvSpPr>
          <p:nvPr/>
        </p:nvSpPr>
        <p:spPr bwMode="auto">
          <a:xfrm>
            <a:off x="11081838" y="4843599"/>
            <a:ext cx="2199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機能ブロック</a:t>
            </a:r>
            <a:endParaRPr kumimoji="0" lang="ja-JP" altLang="en-US" sz="1400" b="0" i="0" u="none" strike="noStrike" kern="0" cap="none" spc="0" normalizeH="0" baseline="0" noProof="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業務を行う上で申請内容を参照する必要がある他の機能</a:t>
            </a:r>
            <a:endParaRPr kumimoji="0" lang="en-US" sz="14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4" name="TextBox 20">
            <a:extLst>
              <a:ext uri="{FF2B5EF4-FFF2-40B4-BE49-F238E27FC236}">
                <a16:creationId xmlns:a16="http://schemas.microsoft.com/office/drawing/2014/main" id="{C8B67077-443C-14D5-B700-1279C2355018}"/>
              </a:ext>
            </a:extLst>
          </p:cNvPr>
          <p:cNvSpPr txBox="1">
            <a:spLocks noChangeArrowheads="1"/>
          </p:cNvSpPr>
          <p:nvPr/>
        </p:nvSpPr>
        <p:spPr bwMode="auto">
          <a:xfrm>
            <a:off x="7200010" y="8087371"/>
            <a:ext cx="38556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ユーザ認証機能（企業ユーザ向け）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35" name="直線矢印コネクタ 120">
            <a:extLst>
              <a:ext uri="{FF2B5EF4-FFF2-40B4-BE49-F238E27FC236}">
                <a16:creationId xmlns:a16="http://schemas.microsoft.com/office/drawing/2014/main" id="{764AB628-F936-92EF-3A26-18EAD3F8D0F0}"/>
              </a:ext>
            </a:extLst>
          </p:cNvPr>
          <p:cNvCxnSpPr>
            <a:cxnSpLocks/>
          </p:cNvCxnSpPr>
          <p:nvPr/>
        </p:nvCxnSpPr>
        <p:spPr>
          <a:xfrm>
            <a:off x="5978016" y="5745867"/>
            <a:ext cx="130010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直線矢印コネクタ 120">
            <a:extLst>
              <a:ext uri="{FF2B5EF4-FFF2-40B4-BE49-F238E27FC236}">
                <a16:creationId xmlns:a16="http://schemas.microsoft.com/office/drawing/2014/main" id="{4CBCF668-2512-DA67-D6BF-27AD58162FE9}"/>
              </a:ext>
            </a:extLst>
          </p:cNvPr>
          <p:cNvCxnSpPr>
            <a:cxnSpLocks/>
          </p:cNvCxnSpPr>
          <p:nvPr/>
        </p:nvCxnSpPr>
        <p:spPr>
          <a:xfrm>
            <a:off x="5703696" y="5304655"/>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Graphic 6">
            <a:extLst>
              <a:ext uri="{FF2B5EF4-FFF2-40B4-BE49-F238E27FC236}">
                <a16:creationId xmlns:a16="http://schemas.microsoft.com/office/drawing/2014/main" id="{C77242BA-F82D-C340-823F-B896B5D56C48}"/>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5426448" y="547662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テキスト ボックス 37">
            <a:extLst>
              <a:ext uri="{FF2B5EF4-FFF2-40B4-BE49-F238E27FC236}">
                <a16:creationId xmlns:a16="http://schemas.microsoft.com/office/drawing/2014/main" id="{D0496B01-A43B-069D-BB23-08716A959A0C}"/>
              </a:ext>
            </a:extLst>
          </p:cNvPr>
          <p:cNvSpPr txBox="1"/>
          <p:nvPr/>
        </p:nvSpPr>
        <p:spPr>
          <a:xfrm>
            <a:off x="4755243" y="6001072"/>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a:ln>
                  <a:noFill/>
                </a:ln>
                <a:solidFill>
                  <a:srgbClr val="000000"/>
                </a:solidFill>
                <a:effectLst/>
                <a:uLnTx/>
                <a:uFillTx/>
                <a:latin typeface="Amazon Ember" panose="020B0603020204020204" pitchFamily="34" charset="0"/>
                <a:sym typeface="Arial"/>
              </a:rPr>
              <a:t>負荷分散</a:t>
            </a:r>
          </a:p>
        </p:txBody>
      </p:sp>
      <p:sp>
        <p:nvSpPr>
          <p:cNvPr id="39" name="テキスト ボックス 38">
            <a:extLst>
              <a:ext uri="{FF2B5EF4-FFF2-40B4-BE49-F238E27FC236}">
                <a16:creationId xmlns:a16="http://schemas.microsoft.com/office/drawing/2014/main" id="{DBF78FF9-9747-5F0C-A128-ECF0A0F0AB05}"/>
              </a:ext>
            </a:extLst>
          </p:cNvPr>
          <p:cNvSpPr txBox="1"/>
          <p:nvPr/>
        </p:nvSpPr>
        <p:spPr>
          <a:xfrm>
            <a:off x="7100953" y="5272054"/>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40" name="Rectangle 43">
            <a:extLst>
              <a:ext uri="{FF2B5EF4-FFF2-40B4-BE49-F238E27FC236}">
                <a16:creationId xmlns:a16="http://schemas.microsoft.com/office/drawing/2014/main" id="{8CD7F539-21CF-C914-9B84-F200F0D77498}"/>
              </a:ext>
            </a:extLst>
          </p:cNvPr>
          <p:cNvSpPr/>
          <p:nvPr/>
        </p:nvSpPr>
        <p:spPr>
          <a:xfrm>
            <a:off x="6958290" y="5249165"/>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41" name="Graphic 18">
            <a:extLst>
              <a:ext uri="{FF2B5EF4-FFF2-40B4-BE49-F238E27FC236}">
                <a16:creationId xmlns:a16="http://schemas.microsoft.com/office/drawing/2014/main" id="{421D658E-8F14-E02C-EC11-B0BFF8847EAC}"/>
              </a:ext>
            </a:extLst>
          </p:cNvPr>
          <p:cNvPicPr>
            <a:picLocks noChangeAspect="1" noChangeArrowheads="1"/>
          </p:cNvPicPr>
          <p:nvPr/>
        </p:nvPicPr>
        <p:blipFill>
          <a:blip r:embed="rId15">
            <a:extLst>
              <a:ext uri="{96DAC541-7B7A-43D3-8B79-37D633B846F1}">
                <asvg:svgBlip xmlns:asvg="http://schemas.microsoft.com/office/drawing/2016/SVG/main" r:embed="rId16"/>
              </a:ext>
            </a:extLst>
          </a:blip>
          <a:srcRect/>
          <a:stretch/>
        </p:blipFill>
        <p:spPr bwMode="auto">
          <a:xfrm>
            <a:off x="6941971" y="5247777"/>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phic 13">
            <a:extLst>
              <a:ext uri="{FF2B5EF4-FFF2-40B4-BE49-F238E27FC236}">
                <a16:creationId xmlns:a16="http://schemas.microsoft.com/office/drawing/2014/main" id="{3E0DEC8A-26F9-504A-755F-E016FC6C64D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285079" y="5552224"/>
            <a:ext cx="454664" cy="454664"/>
          </a:xfrm>
          <a:prstGeom prst="rect">
            <a:avLst/>
          </a:prstGeom>
        </p:spPr>
      </p:pic>
      <p:sp>
        <p:nvSpPr>
          <p:cNvPr id="43" name="テキスト ボックス 42">
            <a:extLst>
              <a:ext uri="{FF2B5EF4-FFF2-40B4-BE49-F238E27FC236}">
                <a16:creationId xmlns:a16="http://schemas.microsoft.com/office/drawing/2014/main" id="{48A482C1-7727-118B-F4BD-BCEAB52660CC}"/>
              </a:ext>
            </a:extLst>
          </p:cNvPr>
          <p:cNvSpPr txBox="1"/>
          <p:nvPr/>
        </p:nvSpPr>
        <p:spPr>
          <a:xfrm>
            <a:off x="7017943" y="5884220"/>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Tree>
    <p:extLst>
      <p:ext uri="{BB962C8B-B14F-4D97-AF65-F5344CB8AC3E}">
        <p14:creationId xmlns:p14="http://schemas.microsoft.com/office/powerpoint/2010/main" val="1952918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a:buSzPct val="111111"/>
            </a:pPr>
            <a:r>
              <a:rPr lang="en-US" dirty="0">
                <a:latin typeface="Meiryo UI" panose="020B0604030504040204" pitchFamily="50" charset="-128"/>
                <a:ea typeface="Meiryo UI" panose="020B0604030504040204" pitchFamily="50" charset="-128"/>
              </a:rPr>
              <a:t>5-1-2-1. </a:t>
            </a:r>
            <a:r>
              <a:rPr lang="en-US" dirty="0" err="1">
                <a:latin typeface="Meiryo UI" panose="020B0604030504040204" pitchFamily="50" charset="-128"/>
                <a:ea typeface="Meiryo UI" panose="020B0604030504040204" pitchFamily="50" charset="-128"/>
              </a:rPr>
              <a:t>申請・届出_申請・届出機能</a:t>
            </a:r>
            <a:br>
              <a:rPr lang="en-US" dirty="0">
                <a:latin typeface="Meiryo UI" panose="020B0604030504040204" pitchFamily="50" charset="-128"/>
                <a:ea typeface="Meiryo UI" panose="020B0604030504040204" pitchFamily="50" charset="-128"/>
              </a:rPr>
            </a:br>
            <a:r>
              <a:rPr lang="en-US" sz="3600" dirty="0">
                <a:latin typeface="Meiryo UI" panose="020B0604030504040204" pitchFamily="50" charset="-128"/>
                <a:ea typeface="Meiryo UI" panose="020B0604030504040204" pitchFamily="50" charset="-128"/>
              </a:rPr>
              <a:t>（パターン3 S3</a:t>
            </a:r>
            <a:r>
              <a:rPr lang="ja-JP" altLang="en-US" sz="3600">
                <a:latin typeface="Meiryo UI" panose="020B0604030504040204" pitchFamily="50" charset="-128"/>
                <a:ea typeface="Meiryo UI" panose="020B0604030504040204" pitchFamily="50" charset="-128"/>
              </a:rPr>
              <a:t>保管</a:t>
            </a:r>
            <a:r>
              <a:rPr lang="en-US" altLang="ja-JP" sz="3600" dirty="0">
                <a:latin typeface="Meiryo UI" panose="020B0604030504040204" pitchFamily="50" charset="-128"/>
                <a:ea typeface="Meiryo UI" panose="020B0604030504040204" pitchFamily="50" charset="-128"/>
              </a:rPr>
              <a:t>+</a:t>
            </a:r>
            <a:r>
              <a:rPr lang="ja-JP" altLang="en-US" sz="3600">
                <a:latin typeface="Meiryo UI" panose="020B0604030504040204" pitchFamily="50" charset="-128"/>
                <a:ea typeface="Meiryo UI" panose="020B0604030504040204" pitchFamily="50" charset="-128"/>
              </a:rPr>
              <a:t>署名付き</a:t>
            </a:r>
            <a:r>
              <a:rPr lang="en-US" sz="3600" dirty="0">
                <a:latin typeface="Meiryo UI" panose="020B0604030504040204" pitchFamily="50" charset="-128"/>
                <a:ea typeface="Meiryo UI" panose="020B0604030504040204" pitchFamily="50" charset="-128"/>
              </a:rPr>
              <a:t>URL</a:t>
            </a:r>
            <a:r>
              <a:rPr lang="ja-JP" altLang="en-US" sz="3600">
                <a:latin typeface="Meiryo UI" panose="020B0604030504040204" pitchFamily="50" charset="-128"/>
                <a:ea typeface="Meiryo UI" panose="020B0604030504040204" pitchFamily="50" charset="-128"/>
              </a:rPr>
              <a:t>利用</a:t>
            </a:r>
            <a:r>
              <a:rPr lang="en-US" sz="3600" dirty="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 name="TextBox 20">
            <a:extLst>
              <a:ext uri="{FF2B5EF4-FFF2-40B4-BE49-F238E27FC236}">
                <a16:creationId xmlns:a16="http://schemas.microsoft.com/office/drawing/2014/main" id="{B443AD77-3FFA-5FF6-9B62-FE0989B38520}"/>
              </a:ext>
            </a:extLst>
          </p:cNvPr>
          <p:cNvSpPr txBox="1">
            <a:spLocks noChangeArrowheads="1"/>
          </p:cNvSpPr>
          <p:nvPr/>
        </p:nvSpPr>
        <p:spPr bwMode="auto">
          <a:xfrm>
            <a:off x="10441842" y="6623124"/>
            <a:ext cx="21203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利用者通知</a:t>
            </a:r>
            <a:r>
              <a:rPr kumimoji="0" lang="en-US" altLang="ja-JP" sz="12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メッセージ通知機能</a:t>
            </a:r>
            <a:endParaRPr kumimoji="0" lang="en-US" altLang="ja-JP" sz="12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p:txBody>
      </p:sp>
      <p:sp>
        <p:nvSpPr>
          <p:cNvPr id="3" name="正方形/長方形 2">
            <a:extLst>
              <a:ext uri="{FF2B5EF4-FFF2-40B4-BE49-F238E27FC236}">
                <a16:creationId xmlns:a16="http://schemas.microsoft.com/office/drawing/2014/main" id="{96879AA2-14DB-5B39-A740-C8C65489803B}"/>
              </a:ext>
            </a:extLst>
          </p:cNvPr>
          <p:cNvSpPr/>
          <p:nvPr/>
        </p:nvSpPr>
        <p:spPr>
          <a:xfrm>
            <a:off x="3559316" y="2350455"/>
            <a:ext cx="6604559" cy="541957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申請・届出機能</a:t>
            </a:r>
            <a:endPar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endParaRPr>
          </a:p>
        </p:txBody>
      </p:sp>
      <p:sp>
        <p:nvSpPr>
          <p:cNvPr id="4" name="TextBox 12">
            <a:extLst>
              <a:ext uri="{FF2B5EF4-FFF2-40B4-BE49-F238E27FC236}">
                <a16:creationId xmlns:a16="http://schemas.microsoft.com/office/drawing/2014/main" id="{55AE518C-965E-52D2-4B65-1DA9CC99EC96}"/>
              </a:ext>
            </a:extLst>
          </p:cNvPr>
          <p:cNvSpPr txBox="1">
            <a:spLocks noChangeArrowheads="1"/>
          </p:cNvSpPr>
          <p:nvPr/>
        </p:nvSpPr>
        <p:spPr bwMode="auto">
          <a:xfrm>
            <a:off x="2035767" y="5778073"/>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5" name="Graphic 23">
            <a:extLst>
              <a:ext uri="{FF2B5EF4-FFF2-40B4-BE49-F238E27FC236}">
                <a16:creationId xmlns:a16="http://schemas.microsoft.com/office/drawing/2014/main" id="{6520FC4C-3C9B-43B1-C15F-745399A4BF9E}"/>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flipH="1">
            <a:off x="2132436" y="520564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CA40606A-9B3C-6E44-56EF-03B1BEB3C2A6}"/>
              </a:ext>
            </a:extLst>
          </p:cNvPr>
          <p:cNvCxnSpPr>
            <a:cxnSpLocks/>
            <a:stCxn id="5" idx="1"/>
          </p:cNvCxnSpPr>
          <p:nvPr/>
        </p:nvCxnSpPr>
        <p:spPr>
          <a:xfrm flipV="1">
            <a:off x="2602336" y="5439418"/>
            <a:ext cx="2191604" cy="1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Graphic 19">
            <a:extLst>
              <a:ext uri="{FF2B5EF4-FFF2-40B4-BE49-F238E27FC236}">
                <a16:creationId xmlns:a16="http://schemas.microsoft.com/office/drawing/2014/main" id="{603592C8-6BD8-3877-2C5D-2DE224AD935A}"/>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4812323" y="326728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1">
            <a:extLst>
              <a:ext uri="{FF2B5EF4-FFF2-40B4-BE49-F238E27FC236}">
                <a16:creationId xmlns:a16="http://schemas.microsoft.com/office/drawing/2014/main" id="{D963BB8C-C761-89FE-A709-3B13E82BFC65}"/>
              </a:ext>
            </a:extLst>
          </p:cNvPr>
          <p:cNvSpPr txBox="1">
            <a:spLocks noChangeArrowheads="1"/>
          </p:cNvSpPr>
          <p:nvPr/>
        </p:nvSpPr>
        <p:spPr bwMode="auto">
          <a:xfrm>
            <a:off x="3951248" y="3813014"/>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1" name="TextBox 9">
            <a:extLst>
              <a:ext uri="{FF2B5EF4-FFF2-40B4-BE49-F238E27FC236}">
                <a16:creationId xmlns:a16="http://schemas.microsoft.com/office/drawing/2014/main" id="{8AC59741-CC6D-40EA-4D5A-477325500F3F}"/>
              </a:ext>
            </a:extLst>
          </p:cNvPr>
          <p:cNvSpPr txBox="1">
            <a:spLocks noChangeArrowheads="1"/>
          </p:cNvSpPr>
          <p:nvPr/>
        </p:nvSpPr>
        <p:spPr bwMode="auto">
          <a:xfrm>
            <a:off x="6363438" y="7369921"/>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申請・届出内容保管ストレージ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12" name="Graphic 8">
            <a:extLst>
              <a:ext uri="{FF2B5EF4-FFF2-40B4-BE49-F238E27FC236}">
                <a16:creationId xmlns:a16="http://schemas.microsoft.com/office/drawing/2014/main" id="{4B085419-65C4-B7A0-4F6F-0A5980749534}"/>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7205107" y="326728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a:extLst>
              <a:ext uri="{FF2B5EF4-FFF2-40B4-BE49-F238E27FC236}">
                <a16:creationId xmlns:a16="http://schemas.microsoft.com/office/drawing/2014/main" id="{58D427A1-14E6-4DD6-22CB-117E4C2D1F61}"/>
              </a:ext>
            </a:extLst>
          </p:cNvPr>
          <p:cNvSpPr txBox="1">
            <a:spLocks noChangeArrowheads="1"/>
          </p:cNvSpPr>
          <p:nvPr/>
        </p:nvSpPr>
        <p:spPr bwMode="auto">
          <a:xfrm>
            <a:off x="6359446" y="3812576"/>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4" name="Connector: Elbow 12">
            <a:extLst>
              <a:ext uri="{FF2B5EF4-FFF2-40B4-BE49-F238E27FC236}">
                <a16:creationId xmlns:a16="http://schemas.microsoft.com/office/drawing/2014/main" id="{12234FAD-D720-35AA-45F8-3459001F8DA5}"/>
              </a:ext>
            </a:extLst>
          </p:cNvPr>
          <p:cNvCxnSpPr>
            <a:cxnSpLocks/>
            <a:stCxn id="5" idx="1"/>
            <a:endCxn id="9" idx="1"/>
          </p:cNvCxnSpPr>
          <p:nvPr/>
        </p:nvCxnSpPr>
        <p:spPr>
          <a:xfrm flipV="1">
            <a:off x="2602336" y="3541609"/>
            <a:ext cx="2209987" cy="189898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20">
            <a:extLst>
              <a:ext uri="{FF2B5EF4-FFF2-40B4-BE49-F238E27FC236}">
                <a16:creationId xmlns:a16="http://schemas.microsoft.com/office/drawing/2014/main" id="{2888BC19-BCFC-9108-5ADF-883076B469BE}"/>
              </a:ext>
            </a:extLst>
          </p:cNvPr>
          <p:cNvCxnSpPr>
            <a:cxnSpLocks/>
            <a:stCxn id="9" idx="3"/>
            <a:endCxn id="12" idx="1"/>
          </p:cNvCxnSpPr>
          <p:nvPr/>
        </p:nvCxnSpPr>
        <p:spPr>
          <a:xfrm>
            <a:off x="5360963" y="3541609"/>
            <a:ext cx="18441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78">
            <a:extLst>
              <a:ext uri="{FF2B5EF4-FFF2-40B4-BE49-F238E27FC236}">
                <a16:creationId xmlns:a16="http://schemas.microsoft.com/office/drawing/2014/main" id="{7A87C4F3-2BD2-410C-67C2-A63B57CDF339}"/>
              </a:ext>
            </a:extLst>
          </p:cNvPr>
          <p:cNvSpPr/>
          <p:nvPr/>
        </p:nvSpPr>
        <p:spPr>
          <a:xfrm>
            <a:off x="3446910" y="2111169"/>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17" name="Graphic 79">
            <a:extLst>
              <a:ext uri="{FF2B5EF4-FFF2-40B4-BE49-F238E27FC236}">
                <a16:creationId xmlns:a16="http://schemas.microsoft.com/office/drawing/2014/main" id="{ACD9EDC4-4EE8-98CD-635D-E978AA6858E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446911" y="2109581"/>
            <a:ext cx="381000" cy="381000"/>
          </a:xfrm>
          <a:prstGeom prst="rect">
            <a:avLst/>
          </a:prstGeom>
        </p:spPr>
      </p:pic>
      <p:cxnSp>
        <p:nvCxnSpPr>
          <p:cNvPr id="18" name="Connector: Elbow 109">
            <a:extLst>
              <a:ext uri="{FF2B5EF4-FFF2-40B4-BE49-F238E27FC236}">
                <a16:creationId xmlns:a16="http://schemas.microsoft.com/office/drawing/2014/main" id="{E2379B35-3556-8926-35E1-5030C1F8F640}"/>
              </a:ext>
            </a:extLst>
          </p:cNvPr>
          <p:cNvCxnSpPr>
            <a:cxnSpLocks/>
            <a:stCxn id="5" idx="1"/>
            <a:endCxn id="19" idx="1"/>
          </p:cNvCxnSpPr>
          <p:nvPr/>
        </p:nvCxnSpPr>
        <p:spPr>
          <a:xfrm>
            <a:off x="2602336" y="5440597"/>
            <a:ext cx="1999631" cy="307999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15">
            <a:extLst>
              <a:ext uri="{FF2B5EF4-FFF2-40B4-BE49-F238E27FC236}">
                <a16:creationId xmlns:a16="http://schemas.microsoft.com/office/drawing/2014/main" id="{1384A1C3-E603-9C69-8054-C42D59A46FBB}"/>
              </a:ext>
            </a:extLst>
          </p:cNvPr>
          <p:cNvSpPr/>
          <p:nvPr/>
        </p:nvSpPr>
        <p:spPr>
          <a:xfrm>
            <a:off x="4601967" y="8002254"/>
            <a:ext cx="5609113"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1" name="Rectangle 134">
            <a:extLst>
              <a:ext uri="{FF2B5EF4-FFF2-40B4-BE49-F238E27FC236}">
                <a16:creationId xmlns:a16="http://schemas.microsoft.com/office/drawing/2014/main" id="{6293A4E2-438B-CE42-4B78-0FD4D13A08ED}"/>
              </a:ext>
            </a:extLst>
          </p:cNvPr>
          <p:cNvSpPr/>
          <p:nvPr/>
        </p:nvSpPr>
        <p:spPr>
          <a:xfrm>
            <a:off x="10270774" y="2551890"/>
            <a:ext cx="2477278" cy="251131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2" name="TextBox 20">
            <a:extLst>
              <a:ext uri="{FF2B5EF4-FFF2-40B4-BE49-F238E27FC236}">
                <a16:creationId xmlns:a16="http://schemas.microsoft.com/office/drawing/2014/main" id="{61CFC9E9-092E-72E4-244A-2B80DCDF62AC}"/>
              </a:ext>
            </a:extLst>
          </p:cNvPr>
          <p:cNvSpPr txBox="1">
            <a:spLocks noChangeArrowheads="1"/>
          </p:cNvSpPr>
          <p:nvPr/>
        </p:nvSpPr>
        <p:spPr bwMode="auto">
          <a:xfrm>
            <a:off x="10441842" y="3969367"/>
            <a:ext cx="21203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ステータス管理機能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_</a:t>
            </a:r>
            <a:r>
              <a:rPr kumimoji="0" lang="zh-TW"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電子決裁機能</a:t>
            </a:r>
            <a:endParaRPr kumimoji="0" lang="en-US" altLang="ja-JP" sz="12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p:txBody>
      </p:sp>
      <p:pic>
        <p:nvPicPr>
          <p:cNvPr id="25" name="Graphic 8">
            <a:extLst>
              <a:ext uri="{FF2B5EF4-FFF2-40B4-BE49-F238E27FC236}">
                <a16:creationId xmlns:a16="http://schemas.microsoft.com/office/drawing/2014/main" id="{3C8AC470-2299-E883-AF67-8D3F17E7AA8C}"/>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4898483" y="4316121"/>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1">
            <a:extLst>
              <a:ext uri="{FF2B5EF4-FFF2-40B4-BE49-F238E27FC236}">
                <a16:creationId xmlns:a16="http://schemas.microsoft.com/office/drawing/2014/main" id="{769A04AB-DAD5-4753-4E48-8F4C3AF396D6}"/>
              </a:ext>
            </a:extLst>
          </p:cNvPr>
          <p:cNvSpPr txBox="1">
            <a:spLocks noChangeArrowheads="1"/>
          </p:cNvSpPr>
          <p:nvPr/>
        </p:nvSpPr>
        <p:spPr bwMode="auto">
          <a:xfrm>
            <a:off x="4633707" y="4659652"/>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27" name="Graphic 8">
            <a:extLst>
              <a:ext uri="{FF2B5EF4-FFF2-40B4-BE49-F238E27FC236}">
                <a16:creationId xmlns:a16="http://schemas.microsoft.com/office/drawing/2014/main" id="{904CABBD-1DFC-9DC0-39EB-44E08F2AA36A}"/>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4898644" y="239723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1">
            <a:extLst>
              <a:ext uri="{FF2B5EF4-FFF2-40B4-BE49-F238E27FC236}">
                <a16:creationId xmlns:a16="http://schemas.microsoft.com/office/drawing/2014/main" id="{B7D8E8E7-6174-CE2E-CF8B-01DA6F1F2CAB}"/>
              </a:ext>
            </a:extLst>
          </p:cNvPr>
          <p:cNvSpPr txBox="1">
            <a:spLocks noChangeArrowheads="1"/>
          </p:cNvSpPr>
          <p:nvPr/>
        </p:nvSpPr>
        <p:spPr bwMode="auto">
          <a:xfrm>
            <a:off x="4495921" y="2725517"/>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29" name="直線矢印コネクタ 120">
            <a:extLst>
              <a:ext uri="{FF2B5EF4-FFF2-40B4-BE49-F238E27FC236}">
                <a16:creationId xmlns:a16="http://schemas.microsoft.com/office/drawing/2014/main" id="{97EADCD8-30B5-E060-795F-78F1A968D988}"/>
              </a:ext>
            </a:extLst>
          </p:cNvPr>
          <p:cNvCxnSpPr>
            <a:cxnSpLocks/>
            <a:stCxn id="28" idx="2"/>
            <a:endCxn id="9" idx="0"/>
          </p:cNvCxnSpPr>
          <p:nvPr/>
        </p:nvCxnSpPr>
        <p:spPr>
          <a:xfrm>
            <a:off x="5081524" y="3064071"/>
            <a:ext cx="5119"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 name="Graphic 8">
            <a:extLst>
              <a:ext uri="{FF2B5EF4-FFF2-40B4-BE49-F238E27FC236}">
                <a16:creationId xmlns:a16="http://schemas.microsoft.com/office/drawing/2014/main" id="{4069C64D-7C29-1174-FD05-C2AF87520EA0}"/>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7174590" y="684126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Connector: Elbow 65">
            <a:extLst>
              <a:ext uri="{FF2B5EF4-FFF2-40B4-BE49-F238E27FC236}">
                <a16:creationId xmlns:a16="http://schemas.microsoft.com/office/drawing/2014/main" id="{276E496C-5B2D-55A8-DA4C-FB2E9F5AE3C4}"/>
              </a:ext>
            </a:extLst>
          </p:cNvPr>
          <p:cNvCxnSpPr>
            <a:cxnSpLocks/>
          </p:cNvCxnSpPr>
          <p:nvPr/>
        </p:nvCxnSpPr>
        <p:spPr>
          <a:xfrm>
            <a:off x="2572519" y="5440597"/>
            <a:ext cx="4572254" cy="1674983"/>
          </a:xfrm>
          <a:prstGeom prst="bentConnector3">
            <a:avLst>
              <a:gd name="adj1" fmla="val 24784"/>
            </a:avLst>
          </a:prstGeom>
          <a:ln>
            <a:tailEnd type="triangle"/>
          </a:ln>
        </p:spPr>
        <p:style>
          <a:lnRef idx="1">
            <a:schemeClr val="dk1"/>
          </a:lnRef>
          <a:fillRef idx="0">
            <a:schemeClr val="dk1"/>
          </a:fillRef>
          <a:effectRef idx="0">
            <a:schemeClr val="dk1"/>
          </a:effectRef>
          <a:fontRef idx="minor">
            <a:schemeClr val="tx1"/>
          </a:fontRef>
        </p:style>
      </p:cxnSp>
      <p:sp>
        <p:nvSpPr>
          <p:cNvPr id="32" name="TextBox 20">
            <a:extLst>
              <a:ext uri="{FF2B5EF4-FFF2-40B4-BE49-F238E27FC236}">
                <a16:creationId xmlns:a16="http://schemas.microsoft.com/office/drawing/2014/main" id="{78AC6905-EBDE-21EE-45B3-1EF9D1F23067}"/>
              </a:ext>
            </a:extLst>
          </p:cNvPr>
          <p:cNvSpPr txBox="1">
            <a:spLocks noChangeArrowheads="1"/>
          </p:cNvSpPr>
          <p:nvPr/>
        </p:nvSpPr>
        <p:spPr bwMode="auto">
          <a:xfrm>
            <a:off x="4249383" y="7184082"/>
            <a:ext cx="24666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署名付き</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URL</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によるアップロード</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4" name="TextBox 20">
            <a:extLst>
              <a:ext uri="{FF2B5EF4-FFF2-40B4-BE49-F238E27FC236}">
                <a16:creationId xmlns:a16="http://schemas.microsoft.com/office/drawing/2014/main" id="{D3BB4655-2751-23C7-E234-C3886DAE1DDB}"/>
              </a:ext>
            </a:extLst>
          </p:cNvPr>
          <p:cNvSpPr txBox="1">
            <a:spLocks noChangeArrowheads="1"/>
          </p:cNvSpPr>
          <p:nvPr/>
        </p:nvSpPr>
        <p:spPr bwMode="auto">
          <a:xfrm>
            <a:off x="10476024" y="2880362"/>
            <a:ext cx="2199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機能ブロック</a:t>
            </a:r>
            <a:endParaRPr kumimoji="0" lang="ja-JP" altLang="en-US" sz="1400" b="0" i="0" u="none" strike="noStrike" kern="0" cap="none" spc="0" normalizeH="0" baseline="0" noProof="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業務を行う上で申請内容を参照する必要がある他の機能</a:t>
            </a:r>
            <a:endParaRPr kumimoji="0" lang="en-US" sz="14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5" name="TextBox 20">
            <a:extLst>
              <a:ext uri="{FF2B5EF4-FFF2-40B4-BE49-F238E27FC236}">
                <a16:creationId xmlns:a16="http://schemas.microsoft.com/office/drawing/2014/main" id="{88014551-8800-BBE1-0AE3-493B02D97ABE}"/>
              </a:ext>
            </a:extLst>
          </p:cNvPr>
          <p:cNvSpPr txBox="1">
            <a:spLocks noChangeArrowheads="1"/>
          </p:cNvSpPr>
          <p:nvPr/>
        </p:nvSpPr>
        <p:spPr bwMode="auto">
          <a:xfrm>
            <a:off x="4725760" y="8201358"/>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機能ブロック</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ユーザ認証を行い認証トークンを発行する</a:t>
            </a:r>
            <a:endParaRPr kumimoji="0" lang="ja-JP" altLang="en-US" sz="14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p:txBody>
      </p:sp>
      <p:pic>
        <p:nvPicPr>
          <p:cNvPr id="36" name="Graphic 10">
            <a:extLst>
              <a:ext uri="{FF2B5EF4-FFF2-40B4-BE49-F238E27FC236}">
                <a16:creationId xmlns:a16="http://schemas.microsoft.com/office/drawing/2014/main" id="{6FA6858D-7CA2-D336-138A-C8029A3E1490}"/>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8818491" y="683456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20">
            <a:extLst>
              <a:ext uri="{FF2B5EF4-FFF2-40B4-BE49-F238E27FC236}">
                <a16:creationId xmlns:a16="http://schemas.microsoft.com/office/drawing/2014/main" id="{35DB7D41-5D87-83FA-D3D7-63CCA4813057}"/>
              </a:ext>
            </a:extLst>
          </p:cNvPr>
          <p:cNvSpPr txBox="1">
            <a:spLocks noChangeArrowheads="1"/>
          </p:cNvSpPr>
          <p:nvPr/>
        </p:nvSpPr>
        <p:spPr bwMode="auto">
          <a:xfrm>
            <a:off x="7850290" y="7380175"/>
            <a:ext cx="24666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Lambda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ファイル検証関数</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38" name="直線矢印コネクタ 120">
            <a:extLst>
              <a:ext uri="{FF2B5EF4-FFF2-40B4-BE49-F238E27FC236}">
                <a16:creationId xmlns:a16="http://schemas.microsoft.com/office/drawing/2014/main" id="{2ADA5D2D-55FB-0889-ACBF-181A2984463E}"/>
              </a:ext>
            </a:extLst>
          </p:cNvPr>
          <p:cNvCxnSpPr>
            <a:cxnSpLocks/>
            <a:stCxn id="30" idx="3"/>
            <a:endCxn id="36" idx="1"/>
          </p:cNvCxnSpPr>
          <p:nvPr/>
        </p:nvCxnSpPr>
        <p:spPr>
          <a:xfrm flipV="1">
            <a:off x="7723230" y="7108887"/>
            <a:ext cx="1095261" cy="6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87">
            <a:extLst>
              <a:ext uri="{FF2B5EF4-FFF2-40B4-BE49-F238E27FC236}">
                <a16:creationId xmlns:a16="http://schemas.microsoft.com/office/drawing/2014/main" id="{8019A8AA-4386-4652-6878-B7FB03237F0D}"/>
              </a:ext>
            </a:extLst>
          </p:cNvPr>
          <p:cNvSpPr/>
          <p:nvPr/>
        </p:nvSpPr>
        <p:spPr>
          <a:xfrm>
            <a:off x="10270774" y="5205647"/>
            <a:ext cx="2477278" cy="251131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40" name="TextBox 20">
            <a:extLst>
              <a:ext uri="{FF2B5EF4-FFF2-40B4-BE49-F238E27FC236}">
                <a16:creationId xmlns:a16="http://schemas.microsoft.com/office/drawing/2014/main" id="{BC197E8B-E87F-0DE2-99E4-3BC66B3CADD1}"/>
              </a:ext>
            </a:extLst>
          </p:cNvPr>
          <p:cNvSpPr txBox="1">
            <a:spLocks noChangeArrowheads="1"/>
          </p:cNvSpPr>
          <p:nvPr/>
        </p:nvSpPr>
        <p:spPr bwMode="auto">
          <a:xfrm>
            <a:off x="10476024" y="5534119"/>
            <a:ext cx="219987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機能ブロック</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ファイルとしてアップロードされた入力データの検証結果を通知する機能</a:t>
            </a:r>
          </a:p>
        </p:txBody>
      </p:sp>
      <p:cxnSp>
        <p:nvCxnSpPr>
          <p:cNvPr id="41" name="直線矢印コネクタ 120">
            <a:extLst>
              <a:ext uri="{FF2B5EF4-FFF2-40B4-BE49-F238E27FC236}">
                <a16:creationId xmlns:a16="http://schemas.microsoft.com/office/drawing/2014/main" id="{D1F05AEA-8F25-85CB-FD2B-A60281B43F99}"/>
              </a:ext>
            </a:extLst>
          </p:cNvPr>
          <p:cNvCxnSpPr>
            <a:cxnSpLocks/>
            <a:stCxn id="36" idx="3"/>
          </p:cNvCxnSpPr>
          <p:nvPr/>
        </p:nvCxnSpPr>
        <p:spPr>
          <a:xfrm>
            <a:off x="9367131" y="7108887"/>
            <a:ext cx="871510" cy="33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Connector: Elbow 97">
            <a:extLst>
              <a:ext uri="{FF2B5EF4-FFF2-40B4-BE49-F238E27FC236}">
                <a16:creationId xmlns:a16="http://schemas.microsoft.com/office/drawing/2014/main" id="{64B19718-91C3-1356-53AF-734850704ECA}"/>
              </a:ext>
            </a:extLst>
          </p:cNvPr>
          <p:cNvCxnSpPr>
            <a:cxnSpLocks/>
            <a:stCxn id="30" idx="3"/>
            <a:endCxn id="21" idx="1"/>
          </p:cNvCxnSpPr>
          <p:nvPr/>
        </p:nvCxnSpPr>
        <p:spPr>
          <a:xfrm flipV="1">
            <a:off x="7723230" y="3807547"/>
            <a:ext cx="2547544" cy="3308033"/>
          </a:xfrm>
          <a:prstGeom prst="bentConnector3">
            <a:avLst>
              <a:gd name="adj1" fmla="val 26570"/>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or: Elbow 102">
            <a:extLst>
              <a:ext uri="{FF2B5EF4-FFF2-40B4-BE49-F238E27FC236}">
                <a16:creationId xmlns:a16="http://schemas.microsoft.com/office/drawing/2014/main" id="{FA78569D-CD43-E8B9-7161-989120931AF9}"/>
              </a:ext>
            </a:extLst>
          </p:cNvPr>
          <p:cNvCxnSpPr>
            <a:cxnSpLocks/>
          </p:cNvCxnSpPr>
          <p:nvPr/>
        </p:nvCxnSpPr>
        <p:spPr>
          <a:xfrm rot="5400000" flipH="1">
            <a:off x="6032545" y="2358429"/>
            <a:ext cx="1661889" cy="9141239"/>
          </a:xfrm>
          <a:prstGeom prst="bentConnector3">
            <a:avLst>
              <a:gd name="adj1" fmla="val -9934"/>
            </a:avLst>
          </a:prstGeom>
          <a:ln>
            <a:tailEnd type="triangle"/>
          </a:ln>
        </p:spPr>
        <p:style>
          <a:lnRef idx="1">
            <a:schemeClr val="dk1"/>
          </a:lnRef>
          <a:fillRef idx="0">
            <a:schemeClr val="dk1"/>
          </a:fillRef>
          <a:effectRef idx="0">
            <a:schemeClr val="dk1"/>
          </a:effectRef>
          <a:fontRef idx="minor">
            <a:schemeClr val="tx1"/>
          </a:fontRef>
        </p:style>
      </p:cxnSp>
      <p:sp>
        <p:nvSpPr>
          <p:cNvPr id="44" name="TextBox 20">
            <a:extLst>
              <a:ext uri="{FF2B5EF4-FFF2-40B4-BE49-F238E27FC236}">
                <a16:creationId xmlns:a16="http://schemas.microsoft.com/office/drawing/2014/main" id="{B049FCA6-BDAA-92A8-ECFC-141D500B2692}"/>
              </a:ext>
            </a:extLst>
          </p:cNvPr>
          <p:cNvSpPr txBox="1">
            <a:spLocks noChangeArrowheads="1"/>
          </p:cNvSpPr>
          <p:nvPr/>
        </p:nvSpPr>
        <p:spPr bwMode="auto">
          <a:xfrm>
            <a:off x="1893669" y="7921237"/>
            <a:ext cx="16656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ファイル検証結果通知</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45" name="TextBox 20">
            <a:extLst>
              <a:ext uri="{FF2B5EF4-FFF2-40B4-BE49-F238E27FC236}">
                <a16:creationId xmlns:a16="http://schemas.microsoft.com/office/drawing/2014/main" id="{0E715FA4-63BD-B003-ED76-B35A0DC5C9EF}"/>
              </a:ext>
            </a:extLst>
          </p:cNvPr>
          <p:cNvSpPr txBox="1">
            <a:spLocks noChangeArrowheads="1"/>
          </p:cNvSpPr>
          <p:nvPr/>
        </p:nvSpPr>
        <p:spPr bwMode="auto">
          <a:xfrm>
            <a:off x="6595853" y="8120028"/>
            <a:ext cx="38461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ユーザ認証機能（企業ユーザ向け）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46" name="直線矢印コネクタ 120">
            <a:extLst>
              <a:ext uri="{FF2B5EF4-FFF2-40B4-BE49-F238E27FC236}">
                <a16:creationId xmlns:a16="http://schemas.microsoft.com/office/drawing/2014/main" id="{E92CCABD-EFF9-83CE-257E-DF13E683648A}"/>
              </a:ext>
            </a:extLst>
          </p:cNvPr>
          <p:cNvCxnSpPr>
            <a:cxnSpLocks/>
          </p:cNvCxnSpPr>
          <p:nvPr/>
        </p:nvCxnSpPr>
        <p:spPr>
          <a:xfrm>
            <a:off x="5361502" y="5420178"/>
            <a:ext cx="130010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120">
            <a:extLst>
              <a:ext uri="{FF2B5EF4-FFF2-40B4-BE49-F238E27FC236}">
                <a16:creationId xmlns:a16="http://schemas.microsoft.com/office/drawing/2014/main" id="{A5DA9CC3-ABA7-7D33-92AE-3459FEC13083}"/>
              </a:ext>
            </a:extLst>
          </p:cNvPr>
          <p:cNvCxnSpPr>
            <a:cxnSpLocks/>
          </p:cNvCxnSpPr>
          <p:nvPr/>
        </p:nvCxnSpPr>
        <p:spPr>
          <a:xfrm>
            <a:off x="5087182" y="4978966"/>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8" name="Graphic 6">
            <a:extLst>
              <a:ext uri="{FF2B5EF4-FFF2-40B4-BE49-F238E27FC236}">
                <a16:creationId xmlns:a16="http://schemas.microsoft.com/office/drawing/2014/main" id="{F573A121-03E1-E323-6BB0-D0B6409E23E1}"/>
              </a:ext>
            </a:extLst>
          </p:cNvPr>
          <p:cNvPicPr>
            <a:picLocks noChangeAspect="1" noChangeArrowheads="1"/>
          </p:cNvPicPr>
          <p:nvPr/>
        </p:nvPicPr>
        <p:blipFill>
          <a:blip r:embed="rId15">
            <a:extLst>
              <a:ext uri="{96DAC541-7B7A-43D3-8B79-37D633B846F1}">
                <asvg:svgBlip xmlns:asvg="http://schemas.microsoft.com/office/drawing/2016/SVG/main" r:embed="rId16"/>
              </a:ext>
            </a:extLst>
          </a:blip>
          <a:srcRect/>
          <a:stretch/>
        </p:blipFill>
        <p:spPr bwMode="auto">
          <a:xfrm>
            <a:off x="4809934" y="515093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テキスト ボックス 49">
            <a:extLst>
              <a:ext uri="{FF2B5EF4-FFF2-40B4-BE49-F238E27FC236}">
                <a16:creationId xmlns:a16="http://schemas.microsoft.com/office/drawing/2014/main" id="{6DB52866-38DA-17F3-A21D-6B4805722826}"/>
              </a:ext>
            </a:extLst>
          </p:cNvPr>
          <p:cNvSpPr txBox="1"/>
          <p:nvPr/>
        </p:nvSpPr>
        <p:spPr>
          <a:xfrm>
            <a:off x="4138729" y="5675383"/>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a:ln>
                  <a:noFill/>
                </a:ln>
                <a:solidFill>
                  <a:srgbClr val="000000"/>
                </a:solidFill>
                <a:effectLst/>
                <a:uLnTx/>
                <a:uFillTx/>
                <a:latin typeface="Amazon Ember" panose="020B0603020204020204" pitchFamily="34" charset="0"/>
                <a:sym typeface="Arial"/>
              </a:rPr>
              <a:t>負荷分散</a:t>
            </a:r>
          </a:p>
        </p:txBody>
      </p:sp>
      <p:sp>
        <p:nvSpPr>
          <p:cNvPr id="51" name="テキスト ボックス 50">
            <a:extLst>
              <a:ext uri="{FF2B5EF4-FFF2-40B4-BE49-F238E27FC236}">
                <a16:creationId xmlns:a16="http://schemas.microsoft.com/office/drawing/2014/main" id="{CE2556A6-26C2-03DF-D665-AEBBC7EB42D1}"/>
              </a:ext>
            </a:extLst>
          </p:cNvPr>
          <p:cNvSpPr txBox="1"/>
          <p:nvPr/>
        </p:nvSpPr>
        <p:spPr>
          <a:xfrm>
            <a:off x="6484439" y="4946365"/>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52" name="Rectangle 43">
            <a:extLst>
              <a:ext uri="{FF2B5EF4-FFF2-40B4-BE49-F238E27FC236}">
                <a16:creationId xmlns:a16="http://schemas.microsoft.com/office/drawing/2014/main" id="{C0BF61BE-6C91-66EE-75F9-ABD81C14E93B}"/>
              </a:ext>
            </a:extLst>
          </p:cNvPr>
          <p:cNvSpPr/>
          <p:nvPr/>
        </p:nvSpPr>
        <p:spPr>
          <a:xfrm>
            <a:off x="6341776" y="4923476"/>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53" name="Graphic 18">
            <a:extLst>
              <a:ext uri="{FF2B5EF4-FFF2-40B4-BE49-F238E27FC236}">
                <a16:creationId xmlns:a16="http://schemas.microsoft.com/office/drawing/2014/main" id="{AAAEC4EA-6094-36D9-B8AF-819D1BE094DE}"/>
              </a:ext>
            </a:extLst>
          </p:cNvPr>
          <p:cNvPicPr>
            <a:picLocks noChangeAspect="1" noChangeArrowheads="1"/>
          </p:cNvPicPr>
          <p:nvPr/>
        </p:nvPicPr>
        <p:blipFill>
          <a:blip r:embed="rId17">
            <a:extLst>
              <a:ext uri="{96DAC541-7B7A-43D3-8B79-37D633B846F1}">
                <asvg:svgBlip xmlns:asvg="http://schemas.microsoft.com/office/drawing/2016/SVG/main" r:embed="rId18"/>
              </a:ext>
            </a:extLst>
          </a:blip>
          <a:srcRect/>
          <a:stretch/>
        </p:blipFill>
        <p:spPr bwMode="auto">
          <a:xfrm>
            <a:off x="6325457" y="4922088"/>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phic 13">
            <a:extLst>
              <a:ext uri="{FF2B5EF4-FFF2-40B4-BE49-F238E27FC236}">
                <a16:creationId xmlns:a16="http://schemas.microsoft.com/office/drawing/2014/main" id="{A9B0279D-3EC4-DB60-29FF-B56C8523F6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68565" y="5226535"/>
            <a:ext cx="454664" cy="454664"/>
          </a:xfrm>
          <a:prstGeom prst="rect">
            <a:avLst/>
          </a:prstGeom>
        </p:spPr>
      </p:pic>
      <p:sp>
        <p:nvSpPr>
          <p:cNvPr id="55" name="テキスト ボックス 54">
            <a:extLst>
              <a:ext uri="{FF2B5EF4-FFF2-40B4-BE49-F238E27FC236}">
                <a16:creationId xmlns:a16="http://schemas.microsoft.com/office/drawing/2014/main" id="{81323D80-86E9-8458-80F6-659604FE4EC7}"/>
              </a:ext>
            </a:extLst>
          </p:cNvPr>
          <p:cNvSpPr txBox="1"/>
          <p:nvPr/>
        </p:nvSpPr>
        <p:spPr>
          <a:xfrm>
            <a:off x="6401429" y="5558531"/>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Tree>
    <p:extLst>
      <p:ext uri="{BB962C8B-B14F-4D97-AF65-F5344CB8AC3E}">
        <p14:creationId xmlns:p14="http://schemas.microsoft.com/office/powerpoint/2010/main" val="271590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a:buSzPct val="111111"/>
            </a:pPr>
            <a:r>
              <a:rPr lang="en-US" dirty="0">
                <a:latin typeface="Meiryo UI" panose="020B0604030504040204" pitchFamily="50" charset="-128"/>
                <a:ea typeface="Meiryo UI" panose="020B0604030504040204" pitchFamily="50" charset="-128"/>
              </a:rPr>
              <a:t>5-1-2-1. </a:t>
            </a:r>
            <a:r>
              <a:rPr lang="en-US" dirty="0" err="1">
                <a:latin typeface="Meiryo UI" panose="020B0604030504040204" pitchFamily="50" charset="-128"/>
                <a:ea typeface="Meiryo UI" panose="020B0604030504040204" pitchFamily="50" charset="-128"/>
              </a:rPr>
              <a:t>申請・届出_申請・届出機能</a:t>
            </a:r>
            <a:br>
              <a:rPr lang="en-US" dirty="0">
                <a:latin typeface="Meiryo UI" panose="020B0604030504040204" pitchFamily="50" charset="-128"/>
                <a:ea typeface="Meiryo UI" panose="020B0604030504040204" pitchFamily="50" charset="-128"/>
              </a:rPr>
            </a:br>
            <a:r>
              <a:rPr lang="en-US" sz="3600" dirty="0">
                <a:latin typeface="Meiryo UI" panose="020B0604030504040204" pitchFamily="50" charset="-128"/>
                <a:ea typeface="Meiryo UI" panose="020B0604030504040204" pitchFamily="50" charset="-128"/>
              </a:rPr>
              <a:t>（パターン4 </a:t>
            </a:r>
            <a:r>
              <a:rPr lang="en-US" sz="3600" dirty="0" err="1">
                <a:latin typeface="Meiryo UI" panose="020B0604030504040204" pitchFamily="50" charset="-128"/>
                <a:ea typeface="Meiryo UI" panose="020B0604030504040204" pitchFamily="50" charset="-128"/>
              </a:rPr>
              <a:t>DocumentDB</a:t>
            </a:r>
            <a:r>
              <a:rPr lang="ja-JP" altLang="en-US" sz="3600">
                <a:latin typeface="Meiryo UI" panose="020B0604030504040204" pitchFamily="50" charset="-128"/>
                <a:ea typeface="Meiryo UI" panose="020B0604030504040204" pitchFamily="50" charset="-128"/>
              </a:rPr>
              <a:t>利用</a:t>
            </a:r>
            <a:r>
              <a:rPr lang="en-US" sz="3600" dirty="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AEF7382E-D570-E4B1-3797-64489477CA0C}"/>
              </a:ext>
            </a:extLst>
          </p:cNvPr>
          <p:cNvSpPr/>
          <p:nvPr/>
        </p:nvSpPr>
        <p:spPr>
          <a:xfrm>
            <a:off x="3433341" y="2301471"/>
            <a:ext cx="6192000" cy="5058000"/>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申請・届出機能</a:t>
            </a:r>
            <a:endPar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endParaRPr>
          </a:p>
        </p:txBody>
      </p:sp>
      <p:sp>
        <p:nvSpPr>
          <p:cNvPr id="3" name="TextBox 12">
            <a:extLst>
              <a:ext uri="{FF2B5EF4-FFF2-40B4-BE49-F238E27FC236}">
                <a16:creationId xmlns:a16="http://schemas.microsoft.com/office/drawing/2014/main" id="{6B080E89-4072-D042-2AB1-46A285B611BD}"/>
              </a:ext>
            </a:extLst>
          </p:cNvPr>
          <p:cNvSpPr txBox="1">
            <a:spLocks noChangeArrowheads="1"/>
          </p:cNvSpPr>
          <p:nvPr/>
        </p:nvSpPr>
        <p:spPr bwMode="auto">
          <a:xfrm>
            <a:off x="1823496" y="6067021"/>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4" name="Graphic 23">
            <a:extLst>
              <a:ext uri="{FF2B5EF4-FFF2-40B4-BE49-F238E27FC236}">
                <a16:creationId xmlns:a16="http://schemas.microsoft.com/office/drawing/2014/main" id="{83B3DC83-3A0A-EABE-E074-589BFE27761A}"/>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flipH="1">
            <a:off x="1920165" y="5494595"/>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a:extLst>
              <a:ext uri="{FF2B5EF4-FFF2-40B4-BE49-F238E27FC236}">
                <a16:creationId xmlns:a16="http://schemas.microsoft.com/office/drawing/2014/main" id="{3916E43D-9454-E2C5-FE26-F20FE578978C}"/>
              </a:ext>
            </a:extLst>
          </p:cNvPr>
          <p:cNvCxnSpPr>
            <a:cxnSpLocks/>
            <a:stCxn id="4" idx="1"/>
          </p:cNvCxnSpPr>
          <p:nvPr/>
        </p:nvCxnSpPr>
        <p:spPr>
          <a:xfrm flipV="1">
            <a:off x="2390065" y="5729539"/>
            <a:ext cx="2201704" cy="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Graphic 19">
            <a:extLst>
              <a:ext uri="{FF2B5EF4-FFF2-40B4-BE49-F238E27FC236}">
                <a16:creationId xmlns:a16="http://schemas.microsoft.com/office/drawing/2014/main" id="{51975949-45A6-AAF6-3226-C75FF2CE97F1}"/>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4600052" y="32183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a:extLst>
              <a:ext uri="{FF2B5EF4-FFF2-40B4-BE49-F238E27FC236}">
                <a16:creationId xmlns:a16="http://schemas.microsoft.com/office/drawing/2014/main" id="{C1ADB511-30AC-87E2-AD67-7CC7F7358901}"/>
              </a:ext>
            </a:extLst>
          </p:cNvPr>
          <p:cNvSpPr txBox="1">
            <a:spLocks noChangeArrowheads="1"/>
          </p:cNvSpPr>
          <p:nvPr/>
        </p:nvSpPr>
        <p:spPr bwMode="auto">
          <a:xfrm>
            <a:off x="3738977" y="3764029"/>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0" name="TextBox 9">
            <a:extLst>
              <a:ext uri="{FF2B5EF4-FFF2-40B4-BE49-F238E27FC236}">
                <a16:creationId xmlns:a16="http://schemas.microsoft.com/office/drawing/2014/main" id="{49A1F6A7-8B41-145F-8299-4DBDBD8340C9}"/>
              </a:ext>
            </a:extLst>
          </p:cNvPr>
          <p:cNvSpPr txBox="1">
            <a:spLocks noChangeArrowheads="1"/>
          </p:cNvSpPr>
          <p:nvPr/>
        </p:nvSpPr>
        <p:spPr bwMode="auto">
          <a:xfrm>
            <a:off x="7311353" y="6014316"/>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t>
            </a: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DocumentDB</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申請・届出内容保管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データベース</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11" name="Graphic 8">
            <a:extLst>
              <a:ext uri="{FF2B5EF4-FFF2-40B4-BE49-F238E27FC236}">
                <a16:creationId xmlns:a16="http://schemas.microsoft.com/office/drawing/2014/main" id="{9CB99776-9CD0-66CA-3409-DEC879A7D5BC}"/>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6992836" y="32183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a:extLst>
              <a:ext uri="{FF2B5EF4-FFF2-40B4-BE49-F238E27FC236}">
                <a16:creationId xmlns:a16="http://schemas.microsoft.com/office/drawing/2014/main" id="{F35C9FBB-E278-CCA1-7663-FE2D72542F65}"/>
              </a:ext>
            </a:extLst>
          </p:cNvPr>
          <p:cNvSpPr txBox="1">
            <a:spLocks noChangeArrowheads="1"/>
          </p:cNvSpPr>
          <p:nvPr/>
        </p:nvSpPr>
        <p:spPr bwMode="auto">
          <a:xfrm>
            <a:off x="6147175" y="3763591"/>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3" name="Connector: Elbow 12">
            <a:extLst>
              <a:ext uri="{FF2B5EF4-FFF2-40B4-BE49-F238E27FC236}">
                <a16:creationId xmlns:a16="http://schemas.microsoft.com/office/drawing/2014/main" id="{65304E04-4C65-DB78-CAB1-6889733DBC2C}"/>
              </a:ext>
            </a:extLst>
          </p:cNvPr>
          <p:cNvCxnSpPr>
            <a:cxnSpLocks/>
            <a:stCxn id="4" idx="1"/>
            <a:endCxn id="8" idx="1"/>
          </p:cNvCxnSpPr>
          <p:nvPr/>
        </p:nvCxnSpPr>
        <p:spPr>
          <a:xfrm flipV="1">
            <a:off x="2390065" y="3492624"/>
            <a:ext cx="2209987" cy="2236921"/>
          </a:xfrm>
          <a:prstGeom prst="bentConnector3">
            <a:avLst>
              <a:gd name="adj1" fmla="val 56746"/>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20">
            <a:extLst>
              <a:ext uri="{FF2B5EF4-FFF2-40B4-BE49-F238E27FC236}">
                <a16:creationId xmlns:a16="http://schemas.microsoft.com/office/drawing/2014/main" id="{989C90BE-8145-CA6A-3BFF-199B7EBFF4EA}"/>
              </a:ext>
            </a:extLst>
          </p:cNvPr>
          <p:cNvCxnSpPr>
            <a:cxnSpLocks/>
            <a:stCxn id="8" idx="3"/>
            <a:endCxn id="11" idx="1"/>
          </p:cNvCxnSpPr>
          <p:nvPr/>
        </p:nvCxnSpPr>
        <p:spPr>
          <a:xfrm>
            <a:off x="5148692" y="3492624"/>
            <a:ext cx="18441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20">
            <a:extLst>
              <a:ext uri="{FF2B5EF4-FFF2-40B4-BE49-F238E27FC236}">
                <a16:creationId xmlns:a16="http://schemas.microsoft.com/office/drawing/2014/main" id="{302E1218-14DD-0EC3-520D-33050377C45F}"/>
              </a:ext>
            </a:extLst>
          </p:cNvPr>
          <p:cNvCxnSpPr>
            <a:cxnSpLocks/>
          </p:cNvCxnSpPr>
          <p:nvPr/>
        </p:nvCxnSpPr>
        <p:spPr>
          <a:xfrm flipV="1">
            <a:off x="6917272" y="5741896"/>
            <a:ext cx="1231753"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78">
            <a:extLst>
              <a:ext uri="{FF2B5EF4-FFF2-40B4-BE49-F238E27FC236}">
                <a16:creationId xmlns:a16="http://schemas.microsoft.com/office/drawing/2014/main" id="{1125207C-CFC5-A78F-0C50-B938BE4A186C}"/>
              </a:ext>
            </a:extLst>
          </p:cNvPr>
          <p:cNvSpPr/>
          <p:nvPr/>
        </p:nvSpPr>
        <p:spPr>
          <a:xfrm>
            <a:off x="3234639" y="2062184"/>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17" name="Graphic 79">
            <a:extLst>
              <a:ext uri="{FF2B5EF4-FFF2-40B4-BE49-F238E27FC236}">
                <a16:creationId xmlns:a16="http://schemas.microsoft.com/office/drawing/2014/main" id="{B94E2CB4-58E2-DD77-14DE-A8A130F5486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234640" y="2060596"/>
            <a:ext cx="381000" cy="381000"/>
          </a:xfrm>
          <a:prstGeom prst="rect">
            <a:avLst/>
          </a:prstGeom>
        </p:spPr>
      </p:pic>
      <p:cxnSp>
        <p:nvCxnSpPr>
          <p:cNvPr id="19" name="Connector: Elbow 109">
            <a:extLst>
              <a:ext uri="{FF2B5EF4-FFF2-40B4-BE49-F238E27FC236}">
                <a16:creationId xmlns:a16="http://schemas.microsoft.com/office/drawing/2014/main" id="{5BC1CA16-7100-EBCA-AAEC-FB971887A109}"/>
              </a:ext>
            </a:extLst>
          </p:cNvPr>
          <p:cNvCxnSpPr>
            <a:cxnSpLocks/>
            <a:stCxn id="4" idx="1"/>
            <a:endCxn id="20" idx="1"/>
          </p:cNvCxnSpPr>
          <p:nvPr/>
        </p:nvCxnSpPr>
        <p:spPr>
          <a:xfrm>
            <a:off x="2390065" y="5729545"/>
            <a:ext cx="1999632" cy="266254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115">
            <a:extLst>
              <a:ext uri="{FF2B5EF4-FFF2-40B4-BE49-F238E27FC236}">
                <a16:creationId xmlns:a16="http://schemas.microsoft.com/office/drawing/2014/main" id="{6F16E361-42F9-EC39-AEFE-592470A0C317}"/>
              </a:ext>
            </a:extLst>
          </p:cNvPr>
          <p:cNvSpPr/>
          <p:nvPr/>
        </p:nvSpPr>
        <p:spPr>
          <a:xfrm>
            <a:off x="4389697" y="7873757"/>
            <a:ext cx="5623253"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2" name="Rectangle 134">
            <a:extLst>
              <a:ext uri="{FF2B5EF4-FFF2-40B4-BE49-F238E27FC236}">
                <a16:creationId xmlns:a16="http://schemas.microsoft.com/office/drawing/2014/main" id="{BDD51BE0-D3F9-11E2-4E05-D8FF45A48696}"/>
              </a:ext>
            </a:extLst>
          </p:cNvPr>
          <p:cNvSpPr/>
          <p:nvPr/>
        </p:nvSpPr>
        <p:spPr>
          <a:xfrm>
            <a:off x="10088149" y="4592233"/>
            <a:ext cx="2477278" cy="251131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3" name="TextBox 20">
            <a:extLst>
              <a:ext uri="{FF2B5EF4-FFF2-40B4-BE49-F238E27FC236}">
                <a16:creationId xmlns:a16="http://schemas.microsoft.com/office/drawing/2014/main" id="{5A02AD11-F555-2E18-7E41-055C18759155}"/>
              </a:ext>
            </a:extLst>
          </p:cNvPr>
          <p:cNvSpPr txBox="1">
            <a:spLocks noChangeArrowheads="1"/>
          </p:cNvSpPr>
          <p:nvPr/>
        </p:nvSpPr>
        <p:spPr bwMode="auto">
          <a:xfrm>
            <a:off x="10267682" y="6034752"/>
            <a:ext cx="21203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ステータス管理機能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Sans-Serif"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_</a:t>
            </a:r>
            <a:r>
              <a:rPr kumimoji="0" lang="zh-TW"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電子決裁機能</a:t>
            </a:r>
            <a:endParaRPr kumimoji="0" lang="en-US" sz="1200" b="0" i="0" u="none" strike="noStrike" kern="0" cap="none" spc="0" normalizeH="0" baseline="0" noProof="0">
              <a:ln>
                <a:noFill/>
              </a:ln>
              <a:solidFill>
                <a:srgbClr val="000000"/>
              </a:solidFill>
              <a:effectLst/>
              <a:uLnTx/>
              <a:uFillTx/>
              <a:latin typeface="Arial"/>
              <a:ea typeface="Amazon Ember" panose="020B0603020204020204" pitchFamily="34" charset="0"/>
              <a:cs typeface="Amazon Ember" panose="020B0603020204020204" pitchFamily="34" charset="0"/>
              <a:sym typeface="Arial"/>
            </a:endParaRPr>
          </a:p>
        </p:txBody>
      </p:sp>
      <p:cxnSp>
        <p:nvCxnSpPr>
          <p:cNvPr id="24" name="直線矢印コネクタ 120">
            <a:extLst>
              <a:ext uri="{FF2B5EF4-FFF2-40B4-BE49-F238E27FC236}">
                <a16:creationId xmlns:a16="http://schemas.microsoft.com/office/drawing/2014/main" id="{B7FC5DBD-5D99-26B4-252F-C125FD9A4D60}"/>
              </a:ext>
            </a:extLst>
          </p:cNvPr>
          <p:cNvCxnSpPr>
            <a:cxnSpLocks/>
          </p:cNvCxnSpPr>
          <p:nvPr/>
        </p:nvCxnSpPr>
        <p:spPr>
          <a:xfrm flipH="1">
            <a:off x="8678747" y="5729539"/>
            <a:ext cx="14094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Graphic 8">
            <a:extLst>
              <a:ext uri="{FF2B5EF4-FFF2-40B4-BE49-F238E27FC236}">
                <a16:creationId xmlns:a16="http://schemas.microsoft.com/office/drawing/2014/main" id="{D3A499F9-8CEB-A497-E4D3-AF4BAD290779}"/>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4696312" y="4606242"/>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1">
            <a:extLst>
              <a:ext uri="{FF2B5EF4-FFF2-40B4-BE49-F238E27FC236}">
                <a16:creationId xmlns:a16="http://schemas.microsoft.com/office/drawing/2014/main" id="{B67C9CE2-4BFB-F575-11FB-4277BA20ECC3}"/>
              </a:ext>
            </a:extLst>
          </p:cNvPr>
          <p:cNvSpPr txBox="1">
            <a:spLocks noChangeArrowheads="1"/>
          </p:cNvSpPr>
          <p:nvPr/>
        </p:nvSpPr>
        <p:spPr bwMode="auto">
          <a:xfrm>
            <a:off x="4431536" y="4949773"/>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29" name="Graphic 8">
            <a:extLst>
              <a:ext uri="{FF2B5EF4-FFF2-40B4-BE49-F238E27FC236}">
                <a16:creationId xmlns:a16="http://schemas.microsoft.com/office/drawing/2014/main" id="{E616FA67-26D0-BD66-69DC-0F9462C00B00}"/>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4686373" y="234824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a:extLst>
              <a:ext uri="{FF2B5EF4-FFF2-40B4-BE49-F238E27FC236}">
                <a16:creationId xmlns:a16="http://schemas.microsoft.com/office/drawing/2014/main" id="{097483A0-D037-DE4A-9612-2876EF638C91}"/>
              </a:ext>
            </a:extLst>
          </p:cNvPr>
          <p:cNvSpPr txBox="1">
            <a:spLocks noChangeArrowheads="1"/>
          </p:cNvSpPr>
          <p:nvPr/>
        </p:nvSpPr>
        <p:spPr bwMode="auto">
          <a:xfrm>
            <a:off x="4283650" y="2676532"/>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31" name="直線矢印コネクタ 120">
            <a:extLst>
              <a:ext uri="{FF2B5EF4-FFF2-40B4-BE49-F238E27FC236}">
                <a16:creationId xmlns:a16="http://schemas.microsoft.com/office/drawing/2014/main" id="{AAA0E33E-D289-3B45-7891-A791A975C21B}"/>
              </a:ext>
            </a:extLst>
          </p:cNvPr>
          <p:cNvCxnSpPr>
            <a:cxnSpLocks/>
            <a:stCxn id="30" idx="2"/>
            <a:endCxn id="8" idx="0"/>
          </p:cNvCxnSpPr>
          <p:nvPr/>
        </p:nvCxnSpPr>
        <p:spPr>
          <a:xfrm>
            <a:off x="4869253" y="3015086"/>
            <a:ext cx="5119"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2" name="Graphic 18">
            <a:extLst>
              <a:ext uri="{FF2B5EF4-FFF2-40B4-BE49-F238E27FC236}">
                <a16:creationId xmlns:a16="http://schemas.microsoft.com/office/drawing/2014/main" id="{A95DAE28-3572-3A01-683E-E839A6D0C9ED}"/>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8128826" y="545745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20">
            <a:extLst>
              <a:ext uri="{FF2B5EF4-FFF2-40B4-BE49-F238E27FC236}">
                <a16:creationId xmlns:a16="http://schemas.microsoft.com/office/drawing/2014/main" id="{E1B7D579-A9E9-02E4-ABDE-DBA5C4BC305B}"/>
              </a:ext>
            </a:extLst>
          </p:cNvPr>
          <p:cNvSpPr txBox="1">
            <a:spLocks noChangeArrowheads="1"/>
          </p:cNvSpPr>
          <p:nvPr/>
        </p:nvSpPr>
        <p:spPr bwMode="auto">
          <a:xfrm>
            <a:off x="4513489" y="8072861"/>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機能ブロック</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ユーザ認証を行い認証トークンを発行する</a:t>
            </a:r>
            <a:endParaRPr kumimoji="0" lang="ja-JP" altLang="en-US" sz="14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p:txBody>
      </p:sp>
      <p:sp>
        <p:nvSpPr>
          <p:cNvPr id="34" name="TextBox 20">
            <a:extLst>
              <a:ext uri="{FF2B5EF4-FFF2-40B4-BE49-F238E27FC236}">
                <a16:creationId xmlns:a16="http://schemas.microsoft.com/office/drawing/2014/main" id="{45425F9D-6D26-5FD3-A4FC-85559E3FEEA8}"/>
              </a:ext>
            </a:extLst>
          </p:cNvPr>
          <p:cNvSpPr txBox="1">
            <a:spLocks noChangeArrowheads="1"/>
          </p:cNvSpPr>
          <p:nvPr/>
        </p:nvSpPr>
        <p:spPr bwMode="auto">
          <a:xfrm>
            <a:off x="10265410" y="4902574"/>
            <a:ext cx="2199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機能ブロック</a:t>
            </a:r>
            <a:endParaRPr kumimoji="0" lang="ja-JP" altLang="en-US" sz="1400" b="0" i="0" u="none" strike="noStrike" kern="0" cap="none" spc="0" normalizeH="0" baseline="0" noProof="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業務を行う上で申請内容を参照する必要がある他の機能</a:t>
            </a:r>
            <a:endParaRPr kumimoji="0" lang="en-US" sz="14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5" name="TextBox 20">
            <a:extLst>
              <a:ext uri="{FF2B5EF4-FFF2-40B4-BE49-F238E27FC236}">
                <a16:creationId xmlns:a16="http://schemas.microsoft.com/office/drawing/2014/main" id="{85261CE3-AD1B-FC1C-C0AB-4B3DC99C6063}"/>
              </a:ext>
            </a:extLst>
          </p:cNvPr>
          <p:cNvSpPr txBox="1">
            <a:spLocks noChangeArrowheads="1"/>
          </p:cNvSpPr>
          <p:nvPr/>
        </p:nvSpPr>
        <p:spPr bwMode="auto">
          <a:xfrm>
            <a:off x="6383582" y="8071043"/>
            <a:ext cx="37990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ユーザ認証機能（企業ユーザ向け）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36" name="直線矢印コネクタ 120">
            <a:extLst>
              <a:ext uri="{FF2B5EF4-FFF2-40B4-BE49-F238E27FC236}">
                <a16:creationId xmlns:a16="http://schemas.microsoft.com/office/drawing/2014/main" id="{68B97044-13D2-8AA7-792B-E12C37BC3409}"/>
              </a:ext>
            </a:extLst>
          </p:cNvPr>
          <p:cNvCxnSpPr>
            <a:cxnSpLocks/>
          </p:cNvCxnSpPr>
          <p:nvPr/>
        </p:nvCxnSpPr>
        <p:spPr>
          <a:xfrm>
            <a:off x="5161588" y="5729539"/>
            <a:ext cx="130010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線矢印コネクタ 120">
            <a:extLst>
              <a:ext uri="{FF2B5EF4-FFF2-40B4-BE49-F238E27FC236}">
                <a16:creationId xmlns:a16="http://schemas.microsoft.com/office/drawing/2014/main" id="{F87EAF86-2BC7-7E22-1D44-6855A7C78E66}"/>
              </a:ext>
            </a:extLst>
          </p:cNvPr>
          <p:cNvCxnSpPr>
            <a:cxnSpLocks/>
          </p:cNvCxnSpPr>
          <p:nvPr/>
        </p:nvCxnSpPr>
        <p:spPr>
          <a:xfrm>
            <a:off x="4887268" y="5288327"/>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8" name="Graphic 6">
            <a:extLst>
              <a:ext uri="{FF2B5EF4-FFF2-40B4-BE49-F238E27FC236}">
                <a16:creationId xmlns:a16="http://schemas.microsoft.com/office/drawing/2014/main" id="{23128078-88D2-1D13-C3F2-CF959F40E021}"/>
              </a:ext>
            </a:extLst>
          </p:cNvPr>
          <p:cNvPicPr>
            <a:picLocks noChangeAspect="1" noChangeArrowheads="1"/>
          </p:cNvPicPr>
          <p:nvPr/>
        </p:nvPicPr>
        <p:blipFill>
          <a:blip r:embed="rId15">
            <a:extLst>
              <a:ext uri="{96DAC541-7B7A-43D3-8B79-37D633B846F1}">
                <asvg:svgBlip xmlns:asvg="http://schemas.microsoft.com/office/drawing/2016/SVG/main" r:embed="rId16"/>
              </a:ext>
            </a:extLst>
          </a:blip>
          <a:srcRect/>
          <a:stretch/>
        </p:blipFill>
        <p:spPr bwMode="auto">
          <a:xfrm>
            <a:off x="4610020" y="5460298"/>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38">
            <a:extLst>
              <a:ext uri="{FF2B5EF4-FFF2-40B4-BE49-F238E27FC236}">
                <a16:creationId xmlns:a16="http://schemas.microsoft.com/office/drawing/2014/main" id="{1B4AB07C-2310-1675-A621-A15F46B838EF}"/>
              </a:ext>
            </a:extLst>
          </p:cNvPr>
          <p:cNvSpPr txBox="1"/>
          <p:nvPr/>
        </p:nvSpPr>
        <p:spPr>
          <a:xfrm>
            <a:off x="3938815" y="5984744"/>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a:ln>
                  <a:noFill/>
                </a:ln>
                <a:solidFill>
                  <a:srgbClr val="000000"/>
                </a:solidFill>
                <a:effectLst/>
                <a:uLnTx/>
                <a:uFillTx/>
                <a:latin typeface="Amazon Ember" panose="020B0603020204020204" pitchFamily="34" charset="0"/>
                <a:sym typeface="Arial"/>
              </a:rPr>
              <a:t>負荷分散</a:t>
            </a:r>
          </a:p>
        </p:txBody>
      </p:sp>
      <p:sp>
        <p:nvSpPr>
          <p:cNvPr id="40" name="テキスト ボックス 39">
            <a:extLst>
              <a:ext uri="{FF2B5EF4-FFF2-40B4-BE49-F238E27FC236}">
                <a16:creationId xmlns:a16="http://schemas.microsoft.com/office/drawing/2014/main" id="{2379A587-5AF1-D5D2-01D0-BDAA6ACAD585}"/>
              </a:ext>
            </a:extLst>
          </p:cNvPr>
          <p:cNvSpPr txBox="1"/>
          <p:nvPr/>
        </p:nvSpPr>
        <p:spPr>
          <a:xfrm>
            <a:off x="6284525" y="5255726"/>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41" name="Rectangle 43">
            <a:extLst>
              <a:ext uri="{FF2B5EF4-FFF2-40B4-BE49-F238E27FC236}">
                <a16:creationId xmlns:a16="http://schemas.microsoft.com/office/drawing/2014/main" id="{676A7448-61D9-B604-A2F5-812EAAD471E4}"/>
              </a:ext>
            </a:extLst>
          </p:cNvPr>
          <p:cNvSpPr/>
          <p:nvPr/>
        </p:nvSpPr>
        <p:spPr>
          <a:xfrm>
            <a:off x="6141862" y="5232837"/>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42" name="Graphic 18">
            <a:extLst>
              <a:ext uri="{FF2B5EF4-FFF2-40B4-BE49-F238E27FC236}">
                <a16:creationId xmlns:a16="http://schemas.microsoft.com/office/drawing/2014/main" id="{FEF4977D-748E-ECD0-F6E8-44F019A768B9}"/>
              </a:ext>
            </a:extLst>
          </p:cNvPr>
          <p:cNvPicPr>
            <a:picLocks noChangeAspect="1" noChangeArrowheads="1"/>
          </p:cNvPicPr>
          <p:nvPr/>
        </p:nvPicPr>
        <p:blipFill>
          <a:blip r:embed="rId17">
            <a:extLst>
              <a:ext uri="{96DAC541-7B7A-43D3-8B79-37D633B846F1}">
                <asvg:svgBlip xmlns:asvg="http://schemas.microsoft.com/office/drawing/2016/SVG/main" r:embed="rId18"/>
              </a:ext>
            </a:extLst>
          </a:blip>
          <a:srcRect/>
          <a:stretch/>
        </p:blipFill>
        <p:spPr bwMode="auto">
          <a:xfrm>
            <a:off x="6125543" y="5231449"/>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phic 13">
            <a:extLst>
              <a:ext uri="{FF2B5EF4-FFF2-40B4-BE49-F238E27FC236}">
                <a16:creationId xmlns:a16="http://schemas.microsoft.com/office/drawing/2014/main" id="{16CE906F-48F5-6FC3-7E0E-FA196A3DC46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68651" y="5535896"/>
            <a:ext cx="454664" cy="454664"/>
          </a:xfrm>
          <a:prstGeom prst="rect">
            <a:avLst/>
          </a:prstGeom>
        </p:spPr>
      </p:pic>
      <p:sp>
        <p:nvSpPr>
          <p:cNvPr id="44" name="テキスト ボックス 43">
            <a:extLst>
              <a:ext uri="{FF2B5EF4-FFF2-40B4-BE49-F238E27FC236}">
                <a16:creationId xmlns:a16="http://schemas.microsoft.com/office/drawing/2014/main" id="{9447AC04-2437-0862-D58E-9CD6B4A329C7}"/>
              </a:ext>
            </a:extLst>
          </p:cNvPr>
          <p:cNvSpPr txBox="1"/>
          <p:nvPr/>
        </p:nvSpPr>
        <p:spPr>
          <a:xfrm>
            <a:off x="6201515" y="5867892"/>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Tree>
    <p:extLst>
      <p:ext uri="{BB962C8B-B14F-4D97-AF65-F5344CB8AC3E}">
        <p14:creationId xmlns:p14="http://schemas.microsoft.com/office/powerpoint/2010/main" val="2544421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dirty="0">
                <a:latin typeface="Meiryo UI" panose="020B0604030504040204" pitchFamily="50" charset="-128"/>
                <a:ea typeface="Meiryo UI" panose="020B0604030504040204" pitchFamily="50" charset="-128"/>
              </a:rPr>
              <a:t>5-1-2-2. </a:t>
            </a:r>
            <a:r>
              <a:rPr lang="en-US" dirty="0" err="1">
                <a:latin typeface="Meiryo UI" panose="020B0604030504040204" pitchFamily="50" charset="-128"/>
                <a:ea typeface="Meiryo UI" panose="020B0604030504040204" pitchFamily="50" charset="-128"/>
              </a:rPr>
              <a:t>申請・届出_添付資料管理機能</a:t>
            </a:r>
            <a:br>
              <a:rPr lang="en-US" dirty="0">
                <a:latin typeface="Meiryo UI" panose="020B0604030504040204" pitchFamily="50" charset="-128"/>
                <a:ea typeface="Meiryo UI" panose="020B0604030504040204" pitchFamily="50" charset="-128"/>
              </a:rPr>
            </a:br>
            <a:r>
              <a:rPr lang="en-US" sz="3600" dirty="0">
                <a:latin typeface="Meiryo UI" panose="020B0604030504040204" pitchFamily="50" charset="-128"/>
                <a:ea typeface="Meiryo UI" panose="020B0604030504040204" pitchFamily="50" charset="-128"/>
              </a:rPr>
              <a:t>（</a:t>
            </a:r>
            <a:r>
              <a:rPr lang="en-US" sz="3600">
                <a:latin typeface="Meiryo UI" panose="020B0604030504040204" pitchFamily="50" charset="-128"/>
                <a:ea typeface="Meiryo UI" panose="020B0604030504040204" pitchFamily="50" charset="-128"/>
              </a:rPr>
              <a:t>パターン1 S3</a:t>
            </a:r>
            <a:r>
              <a:rPr lang="ja-JP" altLang="en-US" sz="3600">
                <a:latin typeface="Meiryo UI" panose="020B0604030504040204" pitchFamily="50" charset="-128"/>
                <a:ea typeface="Meiryo UI" panose="020B0604030504040204" pitchFamily="50" charset="-128"/>
              </a:rPr>
              <a:t>補完</a:t>
            </a:r>
            <a:r>
              <a:rPr lang="en-US" sz="360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45" name="正方形/長方形 3">
            <a:extLst>
              <a:ext uri="{FF2B5EF4-FFF2-40B4-BE49-F238E27FC236}">
                <a16:creationId xmlns:a16="http://schemas.microsoft.com/office/drawing/2014/main" id="{2535E5D7-CC62-E5B7-04A7-F0E17ED49C68}"/>
              </a:ext>
            </a:extLst>
          </p:cNvPr>
          <p:cNvSpPr/>
          <p:nvPr/>
        </p:nvSpPr>
        <p:spPr>
          <a:xfrm>
            <a:off x="4494658" y="3995459"/>
            <a:ext cx="5265757" cy="3356865"/>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添付資料管理機能</a:t>
            </a:r>
          </a:p>
        </p:txBody>
      </p:sp>
      <p:sp>
        <p:nvSpPr>
          <p:cNvPr id="46" name="TextBox 12">
            <a:extLst>
              <a:ext uri="{FF2B5EF4-FFF2-40B4-BE49-F238E27FC236}">
                <a16:creationId xmlns:a16="http://schemas.microsoft.com/office/drawing/2014/main" id="{B4E915A5-312A-920E-AEEA-932F27C8FB41}"/>
              </a:ext>
            </a:extLst>
          </p:cNvPr>
          <p:cNvSpPr txBox="1">
            <a:spLocks noChangeArrowheads="1"/>
          </p:cNvSpPr>
          <p:nvPr/>
        </p:nvSpPr>
        <p:spPr bwMode="auto">
          <a:xfrm>
            <a:off x="2528649" y="581423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47" name="Graphic 23">
            <a:extLst>
              <a:ext uri="{FF2B5EF4-FFF2-40B4-BE49-F238E27FC236}">
                <a16:creationId xmlns:a16="http://schemas.microsoft.com/office/drawing/2014/main" id="{DACE4969-5D4D-E73C-FAFD-B4EC1062AAD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flipH="1">
            <a:off x="2625318" y="524180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直線矢印コネクタ 47">
            <a:extLst>
              <a:ext uri="{FF2B5EF4-FFF2-40B4-BE49-F238E27FC236}">
                <a16:creationId xmlns:a16="http://schemas.microsoft.com/office/drawing/2014/main" id="{12E1F220-7944-7404-0B3C-E7B905C6591A}"/>
              </a:ext>
            </a:extLst>
          </p:cNvPr>
          <p:cNvCxnSpPr>
            <a:cxnSpLocks/>
            <a:stCxn id="47" idx="1"/>
          </p:cNvCxnSpPr>
          <p:nvPr/>
        </p:nvCxnSpPr>
        <p:spPr>
          <a:xfrm flipV="1">
            <a:off x="3095218" y="5476748"/>
            <a:ext cx="2201704" cy="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Box 9">
            <a:extLst>
              <a:ext uri="{FF2B5EF4-FFF2-40B4-BE49-F238E27FC236}">
                <a16:creationId xmlns:a16="http://schemas.microsoft.com/office/drawing/2014/main" id="{240ABB53-3EE8-AC8B-063A-EFFAFCE8D366}"/>
              </a:ext>
            </a:extLst>
          </p:cNvPr>
          <p:cNvSpPr txBox="1">
            <a:spLocks noChangeArrowheads="1"/>
          </p:cNvSpPr>
          <p:nvPr/>
        </p:nvSpPr>
        <p:spPr bwMode="auto">
          <a:xfrm>
            <a:off x="7530741" y="5769921"/>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添付資料保管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52" name="Rectangle 78">
            <a:extLst>
              <a:ext uri="{FF2B5EF4-FFF2-40B4-BE49-F238E27FC236}">
                <a16:creationId xmlns:a16="http://schemas.microsoft.com/office/drawing/2014/main" id="{EC5AD6D5-F70F-7AA1-3489-583C955E6939}"/>
              </a:ext>
            </a:extLst>
          </p:cNvPr>
          <p:cNvSpPr/>
          <p:nvPr/>
        </p:nvSpPr>
        <p:spPr>
          <a:xfrm>
            <a:off x="3939792" y="1809393"/>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53" name="Graphic 79">
            <a:extLst>
              <a:ext uri="{FF2B5EF4-FFF2-40B4-BE49-F238E27FC236}">
                <a16:creationId xmlns:a16="http://schemas.microsoft.com/office/drawing/2014/main" id="{44043E28-4B1D-5395-D3DE-D58D7CCDBDF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39793" y="1807805"/>
            <a:ext cx="381000" cy="381000"/>
          </a:xfrm>
          <a:prstGeom prst="rect">
            <a:avLst/>
          </a:prstGeom>
        </p:spPr>
      </p:pic>
      <p:cxnSp>
        <p:nvCxnSpPr>
          <p:cNvPr id="54" name="Connector: Elbow 109">
            <a:extLst>
              <a:ext uri="{FF2B5EF4-FFF2-40B4-BE49-F238E27FC236}">
                <a16:creationId xmlns:a16="http://schemas.microsoft.com/office/drawing/2014/main" id="{3B1180EA-ED0B-D8A2-BA3B-BB8A70A836C0}"/>
              </a:ext>
            </a:extLst>
          </p:cNvPr>
          <p:cNvCxnSpPr>
            <a:cxnSpLocks/>
            <a:stCxn id="47" idx="1"/>
            <a:endCxn id="55" idx="1"/>
          </p:cNvCxnSpPr>
          <p:nvPr/>
        </p:nvCxnSpPr>
        <p:spPr>
          <a:xfrm>
            <a:off x="3095218" y="5476754"/>
            <a:ext cx="1999632" cy="27420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5" name="Rectangle 115">
            <a:extLst>
              <a:ext uri="{FF2B5EF4-FFF2-40B4-BE49-F238E27FC236}">
                <a16:creationId xmlns:a16="http://schemas.microsoft.com/office/drawing/2014/main" id="{3C3FF0D0-BFCF-4FF2-6CAF-2B408D8E3A96}"/>
              </a:ext>
            </a:extLst>
          </p:cNvPr>
          <p:cNvSpPr/>
          <p:nvPr/>
        </p:nvSpPr>
        <p:spPr>
          <a:xfrm>
            <a:off x="5094850" y="7700478"/>
            <a:ext cx="5811765"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56" name="TextBox 20">
            <a:extLst>
              <a:ext uri="{FF2B5EF4-FFF2-40B4-BE49-F238E27FC236}">
                <a16:creationId xmlns:a16="http://schemas.microsoft.com/office/drawing/2014/main" id="{CFC75AA6-BA38-FFBD-8266-F68DA67DFB9B}"/>
              </a:ext>
            </a:extLst>
          </p:cNvPr>
          <p:cNvSpPr txBox="1">
            <a:spLocks noChangeArrowheads="1"/>
          </p:cNvSpPr>
          <p:nvPr/>
        </p:nvSpPr>
        <p:spPr bwMode="auto">
          <a:xfrm>
            <a:off x="5260615" y="7870836"/>
            <a:ext cx="17850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ユーザ認証を行い認証トークンを発行する</a:t>
            </a:r>
            <a:endParaRPr kumimoji="0" lang="ja-JP" alt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sp>
        <p:nvSpPr>
          <p:cNvPr id="57" name="TextBox 20">
            <a:extLst>
              <a:ext uri="{FF2B5EF4-FFF2-40B4-BE49-F238E27FC236}">
                <a16:creationId xmlns:a16="http://schemas.microsoft.com/office/drawing/2014/main" id="{CCA34167-1797-1FE8-5688-446B18845C1C}"/>
              </a:ext>
            </a:extLst>
          </p:cNvPr>
          <p:cNvSpPr txBox="1">
            <a:spLocks noChangeArrowheads="1"/>
          </p:cNvSpPr>
          <p:nvPr/>
        </p:nvSpPr>
        <p:spPr bwMode="auto">
          <a:xfrm>
            <a:off x="7088735" y="7818252"/>
            <a:ext cx="39942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ユーザ認証機能（企業ユーザ向け）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59" name="Rectangle 134">
            <a:extLst>
              <a:ext uri="{FF2B5EF4-FFF2-40B4-BE49-F238E27FC236}">
                <a16:creationId xmlns:a16="http://schemas.microsoft.com/office/drawing/2014/main" id="{0FFCC3BE-2BD8-B734-2572-FF541CF62F9D}"/>
              </a:ext>
            </a:extLst>
          </p:cNvPr>
          <p:cNvSpPr/>
          <p:nvPr/>
        </p:nvSpPr>
        <p:spPr>
          <a:xfrm>
            <a:off x="10793302" y="4339442"/>
            <a:ext cx="2477278" cy="251131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60" name="TextBox 20">
            <a:extLst>
              <a:ext uri="{FF2B5EF4-FFF2-40B4-BE49-F238E27FC236}">
                <a16:creationId xmlns:a16="http://schemas.microsoft.com/office/drawing/2014/main" id="{A62AFB1D-F265-D34E-A3D3-93939AB266B1}"/>
              </a:ext>
            </a:extLst>
          </p:cNvPr>
          <p:cNvSpPr txBox="1">
            <a:spLocks noChangeArrowheads="1"/>
          </p:cNvSpPr>
          <p:nvPr/>
        </p:nvSpPr>
        <p:spPr bwMode="auto">
          <a:xfrm>
            <a:off x="10972835" y="5674386"/>
            <a:ext cx="21203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ステータス管理機能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電子決裁機能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61" name="直線矢印コネクタ 120">
            <a:extLst>
              <a:ext uri="{FF2B5EF4-FFF2-40B4-BE49-F238E27FC236}">
                <a16:creationId xmlns:a16="http://schemas.microsoft.com/office/drawing/2014/main" id="{D4B7CDB6-1660-EA2D-4BD6-5DA580BC80B1}"/>
              </a:ext>
            </a:extLst>
          </p:cNvPr>
          <p:cNvCxnSpPr>
            <a:cxnSpLocks/>
            <a:endCxn id="66" idx="3"/>
          </p:cNvCxnSpPr>
          <p:nvPr/>
        </p:nvCxnSpPr>
        <p:spPr>
          <a:xfrm flipH="1">
            <a:off x="8890533" y="5479368"/>
            <a:ext cx="1902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3" name="Graphic 8">
            <a:extLst>
              <a:ext uri="{FF2B5EF4-FFF2-40B4-BE49-F238E27FC236}">
                <a16:creationId xmlns:a16="http://schemas.microsoft.com/office/drawing/2014/main" id="{6D336237-B5BA-2C88-C59B-49848BA576A7}"/>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5401465" y="4353451"/>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11">
            <a:extLst>
              <a:ext uri="{FF2B5EF4-FFF2-40B4-BE49-F238E27FC236}">
                <a16:creationId xmlns:a16="http://schemas.microsoft.com/office/drawing/2014/main" id="{471C5C78-E8D2-494F-DE7D-61FBF14BEF89}"/>
              </a:ext>
            </a:extLst>
          </p:cNvPr>
          <p:cNvSpPr txBox="1">
            <a:spLocks noChangeArrowheads="1"/>
          </p:cNvSpPr>
          <p:nvPr/>
        </p:nvSpPr>
        <p:spPr bwMode="auto">
          <a:xfrm>
            <a:off x="5136689" y="4696982"/>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65" name="直線矢印コネクタ 120">
            <a:extLst>
              <a:ext uri="{FF2B5EF4-FFF2-40B4-BE49-F238E27FC236}">
                <a16:creationId xmlns:a16="http://schemas.microsoft.com/office/drawing/2014/main" id="{3BF48336-FCF1-E46B-9BCB-ACA163D4A00B}"/>
              </a:ext>
            </a:extLst>
          </p:cNvPr>
          <p:cNvCxnSpPr>
            <a:cxnSpLocks/>
            <a:stCxn id="64" idx="2"/>
          </p:cNvCxnSpPr>
          <p:nvPr/>
        </p:nvCxnSpPr>
        <p:spPr>
          <a:xfrm>
            <a:off x="5571242" y="5035536"/>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6" name="Graphic 8">
            <a:extLst>
              <a:ext uri="{FF2B5EF4-FFF2-40B4-BE49-F238E27FC236}">
                <a16:creationId xmlns:a16="http://schemas.microsoft.com/office/drawing/2014/main" id="{3ABA4E25-AA7B-47BA-433A-5B79F8C2C574}"/>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8341893" y="520504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直線矢印コネクタ 120">
            <a:extLst>
              <a:ext uri="{FF2B5EF4-FFF2-40B4-BE49-F238E27FC236}">
                <a16:creationId xmlns:a16="http://schemas.microsoft.com/office/drawing/2014/main" id="{7FCBBFA6-D4F9-2924-2A3B-C0947427F843}"/>
              </a:ext>
            </a:extLst>
          </p:cNvPr>
          <p:cNvCxnSpPr>
            <a:cxnSpLocks/>
          </p:cNvCxnSpPr>
          <p:nvPr/>
        </p:nvCxnSpPr>
        <p:spPr>
          <a:xfrm>
            <a:off x="7602408" y="5476593"/>
            <a:ext cx="756746" cy="2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Connector: Elbow 58">
            <a:extLst>
              <a:ext uri="{FF2B5EF4-FFF2-40B4-BE49-F238E27FC236}">
                <a16:creationId xmlns:a16="http://schemas.microsoft.com/office/drawing/2014/main" id="{7785AE45-CF1E-963E-FC99-A6AB7B97B962}"/>
              </a:ext>
            </a:extLst>
          </p:cNvPr>
          <p:cNvCxnSpPr>
            <a:cxnSpLocks/>
            <a:stCxn id="47" idx="1"/>
            <a:endCxn id="69" idx="1"/>
          </p:cNvCxnSpPr>
          <p:nvPr/>
        </p:nvCxnSpPr>
        <p:spPr>
          <a:xfrm flipV="1">
            <a:off x="3095218" y="3233679"/>
            <a:ext cx="2054518" cy="2243075"/>
          </a:xfrm>
          <a:prstGeom prst="bentConnector3">
            <a:avLst>
              <a:gd name="adj1" fmla="val 48710"/>
            </a:avLst>
          </a:prstGeom>
          <a:ln>
            <a:tailEnd type="triangle"/>
          </a:ln>
        </p:spPr>
        <p:style>
          <a:lnRef idx="1">
            <a:schemeClr val="dk1"/>
          </a:lnRef>
          <a:fillRef idx="0">
            <a:schemeClr val="dk1"/>
          </a:fillRef>
          <a:effectRef idx="0">
            <a:schemeClr val="dk1"/>
          </a:effectRef>
          <a:fontRef idx="minor">
            <a:schemeClr val="tx1"/>
          </a:fontRef>
        </p:style>
      </p:cxnSp>
      <p:sp>
        <p:nvSpPr>
          <p:cNvPr id="69" name="Rectangle 65">
            <a:extLst>
              <a:ext uri="{FF2B5EF4-FFF2-40B4-BE49-F238E27FC236}">
                <a16:creationId xmlns:a16="http://schemas.microsoft.com/office/drawing/2014/main" id="{103FFB42-5F6C-8420-2E3E-E7B77151D324}"/>
              </a:ext>
            </a:extLst>
          </p:cNvPr>
          <p:cNvSpPr/>
          <p:nvPr/>
        </p:nvSpPr>
        <p:spPr>
          <a:xfrm>
            <a:off x="5149736" y="2570117"/>
            <a:ext cx="4517991" cy="132712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71" name="TextBox 20">
            <a:extLst>
              <a:ext uri="{FF2B5EF4-FFF2-40B4-BE49-F238E27FC236}">
                <a16:creationId xmlns:a16="http://schemas.microsoft.com/office/drawing/2014/main" id="{C296DC06-F8A4-5D5F-A889-98F739EBABFB}"/>
              </a:ext>
            </a:extLst>
          </p:cNvPr>
          <p:cNvSpPr txBox="1">
            <a:spLocks noChangeArrowheads="1"/>
          </p:cNvSpPr>
          <p:nvPr/>
        </p:nvSpPr>
        <p:spPr bwMode="auto">
          <a:xfrm>
            <a:off x="7170732" y="2901370"/>
            <a:ext cx="2589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Webページ(静的コンテンツ)公開機能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72" name="TextBox 20">
            <a:extLst>
              <a:ext uri="{FF2B5EF4-FFF2-40B4-BE49-F238E27FC236}">
                <a16:creationId xmlns:a16="http://schemas.microsoft.com/office/drawing/2014/main" id="{C616C9A7-F728-43F2-50DA-9F7FD56B90D0}"/>
              </a:ext>
            </a:extLst>
          </p:cNvPr>
          <p:cNvSpPr txBox="1">
            <a:spLocks noChangeArrowheads="1"/>
          </p:cNvSpPr>
          <p:nvPr/>
        </p:nvSpPr>
        <p:spPr bwMode="auto">
          <a:xfrm>
            <a:off x="5385311" y="2757809"/>
            <a:ext cx="16452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73" name="TextBox 2">
            <a:extLst>
              <a:ext uri="{FF2B5EF4-FFF2-40B4-BE49-F238E27FC236}">
                <a16:creationId xmlns:a16="http://schemas.microsoft.com/office/drawing/2014/main" id="{BB18E71F-A551-EF42-B3E0-2F13C2BE7F96}"/>
              </a:ext>
            </a:extLst>
          </p:cNvPr>
          <p:cNvSpPr txBox="1"/>
          <p:nvPr/>
        </p:nvSpPr>
        <p:spPr>
          <a:xfrm>
            <a:off x="5366673" y="3091397"/>
            <a:ext cx="1807285" cy="610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a:ln>
                  <a:noFill/>
                </a:ln>
                <a:solidFill>
                  <a:srgbClr val="000000"/>
                </a:solidFill>
                <a:effectLst/>
                <a:uLnTx/>
                <a:uFillTx/>
                <a:latin typeface="Amazon Ember"/>
                <a:ea typeface="Meiryo" panose="020B0604030504040204" pitchFamily="34" charset="-128"/>
                <a:cs typeface="Amazon Ember" panose="020B0603020204020204" pitchFamily="34" charset="0"/>
                <a:sym typeface="Arial"/>
              </a:rPr>
              <a:t>ブラウザ上で動作するフロントエンドアプリを配信する</a:t>
            </a:r>
          </a:p>
        </p:txBody>
      </p:sp>
      <p:sp>
        <p:nvSpPr>
          <p:cNvPr id="74" name="TextBox 20">
            <a:extLst>
              <a:ext uri="{FF2B5EF4-FFF2-40B4-BE49-F238E27FC236}">
                <a16:creationId xmlns:a16="http://schemas.microsoft.com/office/drawing/2014/main" id="{93B9BA90-8390-B2A9-0D58-262AA158290D}"/>
              </a:ext>
            </a:extLst>
          </p:cNvPr>
          <p:cNvSpPr txBox="1">
            <a:spLocks noChangeArrowheads="1"/>
          </p:cNvSpPr>
          <p:nvPr/>
        </p:nvSpPr>
        <p:spPr bwMode="auto">
          <a:xfrm>
            <a:off x="10970563" y="4649783"/>
            <a:ext cx="2199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pPr marL="0" marR="0" lvl="0" indent="0" algn="l" defTabSz="73152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120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連携機能</a:t>
            </a:r>
            <a:endParaRPr kumimoji="0" lang="ja-JP" altLang="en-US" sz="2880" b="0" i="0" u="none" strike="noStrike" kern="1200" cap="none" spc="0" normalizeH="0" baseline="0" noProof="0" dirty="0">
              <a:ln>
                <a:noFill/>
              </a:ln>
              <a:solidFill>
                <a:srgbClr val="000000"/>
              </a:solidFill>
              <a:effectLst/>
              <a:uLnTx/>
              <a:uFillTx/>
              <a:latin typeface="Amazon Ember"/>
              <a:ea typeface="ＭＳ Ｐゴシック" panose="020B0600070205080204" pitchFamily="50" charset="-128"/>
              <a:cs typeface="+mn-cs"/>
              <a:sym typeface="Arial"/>
            </a:endParaRPr>
          </a:p>
          <a:p>
            <a:pPr marL="0" marR="0" lvl="0" indent="0" algn="l" defTabSz="73152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1200" cap="none" spc="0" normalizeH="0" baseline="0" noProof="0" dirty="0">
                <a:ln>
                  <a:noFill/>
                </a:ln>
                <a:solidFill>
                  <a:srgbClr val="000000"/>
                </a:solidFill>
                <a:effectLst/>
                <a:uLnTx/>
                <a:uFillTx/>
                <a:latin typeface="Amazon Ember"/>
                <a:ea typeface="メイリオ"/>
                <a:cs typeface="+mn-cs"/>
                <a:sym typeface="Arial"/>
              </a:rPr>
              <a:t>業務を行う上で添付資料を参照する必要がある他の機能</a:t>
            </a:r>
            <a:endParaRPr kumimoji="0" lang="en-US" sz="2880" b="0" i="0" u="none" strike="noStrike" kern="1200" cap="none" spc="0" normalizeH="0" baseline="0" noProof="0" dirty="0">
              <a:ln>
                <a:noFill/>
              </a:ln>
              <a:solidFill>
                <a:srgbClr val="000000"/>
              </a:solidFill>
              <a:effectLst/>
              <a:uLnTx/>
              <a:uFillTx/>
              <a:latin typeface="Amazon Ember"/>
              <a:ea typeface="メイリオ"/>
              <a:cs typeface="+mn-cs"/>
              <a:sym typeface="Arial"/>
            </a:endParaRPr>
          </a:p>
          <a:p>
            <a:pPr marL="0" marR="0" lvl="0" indent="0" algn="l" defTabSz="73152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120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75" name="Connector: Elbow 62">
            <a:extLst>
              <a:ext uri="{FF2B5EF4-FFF2-40B4-BE49-F238E27FC236}">
                <a16:creationId xmlns:a16="http://schemas.microsoft.com/office/drawing/2014/main" id="{ABA639A6-3F7B-776E-547D-B47388500C6A}"/>
              </a:ext>
            </a:extLst>
          </p:cNvPr>
          <p:cNvCxnSpPr>
            <a:cxnSpLocks/>
            <a:stCxn id="80" idx="2"/>
            <a:endCxn id="59" idx="2"/>
          </p:cNvCxnSpPr>
          <p:nvPr/>
        </p:nvCxnSpPr>
        <p:spPr>
          <a:xfrm rot="16200000" flipH="1">
            <a:off x="9247827" y="4066641"/>
            <a:ext cx="930413" cy="4637815"/>
          </a:xfrm>
          <a:prstGeom prst="bentConnector3">
            <a:avLst>
              <a:gd name="adj1" fmla="val 123146"/>
            </a:avLst>
          </a:prstGeom>
          <a:ln>
            <a:tailEnd type="triangle"/>
          </a:ln>
        </p:spPr>
        <p:style>
          <a:lnRef idx="1">
            <a:schemeClr val="dk1"/>
          </a:lnRef>
          <a:fillRef idx="0">
            <a:schemeClr val="dk1"/>
          </a:fillRef>
          <a:effectRef idx="0">
            <a:schemeClr val="dk1"/>
          </a:effectRef>
          <a:fontRef idx="minor">
            <a:schemeClr val="tx1"/>
          </a:fontRef>
        </p:style>
      </p:cxnSp>
      <p:sp>
        <p:nvSpPr>
          <p:cNvPr id="76" name="TextBox 63">
            <a:extLst>
              <a:ext uri="{FF2B5EF4-FFF2-40B4-BE49-F238E27FC236}">
                <a16:creationId xmlns:a16="http://schemas.microsoft.com/office/drawing/2014/main" id="{8F4C34E6-E86B-F640-78A9-F42CC05C9A2C}"/>
              </a:ext>
            </a:extLst>
          </p:cNvPr>
          <p:cNvSpPr txBox="1"/>
          <p:nvPr/>
        </p:nvSpPr>
        <p:spPr>
          <a:xfrm>
            <a:off x="8148261" y="6632105"/>
            <a:ext cx="167411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5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ステータス更新</a:t>
            </a:r>
            <a:endParaRPr kumimoji="1" lang="en-US" altLang="ja-JP" sz="105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5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アップロード完了通知</a:t>
            </a:r>
            <a:endParaRPr kumimoji="1" lang="en-US" altLang="ja-JP" sz="105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cxnSp>
        <p:nvCxnSpPr>
          <p:cNvPr id="77" name="直線矢印コネクタ 120">
            <a:extLst>
              <a:ext uri="{FF2B5EF4-FFF2-40B4-BE49-F238E27FC236}">
                <a16:creationId xmlns:a16="http://schemas.microsoft.com/office/drawing/2014/main" id="{37103F7C-7DCD-3477-8BBD-3E98DD9DF56F}"/>
              </a:ext>
            </a:extLst>
          </p:cNvPr>
          <p:cNvCxnSpPr>
            <a:cxnSpLocks/>
          </p:cNvCxnSpPr>
          <p:nvPr/>
        </p:nvCxnSpPr>
        <p:spPr>
          <a:xfrm>
            <a:off x="5561142" y="5017062"/>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直線矢印コネクタ 120">
            <a:extLst>
              <a:ext uri="{FF2B5EF4-FFF2-40B4-BE49-F238E27FC236}">
                <a16:creationId xmlns:a16="http://schemas.microsoft.com/office/drawing/2014/main" id="{1093310E-BDA3-48E8-EDAF-D8768517E628}"/>
              </a:ext>
            </a:extLst>
          </p:cNvPr>
          <p:cNvCxnSpPr>
            <a:cxnSpLocks/>
          </p:cNvCxnSpPr>
          <p:nvPr/>
        </p:nvCxnSpPr>
        <p:spPr>
          <a:xfrm>
            <a:off x="5851497" y="5443436"/>
            <a:ext cx="130010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9" name="Graphic 6">
            <a:extLst>
              <a:ext uri="{FF2B5EF4-FFF2-40B4-BE49-F238E27FC236}">
                <a16:creationId xmlns:a16="http://schemas.microsoft.com/office/drawing/2014/main" id="{CA9BFE22-4063-E485-3FF4-65628A60FED0}"/>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5299929" y="5174195"/>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テキスト ボックス 79">
            <a:extLst>
              <a:ext uri="{FF2B5EF4-FFF2-40B4-BE49-F238E27FC236}">
                <a16:creationId xmlns:a16="http://schemas.microsoft.com/office/drawing/2014/main" id="{B53732AD-EA86-FFF8-F5D4-2E6E794F950A}"/>
              </a:ext>
            </a:extLst>
          </p:cNvPr>
          <p:cNvSpPr txBox="1"/>
          <p:nvPr/>
        </p:nvSpPr>
        <p:spPr>
          <a:xfrm>
            <a:off x="6891424" y="5581789"/>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rPr>
              <a:t>　コンテナ</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
        <p:nvSpPr>
          <p:cNvPr id="81" name="テキスト ボックス 80">
            <a:extLst>
              <a:ext uri="{FF2B5EF4-FFF2-40B4-BE49-F238E27FC236}">
                <a16:creationId xmlns:a16="http://schemas.microsoft.com/office/drawing/2014/main" id="{23ED22EE-6B1C-EC0A-6229-1EDC85AF6A81}"/>
              </a:ext>
            </a:extLst>
          </p:cNvPr>
          <p:cNvSpPr txBox="1"/>
          <p:nvPr/>
        </p:nvSpPr>
        <p:spPr>
          <a:xfrm>
            <a:off x="6989678" y="4924176"/>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82" name="Rectangle 43">
            <a:extLst>
              <a:ext uri="{FF2B5EF4-FFF2-40B4-BE49-F238E27FC236}">
                <a16:creationId xmlns:a16="http://schemas.microsoft.com/office/drawing/2014/main" id="{31FC8791-3BD3-2449-F8F1-72A736FF5D9C}"/>
              </a:ext>
            </a:extLst>
          </p:cNvPr>
          <p:cNvSpPr/>
          <p:nvPr/>
        </p:nvSpPr>
        <p:spPr>
          <a:xfrm>
            <a:off x="6847015" y="4901287"/>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83" name="Graphic 18">
            <a:extLst>
              <a:ext uri="{FF2B5EF4-FFF2-40B4-BE49-F238E27FC236}">
                <a16:creationId xmlns:a16="http://schemas.microsoft.com/office/drawing/2014/main" id="{853E85A4-E498-C3D4-2C44-C3B220157819}"/>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6830696" y="4899899"/>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Graphic 13">
            <a:extLst>
              <a:ext uri="{FF2B5EF4-FFF2-40B4-BE49-F238E27FC236}">
                <a16:creationId xmlns:a16="http://schemas.microsoft.com/office/drawing/2014/main" id="{9EF33860-B162-C6AC-5725-9A1A3975A2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58560" y="5249793"/>
            <a:ext cx="454664" cy="454664"/>
          </a:xfrm>
          <a:prstGeom prst="rect">
            <a:avLst/>
          </a:prstGeom>
        </p:spPr>
      </p:pic>
      <p:sp>
        <p:nvSpPr>
          <p:cNvPr id="85" name="テキスト ボックス 84">
            <a:extLst>
              <a:ext uri="{FF2B5EF4-FFF2-40B4-BE49-F238E27FC236}">
                <a16:creationId xmlns:a16="http://schemas.microsoft.com/office/drawing/2014/main" id="{4EB98A76-7968-21CB-62CA-9534D85DB888}"/>
              </a:ext>
            </a:extLst>
          </p:cNvPr>
          <p:cNvSpPr txBox="1"/>
          <p:nvPr/>
        </p:nvSpPr>
        <p:spPr>
          <a:xfrm>
            <a:off x="4711855" y="5698641"/>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sym typeface="Arial"/>
              </a:rPr>
              <a:t>負荷分散</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a:buSzPct val="111111"/>
            </a:pPr>
            <a:r>
              <a:rPr lang="en-US" dirty="0">
                <a:latin typeface="Meiryo UI" panose="020B0604030504040204" pitchFamily="50" charset="-128"/>
                <a:ea typeface="Meiryo UI" panose="020B0604030504040204" pitchFamily="50" charset="-128"/>
              </a:rPr>
              <a:t>5-1-2-2. </a:t>
            </a:r>
            <a:r>
              <a:rPr lang="en-US" dirty="0" err="1">
                <a:latin typeface="Meiryo UI" panose="020B0604030504040204" pitchFamily="50" charset="-128"/>
                <a:ea typeface="Meiryo UI" panose="020B0604030504040204" pitchFamily="50" charset="-128"/>
              </a:rPr>
              <a:t>申請・届出_</a:t>
            </a:r>
            <a:r>
              <a:rPr lang="en-US" altLang="ja-JP" dirty="0" err="1">
                <a:latin typeface="Meiryo UI" panose="020B0604030504040204" pitchFamily="50" charset="-128"/>
                <a:ea typeface="Meiryo UI" panose="020B0604030504040204" pitchFamily="50" charset="-128"/>
              </a:rPr>
              <a:t>添付資料管理機能</a:t>
            </a:r>
            <a:br>
              <a:rPr lang="en-US" dirty="0">
                <a:latin typeface="Meiryo UI" panose="020B0604030504040204" pitchFamily="50" charset="-128"/>
                <a:ea typeface="Meiryo UI" panose="020B0604030504040204" pitchFamily="50" charset="-128"/>
              </a:rPr>
            </a:br>
            <a:r>
              <a:rPr lang="en-US" sz="3600" dirty="0">
                <a:latin typeface="Meiryo UI" panose="020B0604030504040204" pitchFamily="50" charset="-128"/>
                <a:ea typeface="Meiryo UI" panose="020B0604030504040204" pitchFamily="50" charset="-128"/>
              </a:rPr>
              <a:t>（パターン2 </a:t>
            </a:r>
            <a:r>
              <a:rPr lang="ja-JP" altLang="en-US" sz="3600">
                <a:latin typeface="Meiryo UI" panose="020B0604030504040204" pitchFamily="50" charset="-128"/>
                <a:ea typeface="Meiryo UI" panose="020B0604030504040204" pitchFamily="50" charset="-128"/>
              </a:rPr>
              <a:t>署名付き</a:t>
            </a:r>
            <a:r>
              <a:rPr lang="en-US" sz="3600" dirty="0">
                <a:latin typeface="Meiryo UI" panose="020B0604030504040204" pitchFamily="50" charset="-128"/>
                <a:ea typeface="Meiryo UI" panose="020B0604030504040204" pitchFamily="50" charset="-128"/>
              </a:rPr>
              <a:t>URL</a:t>
            </a:r>
            <a:r>
              <a:rPr lang="ja-JP" altLang="en-US" sz="3600">
                <a:latin typeface="Meiryo UI" panose="020B0604030504040204" pitchFamily="50" charset="-128"/>
                <a:ea typeface="Meiryo UI" panose="020B0604030504040204" pitchFamily="50" charset="-128"/>
              </a:rPr>
              <a:t>利用</a:t>
            </a:r>
            <a:r>
              <a:rPr lang="en-US" sz="3600" dirty="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57" name="正方形/長方形 3">
            <a:extLst>
              <a:ext uri="{FF2B5EF4-FFF2-40B4-BE49-F238E27FC236}">
                <a16:creationId xmlns:a16="http://schemas.microsoft.com/office/drawing/2014/main" id="{3EB34377-DD32-C63D-F449-49B176FB4F33}"/>
              </a:ext>
            </a:extLst>
          </p:cNvPr>
          <p:cNvSpPr/>
          <p:nvPr/>
        </p:nvSpPr>
        <p:spPr>
          <a:xfrm>
            <a:off x="4054390" y="3769527"/>
            <a:ext cx="5904513" cy="3570111"/>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添付資料管理機能</a:t>
            </a:r>
          </a:p>
        </p:txBody>
      </p:sp>
      <p:sp>
        <p:nvSpPr>
          <p:cNvPr id="58" name="TextBox 12">
            <a:extLst>
              <a:ext uri="{FF2B5EF4-FFF2-40B4-BE49-F238E27FC236}">
                <a16:creationId xmlns:a16="http://schemas.microsoft.com/office/drawing/2014/main" id="{08806F11-EA54-0F8C-B5D2-54CA3D7DF0B7}"/>
              </a:ext>
            </a:extLst>
          </p:cNvPr>
          <p:cNvSpPr txBox="1">
            <a:spLocks noChangeArrowheads="1"/>
          </p:cNvSpPr>
          <p:nvPr/>
        </p:nvSpPr>
        <p:spPr bwMode="auto">
          <a:xfrm>
            <a:off x="2088381" y="5274755"/>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59" name="Graphic 23">
            <a:extLst>
              <a:ext uri="{FF2B5EF4-FFF2-40B4-BE49-F238E27FC236}">
                <a16:creationId xmlns:a16="http://schemas.microsoft.com/office/drawing/2014/main" id="{37443A52-E570-CFA5-B3C2-93A405130FB4}"/>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flipH="1">
            <a:off x="2185050" y="470232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直線矢印コネクタ 59">
            <a:extLst>
              <a:ext uri="{FF2B5EF4-FFF2-40B4-BE49-F238E27FC236}">
                <a16:creationId xmlns:a16="http://schemas.microsoft.com/office/drawing/2014/main" id="{61218D7E-6FD7-CCF1-CCFD-9AB956893900}"/>
              </a:ext>
            </a:extLst>
          </p:cNvPr>
          <p:cNvCxnSpPr>
            <a:cxnSpLocks/>
            <a:stCxn id="59" idx="1"/>
          </p:cNvCxnSpPr>
          <p:nvPr/>
        </p:nvCxnSpPr>
        <p:spPr>
          <a:xfrm flipV="1">
            <a:off x="2654950" y="4936100"/>
            <a:ext cx="2191604" cy="11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TextBox 9">
            <a:extLst>
              <a:ext uri="{FF2B5EF4-FFF2-40B4-BE49-F238E27FC236}">
                <a16:creationId xmlns:a16="http://schemas.microsoft.com/office/drawing/2014/main" id="{E8447D74-7206-BC04-58CA-2E5CDD5E4787}"/>
              </a:ext>
            </a:extLst>
          </p:cNvPr>
          <p:cNvSpPr txBox="1">
            <a:spLocks noChangeArrowheads="1"/>
          </p:cNvSpPr>
          <p:nvPr/>
        </p:nvSpPr>
        <p:spPr bwMode="auto">
          <a:xfrm>
            <a:off x="6161406" y="6866603"/>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添付資料保管ストレージ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63" name="Connector: Elbow 12">
            <a:extLst>
              <a:ext uri="{FF2B5EF4-FFF2-40B4-BE49-F238E27FC236}">
                <a16:creationId xmlns:a16="http://schemas.microsoft.com/office/drawing/2014/main" id="{D9B549CC-7F9D-B9BE-A58A-B624078F4F32}"/>
              </a:ext>
            </a:extLst>
          </p:cNvPr>
          <p:cNvCxnSpPr>
            <a:cxnSpLocks/>
            <a:stCxn id="59" idx="1"/>
            <a:endCxn id="82" idx="1"/>
          </p:cNvCxnSpPr>
          <p:nvPr/>
        </p:nvCxnSpPr>
        <p:spPr>
          <a:xfrm flipV="1">
            <a:off x="2654950" y="3102611"/>
            <a:ext cx="1999632" cy="1834668"/>
          </a:xfrm>
          <a:prstGeom prst="bentConnector3">
            <a:avLst>
              <a:gd name="adj1" fmla="val 55081"/>
            </a:avLst>
          </a:prstGeom>
          <a:ln>
            <a:tailEnd type="triangle"/>
          </a:ln>
        </p:spPr>
        <p:style>
          <a:lnRef idx="1">
            <a:schemeClr val="dk1"/>
          </a:lnRef>
          <a:fillRef idx="0">
            <a:schemeClr val="dk1"/>
          </a:fillRef>
          <a:effectRef idx="0">
            <a:schemeClr val="dk1"/>
          </a:effectRef>
          <a:fontRef idx="minor">
            <a:schemeClr val="tx1"/>
          </a:fontRef>
        </p:style>
      </p:cxnSp>
      <p:sp>
        <p:nvSpPr>
          <p:cNvPr id="64" name="Rectangle 78">
            <a:extLst>
              <a:ext uri="{FF2B5EF4-FFF2-40B4-BE49-F238E27FC236}">
                <a16:creationId xmlns:a16="http://schemas.microsoft.com/office/drawing/2014/main" id="{B32D88C2-AA6C-31A5-B8A5-1BF4E2A33806}"/>
              </a:ext>
            </a:extLst>
          </p:cNvPr>
          <p:cNvSpPr/>
          <p:nvPr/>
        </p:nvSpPr>
        <p:spPr>
          <a:xfrm>
            <a:off x="3499524" y="2012592"/>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65" name="Graphic 79">
            <a:extLst>
              <a:ext uri="{FF2B5EF4-FFF2-40B4-BE49-F238E27FC236}">
                <a16:creationId xmlns:a16="http://schemas.microsoft.com/office/drawing/2014/main" id="{4FE317C1-859F-9585-17E5-42320EDFA3A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499525" y="2011004"/>
            <a:ext cx="381000" cy="381000"/>
          </a:xfrm>
          <a:prstGeom prst="rect">
            <a:avLst/>
          </a:prstGeom>
        </p:spPr>
      </p:pic>
      <p:cxnSp>
        <p:nvCxnSpPr>
          <p:cNvPr id="67" name="Connector: Elbow 109">
            <a:extLst>
              <a:ext uri="{FF2B5EF4-FFF2-40B4-BE49-F238E27FC236}">
                <a16:creationId xmlns:a16="http://schemas.microsoft.com/office/drawing/2014/main" id="{BAB3C579-7602-32AC-2918-39D94E0AAAAA}"/>
              </a:ext>
            </a:extLst>
          </p:cNvPr>
          <p:cNvCxnSpPr>
            <a:cxnSpLocks/>
            <a:stCxn id="59" idx="1"/>
            <a:endCxn id="68" idx="1"/>
          </p:cNvCxnSpPr>
          <p:nvPr/>
        </p:nvCxnSpPr>
        <p:spPr>
          <a:xfrm>
            <a:off x="2654950" y="4937279"/>
            <a:ext cx="1999632" cy="3484732"/>
          </a:xfrm>
          <a:prstGeom prst="bentConnector3">
            <a:avLst>
              <a:gd name="adj1" fmla="val 55256"/>
            </a:avLst>
          </a:prstGeom>
          <a:ln>
            <a:tailEnd type="triangle"/>
          </a:ln>
        </p:spPr>
        <p:style>
          <a:lnRef idx="1">
            <a:schemeClr val="dk1"/>
          </a:lnRef>
          <a:fillRef idx="0">
            <a:schemeClr val="dk1"/>
          </a:fillRef>
          <a:effectRef idx="0">
            <a:schemeClr val="dk1"/>
          </a:effectRef>
          <a:fontRef idx="minor">
            <a:schemeClr val="tx1"/>
          </a:fontRef>
        </p:style>
      </p:cxnSp>
      <p:sp>
        <p:nvSpPr>
          <p:cNvPr id="68" name="Rectangle 115">
            <a:extLst>
              <a:ext uri="{FF2B5EF4-FFF2-40B4-BE49-F238E27FC236}">
                <a16:creationId xmlns:a16="http://schemas.microsoft.com/office/drawing/2014/main" id="{4EDA1D57-3954-8B7F-7076-A51CE82C7099}"/>
              </a:ext>
            </a:extLst>
          </p:cNvPr>
          <p:cNvSpPr/>
          <p:nvPr/>
        </p:nvSpPr>
        <p:spPr>
          <a:xfrm>
            <a:off x="4654582" y="7903677"/>
            <a:ext cx="5876748"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69" name="TextBox 20">
            <a:extLst>
              <a:ext uri="{FF2B5EF4-FFF2-40B4-BE49-F238E27FC236}">
                <a16:creationId xmlns:a16="http://schemas.microsoft.com/office/drawing/2014/main" id="{2920B8E2-EC1B-95D3-1B78-2012B0E6EB00}"/>
              </a:ext>
            </a:extLst>
          </p:cNvPr>
          <p:cNvSpPr txBox="1">
            <a:spLocks noChangeArrowheads="1"/>
          </p:cNvSpPr>
          <p:nvPr/>
        </p:nvSpPr>
        <p:spPr bwMode="auto">
          <a:xfrm>
            <a:off x="6728899" y="2660539"/>
            <a:ext cx="2589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Webページ(静的コンテンツ)公開機能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71" name="Rectangle 134">
            <a:extLst>
              <a:ext uri="{FF2B5EF4-FFF2-40B4-BE49-F238E27FC236}">
                <a16:creationId xmlns:a16="http://schemas.microsoft.com/office/drawing/2014/main" id="{88E63F88-5047-A05F-4D26-C763C4928142}"/>
              </a:ext>
            </a:extLst>
          </p:cNvPr>
          <p:cNvSpPr/>
          <p:nvPr/>
        </p:nvSpPr>
        <p:spPr>
          <a:xfrm>
            <a:off x="10220114" y="4689395"/>
            <a:ext cx="2477278" cy="251131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72" name="TextBox 20">
            <a:extLst>
              <a:ext uri="{FF2B5EF4-FFF2-40B4-BE49-F238E27FC236}">
                <a16:creationId xmlns:a16="http://schemas.microsoft.com/office/drawing/2014/main" id="{BAA89E26-4FCE-A53D-B5F6-19F6D1606DD1}"/>
              </a:ext>
            </a:extLst>
          </p:cNvPr>
          <p:cNvSpPr txBox="1">
            <a:spLocks noChangeArrowheads="1"/>
          </p:cNvSpPr>
          <p:nvPr/>
        </p:nvSpPr>
        <p:spPr bwMode="auto">
          <a:xfrm>
            <a:off x="10399647" y="6153430"/>
            <a:ext cx="21203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ステータス管理機能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電子決裁機能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75" name="Graphic 8">
            <a:extLst>
              <a:ext uri="{FF2B5EF4-FFF2-40B4-BE49-F238E27FC236}">
                <a16:creationId xmlns:a16="http://schemas.microsoft.com/office/drawing/2014/main" id="{61E609BE-54B4-BB85-F2AC-7930051BC916}"/>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4951097" y="381280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11">
            <a:extLst>
              <a:ext uri="{FF2B5EF4-FFF2-40B4-BE49-F238E27FC236}">
                <a16:creationId xmlns:a16="http://schemas.microsoft.com/office/drawing/2014/main" id="{08CF82C3-BA8F-53DC-2F71-D9E5291DF27D}"/>
              </a:ext>
            </a:extLst>
          </p:cNvPr>
          <p:cNvSpPr txBox="1">
            <a:spLocks noChangeArrowheads="1"/>
          </p:cNvSpPr>
          <p:nvPr/>
        </p:nvSpPr>
        <p:spPr bwMode="auto">
          <a:xfrm>
            <a:off x="4686321" y="4156334"/>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77" name="直線矢印コネクタ 120">
            <a:extLst>
              <a:ext uri="{FF2B5EF4-FFF2-40B4-BE49-F238E27FC236}">
                <a16:creationId xmlns:a16="http://schemas.microsoft.com/office/drawing/2014/main" id="{FCF8E9E8-4D0F-E787-EDDE-0FECB441ECB2}"/>
              </a:ext>
            </a:extLst>
          </p:cNvPr>
          <p:cNvCxnSpPr>
            <a:cxnSpLocks/>
            <a:stCxn id="76" idx="2"/>
          </p:cNvCxnSpPr>
          <p:nvPr/>
        </p:nvCxnSpPr>
        <p:spPr>
          <a:xfrm>
            <a:off x="5120874" y="4494888"/>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8" name="Graphic 8">
            <a:extLst>
              <a:ext uri="{FF2B5EF4-FFF2-40B4-BE49-F238E27FC236}">
                <a16:creationId xmlns:a16="http://schemas.microsoft.com/office/drawing/2014/main" id="{D4B48788-883A-D4D3-98A8-74252FA76263}"/>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6972558" y="633330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Connector: Elbow 65">
            <a:extLst>
              <a:ext uri="{FF2B5EF4-FFF2-40B4-BE49-F238E27FC236}">
                <a16:creationId xmlns:a16="http://schemas.microsoft.com/office/drawing/2014/main" id="{83A68BC5-3436-2CD9-251B-78103AE75F52}"/>
              </a:ext>
            </a:extLst>
          </p:cNvPr>
          <p:cNvCxnSpPr>
            <a:cxnSpLocks/>
            <a:stCxn id="59" idx="1"/>
            <a:endCxn id="78" idx="1"/>
          </p:cNvCxnSpPr>
          <p:nvPr/>
        </p:nvCxnSpPr>
        <p:spPr>
          <a:xfrm>
            <a:off x="2654950" y="4937279"/>
            <a:ext cx="4317608" cy="1670348"/>
          </a:xfrm>
          <a:prstGeom prst="bentConnector3">
            <a:avLst>
              <a:gd name="adj1" fmla="val 25414"/>
            </a:avLst>
          </a:prstGeom>
          <a:ln>
            <a:tailEnd type="triangle"/>
          </a:ln>
        </p:spPr>
        <p:style>
          <a:lnRef idx="1">
            <a:schemeClr val="dk1"/>
          </a:lnRef>
          <a:fillRef idx="0">
            <a:schemeClr val="dk1"/>
          </a:fillRef>
          <a:effectRef idx="0">
            <a:schemeClr val="dk1"/>
          </a:effectRef>
          <a:fontRef idx="minor">
            <a:schemeClr val="tx1"/>
          </a:fontRef>
        </p:style>
      </p:cxnSp>
      <p:sp>
        <p:nvSpPr>
          <p:cNvPr id="80" name="TextBox 20">
            <a:extLst>
              <a:ext uri="{FF2B5EF4-FFF2-40B4-BE49-F238E27FC236}">
                <a16:creationId xmlns:a16="http://schemas.microsoft.com/office/drawing/2014/main" id="{75774552-AD23-463C-BDC3-0E953D916D1C}"/>
              </a:ext>
            </a:extLst>
          </p:cNvPr>
          <p:cNvSpPr txBox="1">
            <a:spLocks noChangeArrowheads="1"/>
          </p:cNvSpPr>
          <p:nvPr/>
        </p:nvSpPr>
        <p:spPr bwMode="auto">
          <a:xfrm>
            <a:off x="4301997" y="6607568"/>
            <a:ext cx="24666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署名付き</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URL</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によるアップロード</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82" name="Rectangle 70">
            <a:extLst>
              <a:ext uri="{FF2B5EF4-FFF2-40B4-BE49-F238E27FC236}">
                <a16:creationId xmlns:a16="http://schemas.microsoft.com/office/drawing/2014/main" id="{E0462528-D622-948D-6BA6-11C92C354D2F}"/>
              </a:ext>
            </a:extLst>
          </p:cNvPr>
          <p:cNvSpPr/>
          <p:nvPr/>
        </p:nvSpPr>
        <p:spPr>
          <a:xfrm>
            <a:off x="4654582" y="2476701"/>
            <a:ext cx="4668599" cy="125182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83" name="TextBox 20">
            <a:extLst>
              <a:ext uri="{FF2B5EF4-FFF2-40B4-BE49-F238E27FC236}">
                <a16:creationId xmlns:a16="http://schemas.microsoft.com/office/drawing/2014/main" id="{77C04B3D-B4E3-CA08-7132-A6607C3FA2F4}"/>
              </a:ext>
            </a:extLst>
          </p:cNvPr>
          <p:cNvSpPr txBox="1">
            <a:spLocks noChangeArrowheads="1"/>
          </p:cNvSpPr>
          <p:nvPr/>
        </p:nvSpPr>
        <p:spPr bwMode="auto">
          <a:xfrm>
            <a:off x="4823711" y="2663821"/>
            <a:ext cx="16452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84" name="TextBox 20">
            <a:extLst>
              <a:ext uri="{FF2B5EF4-FFF2-40B4-BE49-F238E27FC236}">
                <a16:creationId xmlns:a16="http://schemas.microsoft.com/office/drawing/2014/main" id="{620E3609-BE63-1B36-1AE8-03A57ED7A12B}"/>
              </a:ext>
            </a:extLst>
          </p:cNvPr>
          <p:cNvSpPr txBox="1">
            <a:spLocks noChangeArrowheads="1"/>
          </p:cNvSpPr>
          <p:nvPr/>
        </p:nvSpPr>
        <p:spPr bwMode="auto">
          <a:xfrm>
            <a:off x="6792582" y="8054958"/>
            <a:ext cx="41240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ユーザ認証機能（企業ユーザ向け）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86" name="TextBox 20">
            <a:extLst>
              <a:ext uri="{FF2B5EF4-FFF2-40B4-BE49-F238E27FC236}">
                <a16:creationId xmlns:a16="http://schemas.microsoft.com/office/drawing/2014/main" id="{65F82F2A-ADDA-4A06-5CF4-522ED8F63A6E}"/>
              </a:ext>
            </a:extLst>
          </p:cNvPr>
          <p:cNvSpPr txBox="1">
            <a:spLocks noChangeArrowheads="1"/>
          </p:cNvSpPr>
          <p:nvPr/>
        </p:nvSpPr>
        <p:spPr bwMode="auto">
          <a:xfrm>
            <a:off x="4820347" y="8074035"/>
            <a:ext cx="17850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ユーザ認証を行い認証トークンを発行する</a:t>
            </a:r>
            <a:endParaRPr kumimoji="0" lang="ja-JP" alt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sp>
        <p:nvSpPr>
          <p:cNvPr id="87" name="TextBox 5">
            <a:extLst>
              <a:ext uri="{FF2B5EF4-FFF2-40B4-BE49-F238E27FC236}">
                <a16:creationId xmlns:a16="http://schemas.microsoft.com/office/drawing/2014/main" id="{2390B319-FB09-6DB1-044D-64430A212764}"/>
              </a:ext>
            </a:extLst>
          </p:cNvPr>
          <p:cNvSpPr txBox="1"/>
          <p:nvPr/>
        </p:nvSpPr>
        <p:spPr>
          <a:xfrm>
            <a:off x="4818829" y="3007325"/>
            <a:ext cx="1807285" cy="610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a:ln>
                  <a:noFill/>
                </a:ln>
                <a:solidFill>
                  <a:srgbClr val="000000"/>
                </a:solidFill>
                <a:effectLst/>
                <a:uLnTx/>
                <a:uFillTx/>
                <a:latin typeface="Amazon Ember"/>
                <a:ea typeface="Meiryo" panose="020B0604030504040204" pitchFamily="34" charset="-128"/>
                <a:cs typeface="Amazon Ember" panose="020B0603020204020204" pitchFamily="34" charset="0"/>
                <a:sym typeface="Arial"/>
              </a:rPr>
              <a:t>ブラウザ上で動作するフロントエンドアプリを配信する</a:t>
            </a:r>
          </a:p>
        </p:txBody>
      </p:sp>
      <p:sp>
        <p:nvSpPr>
          <p:cNvPr id="88" name="TextBox 20">
            <a:extLst>
              <a:ext uri="{FF2B5EF4-FFF2-40B4-BE49-F238E27FC236}">
                <a16:creationId xmlns:a16="http://schemas.microsoft.com/office/drawing/2014/main" id="{3AE88FF1-070A-C5D0-DCB5-8F4520D9A334}"/>
              </a:ext>
            </a:extLst>
          </p:cNvPr>
          <p:cNvSpPr txBox="1">
            <a:spLocks noChangeArrowheads="1"/>
          </p:cNvSpPr>
          <p:nvPr/>
        </p:nvSpPr>
        <p:spPr bwMode="auto">
          <a:xfrm>
            <a:off x="10401203" y="4986123"/>
            <a:ext cx="2199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pPr marL="0" marR="0" lvl="0" indent="0" algn="l" defTabSz="73152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120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連携機能</a:t>
            </a:r>
            <a:endParaRPr kumimoji="0" lang="ja-JP" altLang="en-US" sz="2880" b="0" i="0" u="none" strike="noStrike" kern="1200" cap="none" spc="0" normalizeH="0" baseline="0" noProof="0" dirty="0">
              <a:ln>
                <a:noFill/>
              </a:ln>
              <a:solidFill>
                <a:srgbClr val="000000"/>
              </a:solidFill>
              <a:effectLst/>
              <a:uLnTx/>
              <a:uFillTx/>
              <a:latin typeface="Amazon Ember"/>
              <a:ea typeface="ＭＳ Ｐゴシック" panose="020B0600070205080204" pitchFamily="50" charset="-128"/>
              <a:cs typeface="+mn-cs"/>
              <a:sym typeface="Arial"/>
            </a:endParaRPr>
          </a:p>
          <a:p>
            <a:pPr marL="0" marR="0" lvl="0" indent="0" algn="l" defTabSz="73152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1200" cap="none" spc="0" normalizeH="0" baseline="0" noProof="0" dirty="0">
                <a:ln>
                  <a:noFill/>
                </a:ln>
                <a:solidFill>
                  <a:srgbClr val="000000"/>
                </a:solidFill>
                <a:effectLst/>
                <a:uLnTx/>
                <a:uFillTx/>
                <a:latin typeface="Amazon Ember"/>
                <a:ea typeface="メイリオ"/>
                <a:cs typeface="+mn-cs"/>
                <a:sym typeface="Arial"/>
              </a:rPr>
              <a:t>業務を行う上で添付資料を参照する必要がある他の機能</a:t>
            </a:r>
            <a:endParaRPr kumimoji="0" lang="en-US" sz="2880" b="0" i="0" u="none" strike="noStrike" kern="1200" cap="none" spc="0" normalizeH="0" baseline="0" noProof="0" dirty="0">
              <a:ln>
                <a:noFill/>
              </a:ln>
              <a:solidFill>
                <a:srgbClr val="000000"/>
              </a:solidFill>
              <a:effectLst/>
              <a:uLnTx/>
              <a:uFillTx/>
              <a:latin typeface="Amazon Ember"/>
              <a:ea typeface="メイリオ"/>
              <a:cs typeface="+mn-cs"/>
              <a:sym typeface="Arial"/>
            </a:endParaRPr>
          </a:p>
          <a:p>
            <a:pPr marL="0" marR="0" lvl="0" indent="0" algn="l" defTabSz="73152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120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89" name="直線矢印コネクタ 120">
            <a:extLst>
              <a:ext uri="{FF2B5EF4-FFF2-40B4-BE49-F238E27FC236}">
                <a16:creationId xmlns:a16="http://schemas.microsoft.com/office/drawing/2014/main" id="{A500DDDA-0072-663C-626D-E3A19F551DA1}"/>
              </a:ext>
            </a:extLst>
          </p:cNvPr>
          <p:cNvCxnSpPr>
            <a:cxnSpLocks/>
            <a:stCxn id="91" idx="3"/>
          </p:cNvCxnSpPr>
          <p:nvPr/>
        </p:nvCxnSpPr>
        <p:spPr>
          <a:xfrm>
            <a:off x="9238691" y="6607627"/>
            <a:ext cx="972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0" name="TextBox 68">
            <a:extLst>
              <a:ext uri="{FF2B5EF4-FFF2-40B4-BE49-F238E27FC236}">
                <a16:creationId xmlns:a16="http://schemas.microsoft.com/office/drawing/2014/main" id="{A91F831F-51AA-EB2A-F803-007505C6A956}"/>
              </a:ext>
            </a:extLst>
          </p:cNvPr>
          <p:cNvSpPr txBox="1"/>
          <p:nvPr/>
        </p:nvSpPr>
        <p:spPr>
          <a:xfrm>
            <a:off x="8486126" y="4903542"/>
            <a:ext cx="167411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5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ステータス更新</a:t>
            </a:r>
            <a:endParaRPr kumimoji="1" lang="en-US" altLang="ja-JP" sz="105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5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アップロード完了通知</a:t>
            </a:r>
            <a:endParaRPr kumimoji="1" lang="en-US" altLang="ja-JP" sz="105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pic>
        <p:nvPicPr>
          <p:cNvPr id="91" name="Graphic 19">
            <a:extLst>
              <a:ext uri="{FF2B5EF4-FFF2-40B4-BE49-F238E27FC236}">
                <a16:creationId xmlns:a16="http://schemas.microsoft.com/office/drawing/2014/main" id="{7345CCD4-D464-AB6D-422C-EE8265CD5D49}"/>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8691491" y="633402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9">
            <a:extLst>
              <a:ext uri="{FF2B5EF4-FFF2-40B4-BE49-F238E27FC236}">
                <a16:creationId xmlns:a16="http://schemas.microsoft.com/office/drawing/2014/main" id="{664FF4A9-9BC6-4664-C428-2D3CD0412746}"/>
              </a:ext>
            </a:extLst>
          </p:cNvPr>
          <p:cNvSpPr txBox="1">
            <a:spLocks noChangeArrowheads="1"/>
          </p:cNvSpPr>
          <p:nvPr/>
        </p:nvSpPr>
        <p:spPr bwMode="auto">
          <a:xfrm>
            <a:off x="7843522" y="6866603"/>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t>
            </a:r>
            <a:r>
              <a:rPr kumimoji="0" lang="en-US" altLang="ja-JP" sz="10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EventBridge</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添付資料保管通知</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93" name="直線矢印コネクタ 120">
            <a:extLst>
              <a:ext uri="{FF2B5EF4-FFF2-40B4-BE49-F238E27FC236}">
                <a16:creationId xmlns:a16="http://schemas.microsoft.com/office/drawing/2014/main" id="{13E34B0C-4CBE-58A8-9DBB-72496D39FE90}"/>
              </a:ext>
            </a:extLst>
          </p:cNvPr>
          <p:cNvCxnSpPr>
            <a:cxnSpLocks/>
            <a:stCxn id="78" idx="3"/>
            <a:endCxn id="91" idx="1"/>
          </p:cNvCxnSpPr>
          <p:nvPr/>
        </p:nvCxnSpPr>
        <p:spPr>
          <a:xfrm>
            <a:off x="7521198" y="6607627"/>
            <a:ext cx="117029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Connector: Elbow 65">
            <a:extLst>
              <a:ext uri="{FF2B5EF4-FFF2-40B4-BE49-F238E27FC236}">
                <a16:creationId xmlns:a16="http://schemas.microsoft.com/office/drawing/2014/main" id="{BBFDB867-DBBF-AF12-2D08-EC1401BA0242}"/>
              </a:ext>
            </a:extLst>
          </p:cNvPr>
          <p:cNvCxnSpPr>
            <a:cxnSpLocks/>
            <a:stCxn id="91" idx="3"/>
            <a:endCxn id="71" idx="1"/>
          </p:cNvCxnSpPr>
          <p:nvPr/>
        </p:nvCxnSpPr>
        <p:spPr>
          <a:xfrm flipV="1">
            <a:off x="9238691" y="5945052"/>
            <a:ext cx="981423" cy="662575"/>
          </a:xfrm>
          <a:prstGeom prst="bentConnector3">
            <a:avLst>
              <a:gd name="adj1" fmla="val 39291"/>
            </a:avLst>
          </a:prstGeom>
          <a:ln>
            <a:tailEnd type="triangle"/>
          </a:ln>
        </p:spPr>
        <p:style>
          <a:lnRef idx="1">
            <a:schemeClr val="dk1"/>
          </a:lnRef>
          <a:fillRef idx="0">
            <a:schemeClr val="dk1"/>
          </a:fillRef>
          <a:effectRef idx="0">
            <a:schemeClr val="dk1"/>
          </a:effectRef>
          <a:fontRef idx="minor">
            <a:schemeClr val="tx1"/>
          </a:fontRef>
        </p:style>
      </p:cxnSp>
      <p:cxnSp>
        <p:nvCxnSpPr>
          <p:cNvPr id="95" name="Connector: Elbow 65">
            <a:extLst>
              <a:ext uri="{FF2B5EF4-FFF2-40B4-BE49-F238E27FC236}">
                <a16:creationId xmlns:a16="http://schemas.microsoft.com/office/drawing/2014/main" id="{FBB9042D-CC00-6AC6-7D27-6E0D708DAF61}"/>
              </a:ext>
            </a:extLst>
          </p:cNvPr>
          <p:cNvCxnSpPr>
            <a:cxnSpLocks/>
          </p:cNvCxnSpPr>
          <p:nvPr/>
        </p:nvCxnSpPr>
        <p:spPr>
          <a:xfrm flipV="1">
            <a:off x="9238690" y="5311626"/>
            <a:ext cx="982800" cy="1296000"/>
          </a:xfrm>
          <a:prstGeom prst="bentConnector3">
            <a:avLst>
              <a:gd name="adj1" fmla="val 39291"/>
            </a:avLst>
          </a:prstGeom>
          <a:ln>
            <a:tailEnd type="triangle"/>
          </a:ln>
        </p:spPr>
        <p:style>
          <a:lnRef idx="1">
            <a:schemeClr val="dk1"/>
          </a:lnRef>
          <a:fillRef idx="0">
            <a:schemeClr val="dk1"/>
          </a:fillRef>
          <a:effectRef idx="0">
            <a:schemeClr val="dk1"/>
          </a:effectRef>
          <a:fontRef idx="minor">
            <a:schemeClr val="tx1"/>
          </a:fontRef>
        </p:style>
      </p:cxnSp>
      <p:sp>
        <p:nvSpPr>
          <p:cNvPr id="96" name="TextBox 20">
            <a:extLst>
              <a:ext uri="{FF2B5EF4-FFF2-40B4-BE49-F238E27FC236}">
                <a16:creationId xmlns:a16="http://schemas.microsoft.com/office/drawing/2014/main" id="{D78D29C6-DF15-5942-66EB-B16E55C1ACEE}"/>
              </a:ext>
            </a:extLst>
          </p:cNvPr>
          <p:cNvSpPr txBox="1">
            <a:spLocks noChangeArrowheads="1"/>
          </p:cNvSpPr>
          <p:nvPr/>
        </p:nvSpPr>
        <p:spPr bwMode="auto">
          <a:xfrm>
            <a:off x="7479297" y="6607568"/>
            <a:ext cx="126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S3</a:t>
            </a: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イベント通知</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97" name="Connector: Elbow 62">
            <a:extLst>
              <a:ext uri="{FF2B5EF4-FFF2-40B4-BE49-F238E27FC236}">
                <a16:creationId xmlns:a16="http://schemas.microsoft.com/office/drawing/2014/main" id="{5A3965BE-6916-6A24-BD9C-AE743B38DE50}"/>
              </a:ext>
            </a:extLst>
          </p:cNvPr>
          <p:cNvCxnSpPr>
            <a:cxnSpLocks/>
            <a:stCxn id="71" idx="2"/>
            <a:endCxn id="62" idx="2"/>
          </p:cNvCxnSpPr>
          <p:nvPr/>
        </p:nvCxnSpPr>
        <p:spPr>
          <a:xfrm rot="5400000">
            <a:off x="9337862" y="5145822"/>
            <a:ext cx="66004" cy="4175778"/>
          </a:xfrm>
          <a:prstGeom prst="bentConnector3">
            <a:avLst>
              <a:gd name="adj1" fmla="val 685199"/>
            </a:avLst>
          </a:prstGeom>
          <a:ln>
            <a:tailEnd type="triangle"/>
          </a:ln>
        </p:spPr>
        <p:style>
          <a:lnRef idx="1">
            <a:schemeClr val="dk1"/>
          </a:lnRef>
          <a:fillRef idx="0">
            <a:schemeClr val="dk1"/>
          </a:fillRef>
          <a:effectRef idx="0">
            <a:schemeClr val="dk1"/>
          </a:effectRef>
          <a:fontRef idx="minor">
            <a:schemeClr val="tx1"/>
          </a:fontRef>
        </p:style>
      </p:cxnSp>
      <p:cxnSp>
        <p:nvCxnSpPr>
          <p:cNvPr id="99" name="直線矢印コネクタ 120">
            <a:extLst>
              <a:ext uri="{FF2B5EF4-FFF2-40B4-BE49-F238E27FC236}">
                <a16:creationId xmlns:a16="http://schemas.microsoft.com/office/drawing/2014/main" id="{01AE775A-2081-A95F-B2BC-C0718E47C570}"/>
              </a:ext>
            </a:extLst>
          </p:cNvPr>
          <p:cNvCxnSpPr>
            <a:cxnSpLocks/>
          </p:cNvCxnSpPr>
          <p:nvPr/>
        </p:nvCxnSpPr>
        <p:spPr>
          <a:xfrm>
            <a:off x="5108999" y="4519620"/>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直線矢印コネクタ 120">
            <a:extLst>
              <a:ext uri="{FF2B5EF4-FFF2-40B4-BE49-F238E27FC236}">
                <a16:creationId xmlns:a16="http://schemas.microsoft.com/office/drawing/2014/main" id="{D64A9C9F-D034-66CD-C457-82C473272A04}"/>
              </a:ext>
            </a:extLst>
          </p:cNvPr>
          <p:cNvCxnSpPr>
            <a:cxnSpLocks/>
          </p:cNvCxnSpPr>
          <p:nvPr/>
        </p:nvCxnSpPr>
        <p:spPr>
          <a:xfrm>
            <a:off x="5399354" y="4945994"/>
            <a:ext cx="130010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1" name="Graphic 6">
            <a:extLst>
              <a:ext uri="{FF2B5EF4-FFF2-40B4-BE49-F238E27FC236}">
                <a16:creationId xmlns:a16="http://schemas.microsoft.com/office/drawing/2014/main" id="{7898087E-4DFD-53C3-CA0A-F1CDBA86F259}"/>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4847786" y="467675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テキスト ボックス 101">
            <a:extLst>
              <a:ext uri="{FF2B5EF4-FFF2-40B4-BE49-F238E27FC236}">
                <a16:creationId xmlns:a16="http://schemas.microsoft.com/office/drawing/2014/main" id="{D4A6C74A-DDD7-3E0B-BEF7-53E153236F32}"/>
              </a:ext>
            </a:extLst>
          </p:cNvPr>
          <p:cNvSpPr txBox="1"/>
          <p:nvPr/>
        </p:nvSpPr>
        <p:spPr>
          <a:xfrm>
            <a:off x="6439281" y="5084347"/>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rPr>
              <a:t>　コンテナ</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
        <p:nvSpPr>
          <p:cNvPr id="103" name="テキスト ボックス 102">
            <a:extLst>
              <a:ext uri="{FF2B5EF4-FFF2-40B4-BE49-F238E27FC236}">
                <a16:creationId xmlns:a16="http://schemas.microsoft.com/office/drawing/2014/main" id="{2150FA8A-902F-ED01-0947-1EA3F0AA1D5B}"/>
              </a:ext>
            </a:extLst>
          </p:cNvPr>
          <p:cNvSpPr txBox="1"/>
          <p:nvPr/>
        </p:nvSpPr>
        <p:spPr>
          <a:xfrm>
            <a:off x="6537535" y="4426734"/>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104" name="Rectangle 43">
            <a:extLst>
              <a:ext uri="{FF2B5EF4-FFF2-40B4-BE49-F238E27FC236}">
                <a16:creationId xmlns:a16="http://schemas.microsoft.com/office/drawing/2014/main" id="{FE706264-13DD-B89A-3523-8033063BC069}"/>
              </a:ext>
            </a:extLst>
          </p:cNvPr>
          <p:cNvSpPr/>
          <p:nvPr/>
        </p:nvSpPr>
        <p:spPr>
          <a:xfrm>
            <a:off x="6394872" y="4403845"/>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105" name="Graphic 18">
            <a:extLst>
              <a:ext uri="{FF2B5EF4-FFF2-40B4-BE49-F238E27FC236}">
                <a16:creationId xmlns:a16="http://schemas.microsoft.com/office/drawing/2014/main" id="{FC3EFEB8-FF5E-750A-390E-7905730CC875}"/>
              </a:ext>
            </a:extLst>
          </p:cNvPr>
          <p:cNvPicPr>
            <a:picLocks noChangeAspect="1" noChangeArrowheads="1"/>
          </p:cNvPicPr>
          <p:nvPr/>
        </p:nvPicPr>
        <p:blipFill>
          <a:blip r:embed="rId15">
            <a:extLst>
              <a:ext uri="{96DAC541-7B7A-43D3-8B79-37D633B846F1}">
                <asvg:svgBlip xmlns:asvg="http://schemas.microsoft.com/office/drawing/2016/SVG/main" r:embed="rId16"/>
              </a:ext>
            </a:extLst>
          </a:blip>
          <a:srcRect/>
          <a:stretch/>
        </p:blipFill>
        <p:spPr bwMode="auto">
          <a:xfrm>
            <a:off x="6378553" y="4402457"/>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Graphic 13">
            <a:extLst>
              <a:ext uri="{FF2B5EF4-FFF2-40B4-BE49-F238E27FC236}">
                <a16:creationId xmlns:a16="http://schemas.microsoft.com/office/drawing/2014/main" id="{9FDA9C70-5A26-5283-9D22-D6317D92DE7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06417" y="4752351"/>
            <a:ext cx="454664" cy="454664"/>
          </a:xfrm>
          <a:prstGeom prst="rect">
            <a:avLst/>
          </a:prstGeom>
        </p:spPr>
      </p:pic>
      <p:sp>
        <p:nvSpPr>
          <p:cNvPr id="107" name="テキスト ボックス 106">
            <a:extLst>
              <a:ext uri="{FF2B5EF4-FFF2-40B4-BE49-F238E27FC236}">
                <a16:creationId xmlns:a16="http://schemas.microsoft.com/office/drawing/2014/main" id="{F14A81D4-0BB2-F031-2824-C5EFD3D5D08E}"/>
              </a:ext>
            </a:extLst>
          </p:cNvPr>
          <p:cNvSpPr txBox="1"/>
          <p:nvPr/>
        </p:nvSpPr>
        <p:spPr>
          <a:xfrm>
            <a:off x="4259712" y="5201199"/>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sym typeface="Arial"/>
              </a:rPr>
              <a:t>負荷分散</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Tree>
    <p:extLst>
      <p:ext uri="{BB962C8B-B14F-4D97-AF65-F5344CB8AC3E}">
        <p14:creationId xmlns:p14="http://schemas.microsoft.com/office/powerpoint/2010/main" val="2105141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5-1-2-3</a:t>
            </a:r>
            <a:r>
              <a:rPr kumimoji="1" lang="en-US" altLang="ja-JP" dirty="0"/>
              <a:t>. </a:t>
            </a:r>
            <a:r>
              <a:rPr kumimoji="1" lang="ja-JP" altLang="en-US" dirty="0"/>
              <a:t>申請・届出</a:t>
            </a:r>
            <a:r>
              <a:rPr kumimoji="1" lang="en-US" altLang="ja-JP" dirty="0"/>
              <a:t>_</a:t>
            </a:r>
            <a:r>
              <a:rPr kumimoji="1" lang="ja-JP" altLang="en-US" dirty="0"/>
              <a:t>ステータス管理機能</a:t>
            </a:r>
          </a:p>
        </p:txBody>
      </p:sp>
      <p:sp>
        <p:nvSpPr>
          <p:cNvPr id="165" name="正方形/長方形 164">
            <a:extLst>
              <a:ext uri="{FF2B5EF4-FFF2-40B4-BE49-F238E27FC236}">
                <a16:creationId xmlns:a16="http://schemas.microsoft.com/office/drawing/2014/main" id="{7F66A739-008E-4FD5-A523-40523FFA4260}"/>
              </a:ext>
            </a:extLst>
          </p:cNvPr>
          <p:cNvSpPr/>
          <p:nvPr/>
        </p:nvSpPr>
        <p:spPr>
          <a:xfrm>
            <a:off x="4821720" y="2425002"/>
            <a:ext cx="4545323" cy="5058000"/>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ステータス管理機能</a:t>
            </a:r>
            <a:endPar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endParaRPr>
          </a:p>
        </p:txBody>
      </p:sp>
      <p:sp>
        <p:nvSpPr>
          <p:cNvPr id="166" name="TextBox 12">
            <a:extLst>
              <a:ext uri="{FF2B5EF4-FFF2-40B4-BE49-F238E27FC236}">
                <a16:creationId xmlns:a16="http://schemas.microsoft.com/office/drawing/2014/main" id="{1E91F604-FDEB-4105-AD4B-D09A1F5967C5}"/>
              </a:ext>
            </a:extLst>
          </p:cNvPr>
          <p:cNvSpPr txBox="1">
            <a:spLocks noChangeArrowheads="1"/>
          </p:cNvSpPr>
          <p:nvPr/>
        </p:nvSpPr>
        <p:spPr bwMode="auto">
          <a:xfrm>
            <a:off x="3023446" y="6122806"/>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個人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職員</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167" name="Graphic 23">
            <a:extLst>
              <a:ext uri="{FF2B5EF4-FFF2-40B4-BE49-F238E27FC236}">
                <a16:creationId xmlns:a16="http://schemas.microsoft.com/office/drawing/2014/main" id="{949F2346-E24D-4170-9393-8C341F5E618C}"/>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259117" y="561812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9" name="直線矢印コネクタ 168">
            <a:extLst>
              <a:ext uri="{FF2B5EF4-FFF2-40B4-BE49-F238E27FC236}">
                <a16:creationId xmlns:a16="http://schemas.microsoft.com/office/drawing/2014/main" id="{8EC9940E-F60D-4E9C-9294-AE1E13E5EE26}"/>
              </a:ext>
            </a:extLst>
          </p:cNvPr>
          <p:cNvCxnSpPr>
            <a:cxnSpLocks/>
            <a:stCxn id="167" idx="1"/>
          </p:cNvCxnSpPr>
          <p:nvPr/>
        </p:nvCxnSpPr>
        <p:spPr>
          <a:xfrm flipV="1">
            <a:off x="3729017" y="5853070"/>
            <a:ext cx="2201704" cy="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1" name="Graphic 19">
            <a:extLst>
              <a:ext uri="{FF2B5EF4-FFF2-40B4-BE49-F238E27FC236}">
                <a16:creationId xmlns:a16="http://schemas.microsoft.com/office/drawing/2014/main" id="{FBFFBC37-2BCD-44CB-9E97-259A807236AC}"/>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5939004" y="334183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TextBox 11">
            <a:extLst>
              <a:ext uri="{FF2B5EF4-FFF2-40B4-BE49-F238E27FC236}">
                <a16:creationId xmlns:a16="http://schemas.microsoft.com/office/drawing/2014/main" id="{801E3558-00EB-45F5-9856-BF7896113CC4}"/>
              </a:ext>
            </a:extLst>
          </p:cNvPr>
          <p:cNvSpPr txBox="1">
            <a:spLocks noChangeArrowheads="1"/>
          </p:cNvSpPr>
          <p:nvPr/>
        </p:nvSpPr>
        <p:spPr bwMode="auto">
          <a:xfrm>
            <a:off x="5077929" y="3887560"/>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173" name="Graphic 8">
            <a:extLst>
              <a:ext uri="{FF2B5EF4-FFF2-40B4-BE49-F238E27FC236}">
                <a16:creationId xmlns:a16="http://schemas.microsoft.com/office/drawing/2014/main" id="{3EB36A7F-B19E-4A54-BA24-E65DA249FCFE}"/>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331788" y="334183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TextBox 9">
            <a:extLst>
              <a:ext uri="{FF2B5EF4-FFF2-40B4-BE49-F238E27FC236}">
                <a16:creationId xmlns:a16="http://schemas.microsoft.com/office/drawing/2014/main" id="{6190CF82-38E9-4070-A7FD-8C36BCC9CA78}"/>
              </a:ext>
            </a:extLst>
          </p:cNvPr>
          <p:cNvSpPr txBox="1">
            <a:spLocks noChangeArrowheads="1"/>
          </p:cNvSpPr>
          <p:nvPr/>
        </p:nvSpPr>
        <p:spPr bwMode="auto">
          <a:xfrm>
            <a:off x="7486127" y="3887122"/>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75" name="Connector: Elbow 12">
            <a:extLst>
              <a:ext uri="{FF2B5EF4-FFF2-40B4-BE49-F238E27FC236}">
                <a16:creationId xmlns:a16="http://schemas.microsoft.com/office/drawing/2014/main" id="{D4D356FD-A7C6-4906-BAC4-5F4CBCB64EFF}"/>
              </a:ext>
            </a:extLst>
          </p:cNvPr>
          <p:cNvCxnSpPr>
            <a:cxnSpLocks/>
            <a:stCxn id="167" idx="1"/>
            <a:endCxn id="171" idx="1"/>
          </p:cNvCxnSpPr>
          <p:nvPr/>
        </p:nvCxnSpPr>
        <p:spPr>
          <a:xfrm flipV="1">
            <a:off x="3729017" y="3616155"/>
            <a:ext cx="2209987" cy="2236921"/>
          </a:xfrm>
          <a:prstGeom prst="bentConnector3">
            <a:avLst>
              <a:gd name="adj1" fmla="val 46034"/>
            </a:avLst>
          </a:prstGeom>
          <a:ln>
            <a:tailEnd type="triangle"/>
          </a:ln>
        </p:spPr>
        <p:style>
          <a:lnRef idx="1">
            <a:schemeClr val="dk1"/>
          </a:lnRef>
          <a:fillRef idx="0">
            <a:schemeClr val="dk1"/>
          </a:fillRef>
          <a:effectRef idx="0">
            <a:schemeClr val="dk1"/>
          </a:effectRef>
          <a:fontRef idx="minor">
            <a:schemeClr val="tx1"/>
          </a:fontRef>
        </p:style>
      </p:cxnSp>
      <p:cxnSp>
        <p:nvCxnSpPr>
          <p:cNvPr id="176" name="直線矢印コネクタ 120">
            <a:extLst>
              <a:ext uri="{FF2B5EF4-FFF2-40B4-BE49-F238E27FC236}">
                <a16:creationId xmlns:a16="http://schemas.microsoft.com/office/drawing/2014/main" id="{1B5F49CD-0EBC-4EA2-BE81-B181671F05DC}"/>
              </a:ext>
            </a:extLst>
          </p:cNvPr>
          <p:cNvCxnSpPr>
            <a:cxnSpLocks/>
            <a:stCxn id="171" idx="3"/>
            <a:endCxn id="173" idx="1"/>
          </p:cNvCxnSpPr>
          <p:nvPr/>
        </p:nvCxnSpPr>
        <p:spPr>
          <a:xfrm>
            <a:off x="6487644" y="3616155"/>
            <a:ext cx="18441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7" name="直線矢印コネクタ 120">
            <a:extLst>
              <a:ext uri="{FF2B5EF4-FFF2-40B4-BE49-F238E27FC236}">
                <a16:creationId xmlns:a16="http://schemas.microsoft.com/office/drawing/2014/main" id="{CEA3282D-6F05-4F57-9426-33DA21D73F4D}"/>
              </a:ext>
            </a:extLst>
          </p:cNvPr>
          <p:cNvCxnSpPr>
            <a:cxnSpLocks/>
          </p:cNvCxnSpPr>
          <p:nvPr/>
        </p:nvCxnSpPr>
        <p:spPr>
          <a:xfrm flipV="1">
            <a:off x="8230533" y="5912865"/>
            <a:ext cx="2232000" cy="4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8" name="Graphic 79">
            <a:extLst>
              <a:ext uri="{FF2B5EF4-FFF2-40B4-BE49-F238E27FC236}">
                <a16:creationId xmlns:a16="http://schemas.microsoft.com/office/drawing/2014/main" id="{0D20F75E-B511-4C3A-A220-6B8C44CFACE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573592" y="2184127"/>
            <a:ext cx="381000" cy="381000"/>
          </a:xfrm>
          <a:prstGeom prst="rect">
            <a:avLst/>
          </a:prstGeom>
        </p:spPr>
      </p:pic>
      <p:cxnSp>
        <p:nvCxnSpPr>
          <p:cNvPr id="179" name="Connector: Elbow 109">
            <a:extLst>
              <a:ext uri="{FF2B5EF4-FFF2-40B4-BE49-F238E27FC236}">
                <a16:creationId xmlns:a16="http://schemas.microsoft.com/office/drawing/2014/main" id="{7F129F9C-BD55-4C77-8EE3-B30C7A63C97A}"/>
              </a:ext>
            </a:extLst>
          </p:cNvPr>
          <p:cNvCxnSpPr>
            <a:cxnSpLocks/>
            <a:stCxn id="167" idx="1"/>
            <a:endCxn id="180" idx="1"/>
          </p:cNvCxnSpPr>
          <p:nvPr/>
        </p:nvCxnSpPr>
        <p:spPr>
          <a:xfrm>
            <a:off x="3729017" y="5853076"/>
            <a:ext cx="2041471" cy="251231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80" name="Rectangle 115">
            <a:extLst>
              <a:ext uri="{FF2B5EF4-FFF2-40B4-BE49-F238E27FC236}">
                <a16:creationId xmlns:a16="http://schemas.microsoft.com/office/drawing/2014/main" id="{9B8160D6-60D1-4517-800C-F7F6A46D8969}"/>
              </a:ext>
            </a:extLst>
          </p:cNvPr>
          <p:cNvSpPr/>
          <p:nvPr/>
        </p:nvSpPr>
        <p:spPr>
          <a:xfrm>
            <a:off x="5770488" y="7847054"/>
            <a:ext cx="5621234"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81" name="TextBox 20">
            <a:extLst>
              <a:ext uri="{FF2B5EF4-FFF2-40B4-BE49-F238E27FC236}">
                <a16:creationId xmlns:a16="http://schemas.microsoft.com/office/drawing/2014/main" id="{254239B2-32E8-4438-AFB5-AE6A69CDD42E}"/>
              </a:ext>
            </a:extLst>
          </p:cNvPr>
          <p:cNvSpPr txBox="1">
            <a:spLocks noChangeArrowheads="1"/>
          </p:cNvSpPr>
          <p:nvPr/>
        </p:nvSpPr>
        <p:spPr bwMode="auto">
          <a:xfrm>
            <a:off x="5957767" y="7963624"/>
            <a:ext cx="164524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endPar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ユーザ認証を行い認証トークンを発行する</a:t>
            </a:r>
            <a:endParaRPr kumimoji="0" lang="ja-JP" altLang="en-US" sz="2067"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p:txBody>
      </p:sp>
      <p:sp>
        <p:nvSpPr>
          <p:cNvPr id="182" name="TextBox 20">
            <a:extLst>
              <a:ext uri="{FF2B5EF4-FFF2-40B4-BE49-F238E27FC236}">
                <a16:creationId xmlns:a16="http://schemas.microsoft.com/office/drawing/2014/main" id="{A4FB66C5-C53C-489B-8DC7-5B5FB355B35B}"/>
              </a:ext>
            </a:extLst>
          </p:cNvPr>
          <p:cNvSpPr txBox="1">
            <a:spLocks noChangeArrowheads="1"/>
          </p:cNvSpPr>
          <p:nvPr/>
        </p:nvSpPr>
        <p:spPr bwMode="auto">
          <a:xfrm>
            <a:off x="7764374" y="7964828"/>
            <a:ext cx="37940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ユーザ認証機能（企業ユーザ向け）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84" name="Rectangle 134">
            <a:extLst>
              <a:ext uri="{FF2B5EF4-FFF2-40B4-BE49-F238E27FC236}">
                <a16:creationId xmlns:a16="http://schemas.microsoft.com/office/drawing/2014/main" id="{A15F74DB-20FE-4D6C-BDC3-813ECFA37AAA}"/>
              </a:ext>
            </a:extLst>
          </p:cNvPr>
          <p:cNvSpPr/>
          <p:nvPr/>
        </p:nvSpPr>
        <p:spPr>
          <a:xfrm>
            <a:off x="10145660" y="3621336"/>
            <a:ext cx="2455763" cy="297389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85" name="TextBox 20">
            <a:extLst>
              <a:ext uri="{FF2B5EF4-FFF2-40B4-BE49-F238E27FC236}">
                <a16:creationId xmlns:a16="http://schemas.microsoft.com/office/drawing/2014/main" id="{133E4EAF-23E2-4C5E-BD53-5E2D35CF76F6}"/>
              </a:ext>
            </a:extLst>
          </p:cNvPr>
          <p:cNvSpPr txBox="1">
            <a:spLocks noChangeArrowheads="1"/>
          </p:cNvSpPr>
          <p:nvPr/>
        </p:nvSpPr>
        <p:spPr bwMode="auto">
          <a:xfrm>
            <a:off x="10358720" y="3770666"/>
            <a:ext cx="20970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endPar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ステータス情報が保存されているDBを保有する機能</a:t>
            </a:r>
          </a:p>
        </p:txBody>
      </p:sp>
      <p:sp>
        <p:nvSpPr>
          <p:cNvPr id="186" name="TextBox 20">
            <a:extLst>
              <a:ext uri="{FF2B5EF4-FFF2-40B4-BE49-F238E27FC236}">
                <a16:creationId xmlns:a16="http://schemas.microsoft.com/office/drawing/2014/main" id="{486026D3-54EC-4485-B1D9-9386D7C0C68B}"/>
              </a:ext>
            </a:extLst>
          </p:cNvPr>
          <p:cNvSpPr txBox="1">
            <a:spLocks noChangeArrowheads="1"/>
          </p:cNvSpPr>
          <p:nvPr/>
        </p:nvSpPr>
        <p:spPr bwMode="auto">
          <a:xfrm>
            <a:off x="10260647" y="4751884"/>
            <a:ext cx="21203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電子決裁機能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187" name="Graphic 8">
            <a:extLst>
              <a:ext uri="{FF2B5EF4-FFF2-40B4-BE49-F238E27FC236}">
                <a16:creationId xmlns:a16="http://schemas.microsoft.com/office/drawing/2014/main" id="{E4D4BA3B-6702-445F-927A-370127EC9E1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035264" y="472977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 name="TextBox 11">
            <a:extLst>
              <a:ext uri="{FF2B5EF4-FFF2-40B4-BE49-F238E27FC236}">
                <a16:creationId xmlns:a16="http://schemas.microsoft.com/office/drawing/2014/main" id="{AD3C043F-B6B2-416B-ABDD-5436740113A4}"/>
              </a:ext>
            </a:extLst>
          </p:cNvPr>
          <p:cNvSpPr txBox="1">
            <a:spLocks noChangeArrowheads="1"/>
          </p:cNvSpPr>
          <p:nvPr/>
        </p:nvSpPr>
        <p:spPr bwMode="auto">
          <a:xfrm>
            <a:off x="5770488" y="5073304"/>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89" name="直線矢印コネクタ 120">
            <a:extLst>
              <a:ext uri="{FF2B5EF4-FFF2-40B4-BE49-F238E27FC236}">
                <a16:creationId xmlns:a16="http://schemas.microsoft.com/office/drawing/2014/main" id="{C05DF0ED-1AED-4C9E-BB59-AF2C8F78624A}"/>
              </a:ext>
            </a:extLst>
          </p:cNvPr>
          <p:cNvCxnSpPr>
            <a:cxnSpLocks/>
            <a:stCxn id="188" idx="2"/>
          </p:cNvCxnSpPr>
          <p:nvPr/>
        </p:nvCxnSpPr>
        <p:spPr>
          <a:xfrm>
            <a:off x="6205041" y="5411858"/>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0" name="Graphic 8">
            <a:extLst>
              <a:ext uri="{FF2B5EF4-FFF2-40B4-BE49-F238E27FC236}">
                <a16:creationId xmlns:a16="http://schemas.microsoft.com/office/drawing/2014/main" id="{E0FD0E3F-3DD9-44CB-B1A7-68AC02242239}"/>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025325" y="247177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TextBox 11">
            <a:extLst>
              <a:ext uri="{FF2B5EF4-FFF2-40B4-BE49-F238E27FC236}">
                <a16:creationId xmlns:a16="http://schemas.microsoft.com/office/drawing/2014/main" id="{D63AC889-06C8-41E3-B9E0-9601230E9305}"/>
              </a:ext>
            </a:extLst>
          </p:cNvPr>
          <p:cNvSpPr txBox="1">
            <a:spLocks noChangeArrowheads="1"/>
          </p:cNvSpPr>
          <p:nvPr/>
        </p:nvSpPr>
        <p:spPr bwMode="auto">
          <a:xfrm>
            <a:off x="5622602" y="2800063"/>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92" name="直線矢印コネクタ 120">
            <a:extLst>
              <a:ext uri="{FF2B5EF4-FFF2-40B4-BE49-F238E27FC236}">
                <a16:creationId xmlns:a16="http://schemas.microsoft.com/office/drawing/2014/main" id="{9CDA867E-F254-459F-AC14-127E11DD3178}"/>
              </a:ext>
            </a:extLst>
          </p:cNvPr>
          <p:cNvCxnSpPr>
            <a:cxnSpLocks/>
            <a:stCxn id="191" idx="2"/>
            <a:endCxn id="171" idx="0"/>
          </p:cNvCxnSpPr>
          <p:nvPr/>
        </p:nvCxnSpPr>
        <p:spPr>
          <a:xfrm>
            <a:off x="6208205" y="3138617"/>
            <a:ext cx="5119"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3" name="Graphic 18">
            <a:extLst>
              <a:ext uri="{FF2B5EF4-FFF2-40B4-BE49-F238E27FC236}">
                <a16:creationId xmlns:a16="http://schemas.microsoft.com/office/drawing/2014/main" id="{DAE3D18D-07D5-453C-87E8-6B8B74AF1A66}"/>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1707884" y="557917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Graphic 7">
            <a:extLst>
              <a:ext uri="{FF2B5EF4-FFF2-40B4-BE49-F238E27FC236}">
                <a16:creationId xmlns:a16="http://schemas.microsoft.com/office/drawing/2014/main" id="{25511309-D65D-49B8-B1E0-B7A8BB5BB519}"/>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0482717" y="557917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TextBox 20">
            <a:extLst>
              <a:ext uri="{FF2B5EF4-FFF2-40B4-BE49-F238E27FC236}">
                <a16:creationId xmlns:a16="http://schemas.microsoft.com/office/drawing/2014/main" id="{287F70B4-6316-4E04-B47C-9D0A47703969}"/>
              </a:ext>
            </a:extLst>
          </p:cNvPr>
          <p:cNvSpPr txBox="1">
            <a:spLocks noChangeArrowheads="1"/>
          </p:cNvSpPr>
          <p:nvPr/>
        </p:nvSpPr>
        <p:spPr bwMode="auto">
          <a:xfrm>
            <a:off x="10234254" y="6138863"/>
            <a:ext cx="11029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Aurora</a:t>
            </a:r>
          </a:p>
        </p:txBody>
      </p:sp>
      <p:sp>
        <p:nvSpPr>
          <p:cNvPr id="196" name="TextBox 20">
            <a:extLst>
              <a:ext uri="{FF2B5EF4-FFF2-40B4-BE49-F238E27FC236}">
                <a16:creationId xmlns:a16="http://schemas.microsoft.com/office/drawing/2014/main" id="{041C4026-1175-44E0-92E4-E8D74A6AB894}"/>
              </a:ext>
            </a:extLst>
          </p:cNvPr>
          <p:cNvSpPr txBox="1">
            <a:spLocks noChangeArrowheads="1"/>
          </p:cNvSpPr>
          <p:nvPr/>
        </p:nvSpPr>
        <p:spPr bwMode="auto">
          <a:xfrm>
            <a:off x="11406974" y="6138863"/>
            <a:ext cx="11029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t>
            </a: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DocumentDB</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97" name="TextBox 20">
            <a:extLst>
              <a:ext uri="{FF2B5EF4-FFF2-40B4-BE49-F238E27FC236}">
                <a16:creationId xmlns:a16="http://schemas.microsoft.com/office/drawing/2014/main" id="{399442A6-5233-4D51-9DAF-19D117FFCEBC}"/>
              </a:ext>
            </a:extLst>
          </p:cNvPr>
          <p:cNvSpPr txBox="1">
            <a:spLocks noChangeArrowheads="1"/>
          </p:cNvSpPr>
          <p:nvPr/>
        </p:nvSpPr>
        <p:spPr bwMode="auto">
          <a:xfrm>
            <a:off x="11113547" y="5761622"/>
            <a:ext cx="5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又は</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98" name="Rectangle 2">
            <a:extLst>
              <a:ext uri="{FF2B5EF4-FFF2-40B4-BE49-F238E27FC236}">
                <a16:creationId xmlns:a16="http://schemas.microsoft.com/office/drawing/2014/main" id="{0A23F625-4718-427A-BF0A-FB23CC7169FA}"/>
              </a:ext>
            </a:extLst>
          </p:cNvPr>
          <p:cNvSpPr/>
          <p:nvPr/>
        </p:nvSpPr>
        <p:spPr>
          <a:xfrm>
            <a:off x="4573591" y="2185715"/>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marL="0" marR="0" lvl="0" indent="0" algn="l" defTabSz="73152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cxnSp>
        <p:nvCxnSpPr>
          <p:cNvPr id="199" name="直線矢印コネクタ 120">
            <a:extLst>
              <a:ext uri="{FF2B5EF4-FFF2-40B4-BE49-F238E27FC236}">
                <a16:creationId xmlns:a16="http://schemas.microsoft.com/office/drawing/2014/main" id="{6A7F1414-BC73-4950-A5AF-815A5607BD33}"/>
              </a:ext>
            </a:extLst>
          </p:cNvPr>
          <p:cNvCxnSpPr>
            <a:cxnSpLocks/>
          </p:cNvCxnSpPr>
          <p:nvPr/>
        </p:nvCxnSpPr>
        <p:spPr>
          <a:xfrm>
            <a:off x="6485296" y="5898517"/>
            <a:ext cx="130010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0" name="Graphic 6">
            <a:extLst>
              <a:ext uri="{FF2B5EF4-FFF2-40B4-BE49-F238E27FC236}">
                <a16:creationId xmlns:a16="http://schemas.microsoft.com/office/drawing/2014/main" id="{7A1F969B-9520-4AD5-B2C8-F064F3A96B90}"/>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5933728" y="562927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 name="テキスト ボックス 200">
            <a:extLst>
              <a:ext uri="{FF2B5EF4-FFF2-40B4-BE49-F238E27FC236}">
                <a16:creationId xmlns:a16="http://schemas.microsoft.com/office/drawing/2014/main" id="{BF9EE9AF-54B7-4B3C-9AB8-21640ABE43BA}"/>
              </a:ext>
            </a:extLst>
          </p:cNvPr>
          <p:cNvSpPr txBox="1"/>
          <p:nvPr/>
        </p:nvSpPr>
        <p:spPr>
          <a:xfrm>
            <a:off x="5345654" y="6153722"/>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sym typeface="Arial"/>
              </a:rPr>
              <a:t>負荷分散</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202" name="テキスト ボックス 201">
            <a:extLst>
              <a:ext uri="{FF2B5EF4-FFF2-40B4-BE49-F238E27FC236}">
                <a16:creationId xmlns:a16="http://schemas.microsoft.com/office/drawing/2014/main" id="{58BF6E2E-DF12-4232-B1D3-BFF3DACE86A2}"/>
              </a:ext>
            </a:extLst>
          </p:cNvPr>
          <p:cNvSpPr txBox="1"/>
          <p:nvPr/>
        </p:nvSpPr>
        <p:spPr>
          <a:xfrm>
            <a:off x="7525223" y="6036870"/>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rPr>
              <a:t>　コンテナ</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
        <p:nvSpPr>
          <p:cNvPr id="203" name="テキスト ボックス 202">
            <a:extLst>
              <a:ext uri="{FF2B5EF4-FFF2-40B4-BE49-F238E27FC236}">
                <a16:creationId xmlns:a16="http://schemas.microsoft.com/office/drawing/2014/main" id="{38E69416-2A87-4926-8453-822FB3DAC12D}"/>
              </a:ext>
            </a:extLst>
          </p:cNvPr>
          <p:cNvSpPr txBox="1"/>
          <p:nvPr/>
        </p:nvSpPr>
        <p:spPr>
          <a:xfrm>
            <a:off x="7623477" y="5379257"/>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204" name="Rectangle 43">
            <a:extLst>
              <a:ext uri="{FF2B5EF4-FFF2-40B4-BE49-F238E27FC236}">
                <a16:creationId xmlns:a16="http://schemas.microsoft.com/office/drawing/2014/main" id="{FBB11F19-65A2-4CC7-83E9-0C5512E15BA0}"/>
              </a:ext>
            </a:extLst>
          </p:cNvPr>
          <p:cNvSpPr/>
          <p:nvPr/>
        </p:nvSpPr>
        <p:spPr>
          <a:xfrm>
            <a:off x="7480814" y="5356368"/>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205" name="Graphic 18">
            <a:extLst>
              <a:ext uri="{FF2B5EF4-FFF2-40B4-BE49-F238E27FC236}">
                <a16:creationId xmlns:a16="http://schemas.microsoft.com/office/drawing/2014/main" id="{C0B5AE70-421A-40D1-81C8-00E75F8E29C3}"/>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7464495" y="5354980"/>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Graphic 13">
            <a:extLst>
              <a:ext uri="{FF2B5EF4-FFF2-40B4-BE49-F238E27FC236}">
                <a16:creationId xmlns:a16="http://schemas.microsoft.com/office/drawing/2014/main" id="{69EDA717-C37D-4124-A6C1-6E01DF8CF02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792359" y="5704874"/>
            <a:ext cx="454664" cy="454664"/>
          </a:xfrm>
          <a:prstGeom prst="rect">
            <a:avLst/>
          </a:prstGeom>
        </p:spPr>
      </p:pic>
    </p:spTree>
    <p:extLst>
      <p:ext uri="{BB962C8B-B14F-4D97-AF65-F5344CB8AC3E}">
        <p14:creationId xmlns:p14="http://schemas.microsoft.com/office/powerpoint/2010/main" val="3050642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5"/>
          <p:cNvSpPr/>
          <p:nvPr/>
        </p:nvSpPr>
        <p:spPr>
          <a:xfrm>
            <a:off x="4976836" y="2327715"/>
            <a:ext cx="9459079" cy="6985843"/>
          </a:xfrm>
          <a:prstGeom prst="rect">
            <a:avLst/>
          </a:prstGeom>
          <a:noFill/>
          <a:ln w="15875" cap="flat" cmpd="sng">
            <a:solidFill>
              <a:schemeClr val="dk1"/>
            </a:solidFill>
            <a:prstDash val="solid"/>
            <a:round/>
            <a:headEnd type="none" w="sm" len="sm"/>
            <a:tailEnd type="none" w="sm" len="sm"/>
          </a:ln>
        </p:spPr>
        <p:txBody>
          <a:bodyPr spcFirstLastPara="1" wrap="square" lIns="502900" tIns="91425"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AWS Cloud</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50;p15"/>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a:latin typeface="Meiryo UI" panose="020B0604030504040204" pitchFamily="50" charset="-128"/>
                <a:ea typeface="Meiryo UI" panose="020B0604030504040204" pitchFamily="50" charset="-128"/>
              </a:rPr>
              <a:t>5-1-2-4. 申請・届出_公文書ダウンロード機能</a:t>
            </a:r>
            <a:br>
              <a:rPr lang="en-US">
                <a:latin typeface="Meiryo UI" panose="020B0604030504040204" pitchFamily="50" charset="-128"/>
                <a:ea typeface="Meiryo UI" panose="020B0604030504040204" pitchFamily="50" charset="-128"/>
              </a:rPr>
            </a:br>
            <a:r>
              <a:rPr lang="en-US" sz="3600">
                <a:latin typeface="Meiryo UI" panose="020B0604030504040204" pitchFamily="50" charset="-128"/>
                <a:ea typeface="Meiryo UI" panose="020B0604030504040204" pitchFamily="50" charset="-128"/>
              </a:rPr>
              <a:t>（パターン1 Lambda経由でのダウンロード）</a:t>
            </a:r>
            <a:endParaRPr>
              <a:latin typeface="Meiryo UI" panose="020B0604030504040204" pitchFamily="50" charset="-128"/>
              <a:ea typeface="Meiryo UI" panose="020B0604030504040204" pitchFamily="50" charset="-128"/>
            </a:endParaRPr>
          </a:p>
        </p:txBody>
      </p:sp>
      <p:sp>
        <p:nvSpPr>
          <p:cNvPr id="51" name="Google Shape;51;p15"/>
          <p:cNvSpPr/>
          <p:nvPr/>
        </p:nvSpPr>
        <p:spPr>
          <a:xfrm>
            <a:off x="5689769" y="4661963"/>
            <a:ext cx="4563273" cy="3038495"/>
          </a:xfrm>
          <a:prstGeom prst="rect">
            <a:avLst/>
          </a:prstGeom>
          <a:solidFill>
            <a:srgbClr val="45DAFF">
              <a:alpha val="29411"/>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申請・届出_公文書ダウンロード機能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52;p15"/>
          <p:cNvSpPr txBox="1"/>
          <p:nvPr/>
        </p:nvSpPr>
        <p:spPr>
          <a:xfrm>
            <a:off x="3564905" y="6312800"/>
            <a:ext cx="664814"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利用者</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3" name="Google Shape;53;p15"/>
          <p:cNvPicPr preferRelativeResize="0"/>
          <p:nvPr/>
        </p:nvPicPr>
        <p:blipFill rotWithShape="1">
          <a:blip r:embed="rId3">
            <a:alphaModFix/>
          </a:blip>
          <a:srcRect/>
          <a:stretch/>
        </p:blipFill>
        <p:spPr>
          <a:xfrm flipH="1">
            <a:off x="3662362" y="5760126"/>
            <a:ext cx="469900" cy="469900"/>
          </a:xfrm>
          <a:prstGeom prst="rect">
            <a:avLst/>
          </a:prstGeom>
          <a:noFill/>
          <a:ln>
            <a:noFill/>
          </a:ln>
        </p:spPr>
      </p:pic>
      <p:cxnSp>
        <p:nvCxnSpPr>
          <p:cNvPr id="54" name="Google Shape;54;p15"/>
          <p:cNvCxnSpPr>
            <a:stCxn id="53" idx="1"/>
          </p:cNvCxnSpPr>
          <p:nvPr/>
        </p:nvCxnSpPr>
        <p:spPr>
          <a:xfrm>
            <a:off x="4132262" y="5995076"/>
            <a:ext cx="2201700" cy="0"/>
          </a:xfrm>
          <a:prstGeom prst="straightConnector1">
            <a:avLst/>
          </a:prstGeom>
          <a:noFill/>
          <a:ln w="9525" cap="flat" cmpd="sng">
            <a:solidFill>
              <a:schemeClr val="dk1"/>
            </a:solidFill>
            <a:prstDash val="solid"/>
            <a:round/>
            <a:headEnd type="none" w="sm" len="sm"/>
            <a:tailEnd type="triangle" w="med" len="med"/>
          </a:ln>
        </p:spPr>
      </p:cxnSp>
      <p:sp>
        <p:nvSpPr>
          <p:cNvPr id="55" name="Google Shape;55;p15"/>
          <p:cNvSpPr txBox="1"/>
          <p:nvPr/>
        </p:nvSpPr>
        <p:spPr>
          <a:xfrm>
            <a:off x="8533455" y="6288243"/>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S3</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公文書保管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ストレージ</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6" name="Google Shape;56;p15"/>
          <p:cNvPicPr preferRelativeResize="0"/>
          <p:nvPr/>
        </p:nvPicPr>
        <p:blipFill rotWithShape="1">
          <a:blip r:embed="rId4">
            <a:alphaModFix/>
          </a:blip>
          <a:srcRect/>
          <a:stretch/>
        </p:blipFill>
        <p:spPr>
          <a:xfrm>
            <a:off x="4976837" y="2326127"/>
            <a:ext cx="381000" cy="381000"/>
          </a:xfrm>
          <a:prstGeom prst="rect">
            <a:avLst/>
          </a:prstGeom>
          <a:noFill/>
          <a:ln>
            <a:noFill/>
          </a:ln>
        </p:spPr>
      </p:pic>
      <p:cxnSp>
        <p:nvCxnSpPr>
          <p:cNvPr id="57" name="Google Shape;57;p15"/>
          <p:cNvCxnSpPr>
            <a:stCxn id="53" idx="1"/>
            <a:endCxn id="58" idx="1"/>
          </p:cNvCxnSpPr>
          <p:nvPr/>
        </p:nvCxnSpPr>
        <p:spPr>
          <a:xfrm>
            <a:off x="4132262" y="5995076"/>
            <a:ext cx="1999500" cy="2742000"/>
          </a:xfrm>
          <a:prstGeom prst="bentConnector3">
            <a:avLst>
              <a:gd name="adj1" fmla="val 50003"/>
            </a:avLst>
          </a:prstGeom>
          <a:noFill/>
          <a:ln w="9525" cap="flat" cmpd="sng">
            <a:solidFill>
              <a:schemeClr val="dk1"/>
            </a:solidFill>
            <a:prstDash val="solid"/>
            <a:round/>
            <a:headEnd type="none" w="sm" len="sm"/>
            <a:tailEnd type="triangle" w="med" len="med"/>
          </a:ln>
        </p:spPr>
      </p:cxnSp>
      <p:sp>
        <p:nvSpPr>
          <p:cNvPr id="58" name="Google Shape;58;p15"/>
          <p:cNvSpPr/>
          <p:nvPr/>
        </p:nvSpPr>
        <p:spPr>
          <a:xfrm>
            <a:off x="6131894" y="8218800"/>
            <a:ext cx="5752553" cy="1036667"/>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59;p15"/>
          <p:cNvSpPr txBox="1"/>
          <p:nvPr/>
        </p:nvSpPr>
        <p:spPr>
          <a:xfrm>
            <a:off x="6306216" y="8419751"/>
            <a:ext cx="1645242" cy="6771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ユーザ認証を行い認証トークンを発行する</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15"/>
          <p:cNvSpPr txBox="1"/>
          <p:nvPr/>
        </p:nvSpPr>
        <p:spPr>
          <a:xfrm>
            <a:off x="8125779" y="8336574"/>
            <a:ext cx="3882235"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利用者認証_ユーザ認証機能（国民向け）</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利用者認証_ユーザ認証機能（企業ユーザ向け）</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61;p15"/>
          <p:cNvSpPr/>
          <p:nvPr/>
        </p:nvSpPr>
        <p:spPr>
          <a:xfrm>
            <a:off x="11830346" y="4857764"/>
            <a:ext cx="2477278" cy="2511314"/>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62;p15"/>
          <p:cNvSpPr txBox="1"/>
          <p:nvPr/>
        </p:nvSpPr>
        <p:spPr>
          <a:xfrm>
            <a:off x="11990579" y="5093154"/>
            <a:ext cx="2223289" cy="6771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交付用の公文書を作成する他の機能</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63;p15"/>
          <p:cNvSpPr txBox="1"/>
          <p:nvPr/>
        </p:nvSpPr>
        <p:spPr>
          <a:xfrm>
            <a:off x="11966848" y="5923338"/>
            <a:ext cx="2120333"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書類出力_法定帳票作成機能（外部）</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書類出力_法定帳票作成機能（内部）</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4" name="Google Shape;64;p15"/>
          <p:cNvCxnSpPr>
            <a:endCxn id="65" idx="3"/>
          </p:cNvCxnSpPr>
          <p:nvPr/>
        </p:nvCxnSpPr>
        <p:spPr>
          <a:xfrm rot="10800000">
            <a:off x="9927577" y="5997690"/>
            <a:ext cx="1902900" cy="0"/>
          </a:xfrm>
          <a:prstGeom prst="straightConnector1">
            <a:avLst/>
          </a:prstGeom>
          <a:noFill/>
          <a:ln w="9525" cap="flat" cmpd="sng">
            <a:solidFill>
              <a:schemeClr val="dk1"/>
            </a:solidFill>
            <a:prstDash val="solid"/>
            <a:round/>
            <a:headEnd type="none" w="sm" len="sm"/>
            <a:tailEnd type="triangle" w="med" len="med"/>
          </a:ln>
        </p:spPr>
      </p:cxnSp>
      <p:pic>
        <p:nvPicPr>
          <p:cNvPr id="66" name="Google Shape;66;p15"/>
          <p:cNvPicPr preferRelativeResize="0"/>
          <p:nvPr/>
        </p:nvPicPr>
        <p:blipFill rotWithShape="1">
          <a:blip r:embed="rId5">
            <a:alphaModFix/>
          </a:blip>
          <a:srcRect/>
          <a:stretch/>
        </p:blipFill>
        <p:spPr>
          <a:xfrm>
            <a:off x="6438509" y="4871773"/>
            <a:ext cx="365760" cy="365760"/>
          </a:xfrm>
          <a:prstGeom prst="rect">
            <a:avLst/>
          </a:prstGeom>
          <a:noFill/>
          <a:ln>
            <a:noFill/>
          </a:ln>
        </p:spPr>
      </p:pic>
      <p:sp>
        <p:nvSpPr>
          <p:cNvPr id="67" name="Google Shape;67;p15"/>
          <p:cNvSpPr txBox="1"/>
          <p:nvPr/>
        </p:nvSpPr>
        <p:spPr>
          <a:xfrm>
            <a:off x="6173733" y="5215304"/>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8" name="Google Shape;68;p15"/>
          <p:cNvCxnSpPr>
            <a:stCxn id="67" idx="2"/>
          </p:cNvCxnSpPr>
          <p:nvPr/>
        </p:nvCxnSpPr>
        <p:spPr>
          <a:xfrm>
            <a:off x="6608286" y="5553858"/>
            <a:ext cx="0" cy="166800"/>
          </a:xfrm>
          <a:prstGeom prst="straightConnector1">
            <a:avLst/>
          </a:prstGeom>
          <a:noFill/>
          <a:ln w="9525" cap="flat" cmpd="sng">
            <a:solidFill>
              <a:schemeClr val="dk1"/>
            </a:solidFill>
            <a:prstDash val="solid"/>
            <a:round/>
            <a:headEnd type="none" w="sm" len="sm"/>
            <a:tailEnd type="triangle" w="med" len="med"/>
          </a:ln>
        </p:spPr>
      </p:cxnSp>
      <p:pic>
        <p:nvPicPr>
          <p:cNvPr id="65" name="Google Shape;65;p15"/>
          <p:cNvPicPr preferRelativeResize="0"/>
          <p:nvPr/>
        </p:nvPicPr>
        <p:blipFill rotWithShape="1">
          <a:blip r:embed="rId6">
            <a:alphaModFix/>
          </a:blip>
          <a:srcRect/>
          <a:stretch/>
        </p:blipFill>
        <p:spPr>
          <a:xfrm>
            <a:off x="9378937" y="5723370"/>
            <a:ext cx="548640" cy="548640"/>
          </a:xfrm>
          <a:prstGeom prst="rect">
            <a:avLst/>
          </a:prstGeom>
          <a:noFill/>
          <a:ln>
            <a:noFill/>
          </a:ln>
        </p:spPr>
      </p:pic>
      <p:cxnSp>
        <p:nvCxnSpPr>
          <p:cNvPr id="69" name="Google Shape;69;p15"/>
          <p:cNvCxnSpPr/>
          <p:nvPr/>
        </p:nvCxnSpPr>
        <p:spPr>
          <a:xfrm>
            <a:off x="8639226" y="6037089"/>
            <a:ext cx="756000" cy="2775"/>
          </a:xfrm>
          <a:prstGeom prst="straightConnector1">
            <a:avLst/>
          </a:prstGeom>
          <a:noFill/>
          <a:ln w="9525" cap="flat" cmpd="sng">
            <a:solidFill>
              <a:schemeClr val="dk1"/>
            </a:solidFill>
            <a:prstDash val="solid"/>
            <a:round/>
            <a:headEnd type="none" w="sm" len="sm"/>
            <a:tailEnd type="triangle" w="med" len="med"/>
          </a:ln>
        </p:spPr>
      </p:cxnSp>
      <p:cxnSp>
        <p:nvCxnSpPr>
          <p:cNvPr id="70" name="Google Shape;70;p15"/>
          <p:cNvCxnSpPr>
            <a:stCxn id="53" idx="1"/>
            <a:endCxn id="71" idx="1"/>
          </p:cNvCxnSpPr>
          <p:nvPr/>
        </p:nvCxnSpPr>
        <p:spPr>
          <a:xfrm rot="10800000" flipH="1">
            <a:off x="4132262" y="3885476"/>
            <a:ext cx="2065200" cy="2109600"/>
          </a:xfrm>
          <a:prstGeom prst="bentConnector3">
            <a:avLst>
              <a:gd name="adj1" fmla="val 48488"/>
            </a:avLst>
          </a:prstGeom>
          <a:noFill/>
          <a:ln w="9525" cap="flat" cmpd="sng">
            <a:solidFill>
              <a:schemeClr val="dk1"/>
            </a:solidFill>
            <a:prstDash val="solid"/>
            <a:round/>
            <a:headEnd type="none" w="sm" len="sm"/>
            <a:tailEnd type="triangle" w="med" len="med"/>
          </a:ln>
        </p:spPr>
      </p:cxnSp>
      <p:sp>
        <p:nvSpPr>
          <p:cNvPr id="71" name="Google Shape;71;p15"/>
          <p:cNvSpPr/>
          <p:nvPr/>
        </p:nvSpPr>
        <p:spPr>
          <a:xfrm>
            <a:off x="6197537" y="3367274"/>
            <a:ext cx="4378143" cy="1036667"/>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72;p15"/>
          <p:cNvSpPr txBox="1"/>
          <p:nvPr/>
        </p:nvSpPr>
        <p:spPr>
          <a:xfrm>
            <a:off x="8173741" y="3537162"/>
            <a:ext cx="2502105"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コンテンツ管理_Webページ(静的コンテンツ)公開機能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73;p15"/>
          <p:cNvSpPr txBox="1"/>
          <p:nvPr/>
        </p:nvSpPr>
        <p:spPr>
          <a:xfrm>
            <a:off x="6433113" y="3470850"/>
            <a:ext cx="1645242"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74;p15"/>
          <p:cNvSpPr txBox="1"/>
          <p:nvPr/>
        </p:nvSpPr>
        <p:spPr>
          <a:xfrm>
            <a:off x="6399516" y="3795185"/>
            <a:ext cx="1807285" cy="6109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ブラウザ上で動作するフロントエンドアプリを配信する</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75" name="Google Shape;75;p15"/>
          <p:cNvCxnSpPr/>
          <p:nvPr/>
        </p:nvCxnSpPr>
        <p:spPr>
          <a:xfrm>
            <a:off x="6608286" y="5553858"/>
            <a:ext cx="0" cy="166892"/>
          </a:xfrm>
          <a:prstGeom prst="straightConnector1">
            <a:avLst/>
          </a:prstGeom>
          <a:noFill/>
          <a:ln w="9525" cap="flat" cmpd="sng">
            <a:solidFill>
              <a:schemeClr val="dk1"/>
            </a:solidFill>
            <a:prstDash val="solid"/>
            <a:round/>
            <a:headEnd type="none" w="sm" len="sm"/>
            <a:tailEnd type="triangle" w="med" len="med"/>
          </a:ln>
        </p:spPr>
      </p:cxnSp>
      <p:cxnSp>
        <p:nvCxnSpPr>
          <p:cNvPr id="76" name="Google Shape;76;p15"/>
          <p:cNvCxnSpPr/>
          <p:nvPr/>
        </p:nvCxnSpPr>
        <p:spPr>
          <a:xfrm>
            <a:off x="6888541" y="6040517"/>
            <a:ext cx="1300104" cy="4584"/>
          </a:xfrm>
          <a:prstGeom prst="straightConnector1">
            <a:avLst/>
          </a:prstGeom>
          <a:noFill/>
          <a:ln w="9525" cap="flat" cmpd="sng">
            <a:solidFill>
              <a:schemeClr val="dk1"/>
            </a:solidFill>
            <a:prstDash val="solid"/>
            <a:round/>
            <a:headEnd type="none" w="sm" len="sm"/>
            <a:tailEnd type="triangle" w="med" len="med"/>
          </a:ln>
        </p:spPr>
      </p:cxnSp>
      <p:pic>
        <p:nvPicPr>
          <p:cNvPr id="77" name="Google Shape;77;p15"/>
          <p:cNvPicPr preferRelativeResize="0"/>
          <p:nvPr/>
        </p:nvPicPr>
        <p:blipFill rotWithShape="1">
          <a:blip r:embed="rId7">
            <a:alphaModFix/>
          </a:blip>
          <a:srcRect/>
          <a:stretch/>
        </p:blipFill>
        <p:spPr>
          <a:xfrm>
            <a:off x="6336973" y="5771276"/>
            <a:ext cx="547200" cy="547200"/>
          </a:xfrm>
          <a:prstGeom prst="rect">
            <a:avLst/>
          </a:prstGeom>
          <a:noFill/>
          <a:ln>
            <a:noFill/>
          </a:ln>
        </p:spPr>
      </p:pic>
      <p:sp>
        <p:nvSpPr>
          <p:cNvPr id="78" name="Google Shape;78;p15"/>
          <p:cNvSpPr txBox="1"/>
          <p:nvPr/>
        </p:nvSpPr>
        <p:spPr>
          <a:xfrm>
            <a:off x="7928468" y="6178870"/>
            <a:ext cx="1005404"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　コンテナ</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アプリケーション</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79;p15"/>
          <p:cNvSpPr txBox="1"/>
          <p:nvPr/>
        </p:nvSpPr>
        <p:spPr>
          <a:xfrm>
            <a:off x="8026722" y="5521257"/>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80;p15"/>
          <p:cNvSpPr/>
          <p:nvPr/>
        </p:nvSpPr>
        <p:spPr>
          <a:xfrm>
            <a:off x="7884059" y="5498368"/>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81" name="Google Shape;81;p15"/>
          <p:cNvPicPr preferRelativeResize="0"/>
          <p:nvPr/>
        </p:nvPicPr>
        <p:blipFill rotWithShape="1">
          <a:blip r:embed="rId8">
            <a:alphaModFix/>
          </a:blip>
          <a:srcRect/>
          <a:stretch/>
        </p:blipFill>
        <p:spPr>
          <a:xfrm>
            <a:off x="7867740" y="5496980"/>
            <a:ext cx="315171" cy="315171"/>
          </a:xfrm>
          <a:prstGeom prst="rect">
            <a:avLst/>
          </a:prstGeom>
          <a:noFill/>
          <a:ln>
            <a:noFill/>
          </a:ln>
        </p:spPr>
      </p:pic>
      <p:pic>
        <p:nvPicPr>
          <p:cNvPr id="82" name="Google Shape;82;p15"/>
          <p:cNvPicPr preferRelativeResize="0"/>
          <p:nvPr/>
        </p:nvPicPr>
        <p:blipFill rotWithShape="1">
          <a:blip r:embed="rId9">
            <a:alphaModFix/>
          </a:blip>
          <a:srcRect/>
          <a:stretch/>
        </p:blipFill>
        <p:spPr>
          <a:xfrm>
            <a:off x="8195604" y="5846874"/>
            <a:ext cx="454664" cy="454664"/>
          </a:xfrm>
          <a:prstGeom prst="rect">
            <a:avLst/>
          </a:prstGeom>
          <a:noFill/>
          <a:ln>
            <a:noFill/>
          </a:ln>
        </p:spPr>
      </p:pic>
      <p:sp>
        <p:nvSpPr>
          <p:cNvPr id="83" name="Google Shape;83;p15"/>
          <p:cNvSpPr txBox="1"/>
          <p:nvPr/>
        </p:nvSpPr>
        <p:spPr>
          <a:xfrm>
            <a:off x="5748899" y="6295722"/>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a:latin typeface="Meiryo UI" panose="020B0604030504040204" pitchFamily="50" charset="-128"/>
                <a:ea typeface="Meiryo UI" panose="020B0604030504040204" pitchFamily="50" charset="-128"/>
              </a:rPr>
              <a:t>5-1-2-4. 申請・届出_公文書ダウンロード機能</a:t>
            </a:r>
            <a:br>
              <a:rPr lang="en-US">
                <a:latin typeface="Meiryo UI" panose="020B0604030504040204" pitchFamily="50" charset="-128"/>
                <a:ea typeface="Meiryo UI" panose="020B0604030504040204" pitchFamily="50" charset="-128"/>
              </a:rPr>
            </a:br>
            <a:r>
              <a:rPr lang="en-US" sz="3600">
                <a:latin typeface="Meiryo UI" panose="020B0604030504040204" pitchFamily="50" charset="-128"/>
                <a:ea typeface="Meiryo UI" panose="020B0604030504040204" pitchFamily="50" charset="-128"/>
              </a:rPr>
              <a:t>（パターン2 署名付きURLを用いたS3からのダウンロード）</a:t>
            </a:r>
            <a:endParaRPr>
              <a:latin typeface="Meiryo UI" panose="020B0604030504040204" pitchFamily="50" charset="-128"/>
              <a:ea typeface="Meiryo UI" panose="020B0604030504040204" pitchFamily="50" charset="-128"/>
            </a:endParaRPr>
          </a:p>
        </p:txBody>
      </p:sp>
      <p:sp>
        <p:nvSpPr>
          <p:cNvPr id="89" name="Google Shape;89;p1"/>
          <p:cNvSpPr/>
          <p:nvPr/>
        </p:nvSpPr>
        <p:spPr>
          <a:xfrm>
            <a:off x="5689769" y="4398504"/>
            <a:ext cx="4563273" cy="3651073"/>
          </a:xfrm>
          <a:prstGeom prst="rect">
            <a:avLst/>
          </a:prstGeom>
          <a:solidFill>
            <a:srgbClr val="45DAFF">
              <a:alpha val="29803"/>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申請・届出_公文書ダウンロード機能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0;p1"/>
          <p:cNvSpPr txBox="1"/>
          <p:nvPr/>
        </p:nvSpPr>
        <p:spPr>
          <a:xfrm>
            <a:off x="3565693" y="5903732"/>
            <a:ext cx="664814"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利用者</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1" name="Google Shape;91;p1"/>
          <p:cNvPicPr preferRelativeResize="0"/>
          <p:nvPr/>
        </p:nvPicPr>
        <p:blipFill rotWithShape="1">
          <a:blip r:embed="rId3">
            <a:alphaModFix/>
          </a:blip>
          <a:srcRect/>
          <a:stretch/>
        </p:blipFill>
        <p:spPr>
          <a:xfrm flipH="1">
            <a:off x="3662362" y="5331306"/>
            <a:ext cx="469900" cy="469900"/>
          </a:xfrm>
          <a:prstGeom prst="rect">
            <a:avLst/>
          </a:prstGeom>
          <a:noFill/>
          <a:ln>
            <a:noFill/>
          </a:ln>
        </p:spPr>
      </p:pic>
      <p:cxnSp>
        <p:nvCxnSpPr>
          <p:cNvPr id="92" name="Google Shape;92;p1"/>
          <p:cNvCxnSpPr>
            <a:stCxn id="91" idx="1"/>
          </p:cNvCxnSpPr>
          <p:nvPr/>
        </p:nvCxnSpPr>
        <p:spPr>
          <a:xfrm rot="10800000" flipH="1">
            <a:off x="4132262" y="5565056"/>
            <a:ext cx="2191500" cy="1200"/>
          </a:xfrm>
          <a:prstGeom prst="straightConnector1">
            <a:avLst/>
          </a:prstGeom>
          <a:noFill/>
          <a:ln w="9525" cap="flat" cmpd="sng">
            <a:solidFill>
              <a:schemeClr val="dk1"/>
            </a:solidFill>
            <a:prstDash val="solid"/>
            <a:round/>
            <a:headEnd type="none" w="sm" len="sm"/>
            <a:tailEnd type="triangle" w="med" len="med"/>
          </a:ln>
        </p:spPr>
      </p:cxnSp>
      <p:sp>
        <p:nvSpPr>
          <p:cNvPr id="93" name="Google Shape;93;p1"/>
          <p:cNvSpPr txBox="1"/>
          <p:nvPr/>
        </p:nvSpPr>
        <p:spPr>
          <a:xfrm>
            <a:off x="7893364" y="7495580"/>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S3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公文書保管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ストレージ</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94" name="Google Shape;94;p1"/>
          <p:cNvCxnSpPr>
            <a:stCxn id="91" idx="1"/>
            <a:endCxn id="95" idx="1"/>
          </p:cNvCxnSpPr>
          <p:nvPr/>
        </p:nvCxnSpPr>
        <p:spPr>
          <a:xfrm rot="10800000" flipH="1">
            <a:off x="4132262" y="3731456"/>
            <a:ext cx="1999500" cy="1834800"/>
          </a:xfrm>
          <a:prstGeom prst="bentConnector3">
            <a:avLst>
              <a:gd name="adj1" fmla="val 55085"/>
            </a:avLst>
          </a:prstGeom>
          <a:noFill/>
          <a:ln w="9525" cap="flat" cmpd="sng">
            <a:solidFill>
              <a:schemeClr val="dk1"/>
            </a:solidFill>
            <a:prstDash val="solid"/>
            <a:round/>
            <a:headEnd type="none" w="sm" len="sm"/>
            <a:tailEnd type="triangle" w="med" len="med"/>
          </a:ln>
        </p:spPr>
      </p:cxnSp>
      <p:sp>
        <p:nvSpPr>
          <p:cNvPr id="96" name="Google Shape;96;p1"/>
          <p:cNvSpPr/>
          <p:nvPr/>
        </p:nvSpPr>
        <p:spPr>
          <a:xfrm>
            <a:off x="4976836" y="2236828"/>
            <a:ext cx="9459079" cy="6985843"/>
          </a:xfrm>
          <a:prstGeom prst="rect">
            <a:avLst/>
          </a:prstGeom>
          <a:noFill/>
          <a:ln w="15875" cap="flat" cmpd="sng">
            <a:solidFill>
              <a:schemeClr val="dk1"/>
            </a:solidFill>
            <a:prstDash val="solid"/>
            <a:round/>
            <a:headEnd type="none" w="sm" len="sm"/>
            <a:tailEnd type="none" w="sm" len="sm"/>
          </a:ln>
        </p:spPr>
        <p:txBody>
          <a:bodyPr spcFirstLastPara="1" wrap="square" lIns="502900" tIns="91425"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AWS Cloud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7" name="Google Shape;97;p1"/>
          <p:cNvPicPr preferRelativeResize="0"/>
          <p:nvPr/>
        </p:nvPicPr>
        <p:blipFill rotWithShape="1">
          <a:blip r:embed="rId4">
            <a:alphaModFix/>
          </a:blip>
          <a:srcRect/>
          <a:stretch/>
        </p:blipFill>
        <p:spPr>
          <a:xfrm>
            <a:off x="4976837" y="2235240"/>
            <a:ext cx="381000" cy="381000"/>
          </a:xfrm>
          <a:prstGeom prst="rect">
            <a:avLst/>
          </a:prstGeom>
          <a:noFill/>
          <a:ln>
            <a:noFill/>
          </a:ln>
        </p:spPr>
      </p:pic>
      <p:cxnSp>
        <p:nvCxnSpPr>
          <p:cNvPr id="98" name="Google Shape;98;p1"/>
          <p:cNvCxnSpPr>
            <a:stCxn id="91" idx="1"/>
            <a:endCxn id="99" idx="1"/>
          </p:cNvCxnSpPr>
          <p:nvPr/>
        </p:nvCxnSpPr>
        <p:spPr>
          <a:xfrm>
            <a:off x="4132262" y="5566256"/>
            <a:ext cx="1999500" cy="3080100"/>
          </a:xfrm>
          <a:prstGeom prst="bentConnector3">
            <a:avLst>
              <a:gd name="adj1" fmla="val 54818"/>
            </a:avLst>
          </a:prstGeom>
          <a:noFill/>
          <a:ln w="9525" cap="flat" cmpd="sng">
            <a:solidFill>
              <a:schemeClr val="dk1"/>
            </a:solidFill>
            <a:prstDash val="solid"/>
            <a:round/>
            <a:headEnd type="none" w="sm" len="sm"/>
            <a:tailEnd type="triangle" w="med" len="med"/>
          </a:ln>
        </p:spPr>
      </p:cxnSp>
      <p:sp>
        <p:nvSpPr>
          <p:cNvPr id="99" name="Google Shape;99;p1"/>
          <p:cNvSpPr/>
          <p:nvPr/>
        </p:nvSpPr>
        <p:spPr>
          <a:xfrm>
            <a:off x="6131894" y="8127913"/>
            <a:ext cx="5839050" cy="1036667"/>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100;p1"/>
          <p:cNvSpPr txBox="1"/>
          <p:nvPr/>
        </p:nvSpPr>
        <p:spPr>
          <a:xfrm>
            <a:off x="8206211" y="3289516"/>
            <a:ext cx="251670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コンテンツ管理_Webページ(静的コンテンツ)公開機能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1"/>
          <p:cNvSpPr/>
          <p:nvPr/>
        </p:nvSpPr>
        <p:spPr>
          <a:xfrm>
            <a:off x="11697426" y="5318372"/>
            <a:ext cx="2477278" cy="2511314"/>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1"/>
          <p:cNvSpPr txBox="1"/>
          <p:nvPr/>
        </p:nvSpPr>
        <p:spPr>
          <a:xfrm>
            <a:off x="11876959" y="6653749"/>
            <a:ext cx="2120333"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書類出力_法定帳票作成機能（外部）</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書類出力_法定帳票作成機能（内部）</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03" name="Google Shape;103;p1"/>
          <p:cNvCxnSpPr/>
          <p:nvPr/>
        </p:nvCxnSpPr>
        <p:spPr>
          <a:xfrm rot="10800000">
            <a:off x="9219186" y="7241239"/>
            <a:ext cx="2444268" cy="0"/>
          </a:xfrm>
          <a:prstGeom prst="straightConnector1">
            <a:avLst/>
          </a:prstGeom>
          <a:noFill/>
          <a:ln w="9525" cap="flat" cmpd="sng">
            <a:solidFill>
              <a:schemeClr val="dk1"/>
            </a:solidFill>
            <a:prstDash val="solid"/>
            <a:round/>
            <a:headEnd type="none" w="sm" len="sm"/>
            <a:tailEnd type="triangle" w="med" len="med"/>
          </a:ln>
        </p:spPr>
      </p:cxnSp>
      <p:pic>
        <p:nvPicPr>
          <p:cNvPr id="104" name="Google Shape;104;p1"/>
          <p:cNvPicPr preferRelativeResize="0"/>
          <p:nvPr/>
        </p:nvPicPr>
        <p:blipFill rotWithShape="1">
          <a:blip r:embed="rId5">
            <a:alphaModFix/>
          </a:blip>
          <a:srcRect/>
          <a:stretch/>
        </p:blipFill>
        <p:spPr>
          <a:xfrm>
            <a:off x="6428409" y="4441780"/>
            <a:ext cx="365760" cy="365760"/>
          </a:xfrm>
          <a:prstGeom prst="rect">
            <a:avLst/>
          </a:prstGeom>
          <a:noFill/>
          <a:ln>
            <a:noFill/>
          </a:ln>
        </p:spPr>
      </p:pic>
      <p:sp>
        <p:nvSpPr>
          <p:cNvPr id="105" name="Google Shape;105;p1"/>
          <p:cNvSpPr txBox="1"/>
          <p:nvPr/>
        </p:nvSpPr>
        <p:spPr>
          <a:xfrm>
            <a:off x="6163633" y="4785311"/>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06" name="Google Shape;106;p1"/>
          <p:cNvCxnSpPr>
            <a:stCxn id="105" idx="2"/>
          </p:cNvCxnSpPr>
          <p:nvPr/>
        </p:nvCxnSpPr>
        <p:spPr>
          <a:xfrm>
            <a:off x="6598186" y="5123865"/>
            <a:ext cx="0" cy="166800"/>
          </a:xfrm>
          <a:prstGeom prst="straightConnector1">
            <a:avLst/>
          </a:prstGeom>
          <a:noFill/>
          <a:ln w="9525" cap="flat" cmpd="sng">
            <a:solidFill>
              <a:schemeClr val="dk1"/>
            </a:solidFill>
            <a:prstDash val="solid"/>
            <a:round/>
            <a:headEnd type="none" w="sm" len="sm"/>
            <a:tailEnd type="triangle" w="med" len="med"/>
          </a:ln>
        </p:spPr>
      </p:cxnSp>
      <p:pic>
        <p:nvPicPr>
          <p:cNvPr id="107" name="Google Shape;107;p1"/>
          <p:cNvPicPr preferRelativeResize="0"/>
          <p:nvPr/>
        </p:nvPicPr>
        <p:blipFill rotWithShape="1">
          <a:blip r:embed="rId6">
            <a:alphaModFix/>
          </a:blip>
          <a:srcRect/>
          <a:stretch/>
        </p:blipFill>
        <p:spPr>
          <a:xfrm>
            <a:off x="8704516" y="6966919"/>
            <a:ext cx="548640" cy="548640"/>
          </a:xfrm>
          <a:prstGeom prst="rect">
            <a:avLst/>
          </a:prstGeom>
          <a:noFill/>
          <a:ln>
            <a:noFill/>
          </a:ln>
        </p:spPr>
      </p:pic>
      <p:cxnSp>
        <p:nvCxnSpPr>
          <p:cNvPr id="108" name="Google Shape;108;p1"/>
          <p:cNvCxnSpPr/>
          <p:nvPr/>
        </p:nvCxnSpPr>
        <p:spPr>
          <a:xfrm>
            <a:off x="4102445" y="5566256"/>
            <a:ext cx="4572300" cy="1674900"/>
          </a:xfrm>
          <a:prstGeom prst="bentConnector3">
            <a:avLst>
              <a:gd name="adj1" fmla="val 24784"/>
            </a:avLst>
          </a:prstGeom>
          <a:noFill/>
          <a:ln w="9525" cap="flat" cmpd="sng">
            <a:solidFill>
              <a:schemeClr val="dk1"/>
            </a:solidFill>
            <a:prstDash val="solid"/>
            <a:round/>
            <a:headEnd type="none" w="sm" len="sm"/>
            <a:tailEnd type="triangle" w="med" len="med"/>
          </a:ln>
        </p:spPr>
      </p:cxnSp>
      <p:sp>
        <p:nvSpPr>
          <p:cNvPr id="109" name="Google Shape;109;p1"/>
          <p:cNvSpPr txBox="1"/>
          <p:nvPr/>
        </p:nvSpPr>
        <p:spPr>
          <a:xfrm>
            <a:off x="5779309" y="7309741"/>
            <a:ext cx="2466641" cy="2462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署名付き</a:t>
            </a: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URLによるダウンロード</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1"/>
          <p:cNvSpPr/>
          <p:nvPr/>
        </p:nvSpPr>
        <p:spPr>
          <a:xfrm>
            <a:off x="6131894" y="3105678"/>
            <a:ext cx="4668599" cy="1251820"/>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10;p1"/>
          <p:cNvSpPr txBox="1"/>
          <p:nvPr/>
        </p:nvSpPr>
        <p:spPr>
          <a:xfrm>
            <a:off x="6301023" y="3292798"/>
            <a:ext cx="1645242"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 name="Google Shape;111;p1"/>
          <p:cNvSpPr txBox="1"/>
          <p:nvPr/>
        </p:nvSpPr>
        <p:spPr>
          <a:xfrm>
            <a:off x="8269894" y="8279194"/>
            <a:ext cx="3824617"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利用者認証_ユーザ認証機能（国民向け）</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利用者認証_ユーザ認証機能（企業ユーザ向け）</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112;p1"/>
          <p:cNvSpPr txBox="1"/>
          <p:nvPr/>
        </p:nvSpPr>
        <p:spPr>
          <a:xfrm>
            <a:off x="6297659" y="8298271"/>
            <a:ext cx="178509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ユーザ認証を行い認証トークンを発行する</a:t>
            </a:r>
            <a:endParaRPr kumimoji="0" sz="20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1"/>
          <p:cNvSpPr txBox="1"/>
          <p:nvPr/>
        </p:nvSpPr>
        <p:spPr>
          <a:xfrm>
            <a:off x="6296141" y="3636302"/>
            <a:ext cx="1807285" cy="6109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ブラウザ上で動作するフロントエンドアプリを配信する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
          <p:cNvSpPr txBox="1"/>
          <p:nvPr/>
        </p:nvSpPr>
        <p:spPr>
          <a:xfrm>
            <a:off x="11878515" y="5615100"/>
            <a:ext cx="219987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機能連携</a:t>
            </a:r>
            <a:endParaRPr kumimoji="0" sz="288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交付用の公文書を作成する他の機能</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15" name="Google Shape;115;p1"/>
          <p:cNvCxnSpPr/>
          <p:nvPr/>
        </p:nvCxnSpPr>
        <p:spPr>
          <a:xfrm>
            <a:off x="6888541" y="5550239"/>
            <a:ext cx="1300104" cy="4584"/>
          </a:xfrm>
          <a:prstGeom prst="straightConnector1">
            <a:avLst/>
          </a:prstGeom>
          <a:noFill/>
          <a:ln w="9525" cap="flat" cmpd="sng">
            <a:solidFill>
              <a:schemeClr val="dk1"/>
            </a:solidFill>
            <a:prstDash val="solid"/>
            <a:round/>
            <a:headEnd type="none" w="sm" len="sm"/>
            <a:tailEnd type="triangle" w="med" len="med"/>
          </a:ln>
        </p:spPr>
      </p:cxnSp>
      <p:pic>
        <p:nvPicPr>
          <p:cNvPr id="116" name="Google Shape;116;p1"/>
          <p:cNvPicPr preferRelativeResize="0"/>
          <p:nvPr/>
        </p:nvPicPr>
        <p:blipFill rotWithShape="1">
          <a:blip r:embed="rId7">
            <a:alphaModFix/>
          </a:blip>
          <a:srcRect/>
          <a:stretch/>
        </p:blipFill>
        <p:spPr>
          <a:xfrm>
            <a:off x="6336973" y="5280998"/>
            <a:ext cx="547200" cy="547200"/>
          </a:xfrm>
          <a:prstGeom prst="rect">
            <a:avLst/>
          </a:prstGeom>
          <a:noFill/>
          <a:ln>
            <a:noFill/>
          </a:ln>
        </p:spPr>
      </p:pic>
      <p:sp>
        <p:nvSpPr>
          <p:cNvPr id="117" name="Google Shape;117;p1"/>
          <p:cNvSpPr txBox="1"/>
          <p:nvPr/>
        </p:nvSpPr>
        <p:spPr>
          <a:xfrm>
            <a:off x="7928468" y="5688592"/>
            <a:ext cx="1005404"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　コンテナ</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アプリケーション</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18;p1"/>
          <p:cNvSpPr txBox="1"/>
          <p:nvPr/>
        </p:nvSpPr>
        <p:spPr>
          <a:xfrm>
            <a:off x="8026722" y="5030979"/>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19;p1"/>
          <p:cNvSpPr/>
          <p:nvPr/>
        </p:nvSpPr>
        <p:spPr>
          <a:xfrm>
            <a:off x="7884059" y="5008090"/>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120" name="Google Shape;120;p1"/>
          <p:cNvPicPr preferRelativeResize="0"/>
          <p:nvPr/>
        </p:nvPicPr>
        <p:blipFill rotWithShape="1">
          <a:blip r:embed="rId8">
            <a:alphaModFix/>
          </a:blip>
          <a:srcRect/>
          <a:stretch/>
        </p:blipFill>
        <p:spPr>
          <a:xfrm>
            <a:off x="7867740" y="5006702"/>
            <a:ext cx="315171" cy="315171"/>
          </a:xfrm>
          <a:prstGeom prst="rect">
            <a:avLst/>
          </a:prstGeom>
          <a:noFill/>
          <a:ln>
            <a:noFill/>
          </a:ln>
        </p:spPr>
      </p:pic>
      <p:pic>
        <p:nvPicPr>
          <p:cNvPr id="121" name="Google Shape;121;p1"/>
          <p:cNvPicPr preferRelativeResize="0"/>
          <p:nvPr/>
        </p:nvPicPr>
        <p:blipFill rotWithShape="1">
          <a:blip r:embed="rId9">
            <a:alphaModFix/>
          </a:blip>
          <a:srcRect/>
          <a:stretch/>
        </p:blipFill>
        <p:spPr>
          <a:xfrm>
            <a:off x="8195604" y="5356596"/>
            <a:ext cx="454664" cy="454664"/>
          </a:xfrm>
          <a:prstGeom prst="rect">
            <a:avLst/>
          </a:prstGeom>
          <a:noFill/>
          <a:ln>
            <a:noFill/>
          </a:ln>
        </p:spPr>
      </p:pic>
      <p:sp>
        <p:nvSpPr>
          <p:cNvPr id="122" name="Google Shape;122;p1"/>
          <p:cNvSpPr txBox="1"/>
          <p:nvPr/>
        </p:nvSpPr>
        <p:spPr>
          <a:xfrm>
            <a:off x="5748899" y="5805444"/>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5-1-2-5</a:t>
            </a:r>
            <a:r>
              <a:rPr kumimoji="1" lang="en-US" altLang="ja-JP" dirty="0"/>
              <a:t>. </a:t>
            </a:r>
            <a:r>
              <a:rPr kumimoji="1" lang="ja-JP" altLang="en-US" dirty="0"/>
              <a:t>申請・届出</a:t>
            </a:r>
            <a:r>
              <a:rPr kumimoji="1" lang="en-US" altLang="ja-JP" dirty="0"/>
              <a:t>_</a:t>
            </a:r>
            <a:r>
              <a:rPr kumimoji="1" lang="ja-JP" altLang="en-US" dirty="0"/>
              <a:t>公文書公開機能</a:t>
            </a:r>
          </a:p>
        </p:txBody>
      </p:sp>
      <p:grpSp>
        <p:nvGrpSpPr>
          <p:cNvPr id="2" name="グループ化 1">
            <a:extLst>
              <a:ext uri="{FF2B5EF4-FFF2-40B4-BE49-F238E27FC236}">
                <a16:creationId xmlns:a16="http://schemas.microsoft.com/office/drawing/2014/main" id="{67C4BDE7-8AE6-FF72-B7B4-9298E336C01C}"/>
              </a:ext>
            </a:extLst>
          </p:cNvPr>
          <p:cNvGrpSpPr/>
          <p:nvPr/>
        </p:nvGrpSpPr>
        <p:grpSpPr>
          <a:xfrm>
            <a:off x="3716523" y="2452833"/>
            <a:ext cx="10567616" cy="6987431"/>
            <a:chOff x="157981" y="656338"/>
            <a:chExt cx="10567616" cy="6987431"/>
          </a:xfrm>
        </p:grpSpPr>
        <p:sp>
          <p:nvSpPr>
            <p:cNvPr id="4" name="正方形/長方形 3">
              <a:extLst>
                <a:ext uri="{FF2B5EF4-FFF2-40B4-BE49-F238E27FC236}">
                  <a16:creationId xmlns:a16="http://schemas.microsoft.com/office/drawing/2014/main" id="{F1608B19-6F98-B37F-841C-024AB1A10F4A}"/>
                </a:ext>
              </a:extLst>
            </p:cNvPr>
            <p:cNvSpPr/>
            <p:nvPr/>
          </p:nvSpPr>
          <p:spPr>
            <a:xfrm>
              <a:off x="2531432" y="2698185"/>
              <a:ext cx="3765983" cy="2580179"/>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申請・届出</a:t>
              </a:r>
              <a:r>
                <a:rPr kumimoji="1" lang="en-US" altLang="ja-JP" sz="160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公文書公開機能</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8F4E3C7A-1053-CF6C-05C0-0BBCE9BB29B5}"/>
                </a:ext>
              </a:extLst>
            </p:cNvPr>
            <p:cNvSpPr txBox="1">
              <a:spLocks noChangeArrowheads="1"/>
            </p:cNvSpPr>
            <p:nvPr/>
          </p:nvSpPr>
          <p:spPr bwMode="auto">
            <a:xfrm>
              <a:off x="157981" y="4662763"/>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 name="Graphic 23">
              <a:extLst>
                <a:ext uri="{FF2B5EF4-FFF2-40B4-BE49-F238E27FC236}">
                  <a16:creationId xmlns:a16="http://schemas.microsoft.com/office/drawing/2014/main" id="{EFD8E845-0CA6-BBB7-4973-54994D7A3EA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254650" y="409033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19">
              <a:extLst>
                <a:ext uri="{FF2B5EF4-FFF2-40B4-BE49-F238E27FC236}">
                  <a16:creationId xmlns:a16="http://schemas.microsoft.com/office/drawing/2014/main" id="{7E9A9F09-8113-0E2A-801C-CF8831D971D1}"/>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2934537" y="405096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a:extLst>
                <a:ext uri="{FF2B5EF4-FFF2-40B4-BE49-F238E27FC236}">
                  <a16:creationId xmlns:a16="http://schemas.microsoft.com/office/drawing/2014/main" id="{9341B731-2C2A-EC3B-D395-33CEED282E77}"/>
                </a:ext>
              </a:extLst>
            </p:cNvPr>
            <p:cNvSpPr txBox="1">
              <a:spLocks noChangeArrowheads="1"/>
            </p:cNvSpPr>
            <p:nvPr/>
          </p:nvSpPr>
          <p:spPr bwMode="auto">
            <a:xfrm>
              <a:off x="2073462" y="4596686"/>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CloudFront</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公文書配信</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CDN</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 name="Graphic 8">
              <a:extLst>
                <a:ext uri="{FF2B5EF4-FFF2-40B4-BE49-F238E27FC236}">
                  <a16:creationId xmlns:a16="http://schemas.microsoft.com/office/drawing/2014/main" id="{27D7946A-0935-593F-4750-B8B7069B6E53}"/>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327321" y="405096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a:extLst>
                <a:ext uri="{FF2B5EF4-FFF2-40B4-BE49-F238E27FC236}">
                  <a16:creationId xmlns:a16="http://schemas.microsoft.com/office/drawing/2014/main" id="{99F930F3-D564-CD83-C9B2-A208787D922F}"/>
                </a:ext>
              </a:extLst>
            </p:cNvPr>
            <p:cNvSpPr txBox="1">
              <a:spLocks noChangeArrowheads="1"/>
            </p:cNvSpPr>
            <p:nvPr/>
          </p:nvSpPr>
          <p:spPr bwMode="auto">
            <a:xfrm>
              <a:off x="4481660" y="4596248"/>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公文書配信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2" name="Connector: Elbow 12">
              <a:extLst>
                <a:ext uri="{FF2B5EF4-FFF2-40B4-BE49-F238E27FC236}">
                  <a16:creationId xmlns:a16="http://schemas.microsoft.com/office/drawing/2014/main" id="{1E71D837-C599-6715-3E73-204F2DD64892}"/>
                </a:ext>
              </a:extLst>
            </p:cNvPr>
            <p:cNvCxnSpPr>
              <a:cxnSpLocks/>
              <a:stCxn id="6" idx="1"/>
              <a:endCxn id="8" idx="1"/>
            </p:cNvCxnSpPr>
            <p:nvPr/>
          </p:nvCxnSpPr>
          <p:spPr>
            <a:xfrm flipV="1">
              <a:off x="724550" y="4325281"/>
              <a:ext cx="2209987" cy="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0">
              <a:extLst>
                <a:ext uri="{FF2B5EF4-FFF2-40B4-BE49-F238E27FC236}">
                  <a16:creationId xmlns:a16="http://schemas.microsoft.com/office/drawing/2014/main" id="{A402AB64-4C6F-4AE5-F305-3FC336E47DD8}"/>
                </a:ext>
              </a:extLst>
            </p:cNvPr>
            <p:cNvCxnSpPr>
              <a:cxnSpLocks/>
              <a:stCxn id="8" idx="3"/>
              <a:endCxn id="10" idx="1"/>
            </p:cNvCxnSpPr>
            <p:nvPr/>
          </p:nvCxnSpPr>
          <p:spPr>
            <a:xfrm>
              <a:off x="3483177" y="4325281"/>
              <a:ext cx="18441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78">
              <a:extLst>
                <a:ext uri="{FF2B5EF4-FFF2-40B4-BE49-F238E27FC236}">
                  <a16:creationId xmlns:a16="http://schemas.microsoft.com/office/drawing/2014/main" id="{198E2D8C-3202-2370-FD48-B4DB4DC3DFF8}"/>
                </a:ext>
              </a:extLst>
            </p:cNvPr>
            <p:cNvSpPr/>
            <p:nvPr/>
          </p:nvSpPr>
          <p:spPr>
            <a:xfrm>
              <a:off x="1569125" y="657926"/>
              <a:ext cx="9156472"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15" name="Graphic 79">
              <a:extLst>
                <a:ext uri="{FF2B5EF4-FFF2-40B4-BE49-F238E27FC236}">
                  <a16:creationId xmlns:a16="http://schemas.microsoft.com/office/drawing/2014/main" id="{F1E7D6EA-1EE2-0A95-8AF5-0BCEDBBA50D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69125" y="656338"/>
              <a:ext cx="381000" cy="381000"/>
            </a:xfrm>
            <a:prstGeom prst="rect">
              <a:avLst/>
            </a:prstGeom>
          </p:spPr>
        </p:pic>
        <p:pic>
          <p:nvPicPr>
            <p:cNvPr id="16" name="Graphic 8">
              <a:extLst>
                <a:ext uri="{FF2B5EF4-FFF2-40B4-BE49-F238E27FC236}">
                  <a16:creationId xmlns:a16="http://schemas.microsoft.com/office/drawing/2014/main" id="{36BEC3EF-29FA-11A3-DC18-5A9D8ABE2A75}"/>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3020858" y="3180902"/>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1">
              <a:extLst>
                <a:ext uri="{FF2B5EF4-FFF2-40B4-BE49-F238E27FC236}">
                  <a16:creationId xmlns:a16="http://schemas.microsoft.com/office/drawing/2014/main" id="{4FFB0EDB-7E59-A5BA-D760-E318DA1CDD52}"/>
                </a:ext>
              </a:extLst>
            </p:cNvPr>
            <p:cNvSpPr txBox="1">
              <a:spLocks noChangeArrowheads="1"/>
            </p:cNvSpPr>
            <p:nvPr/>
          </p:nvSpPr>
          <p:spPr bwMode="auto">
            <a:xfrm>
              <a:off x="2618135" y="3509189"/>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フロントエンド保護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8" name="直線矢印コネクタ 120">
              <a:extLst>
                <a:ext uri="{FF2B5EF4-FFF2-40B4-BE49-F238E27FC236}">
                  <a16:creationId xmlns:a16="http://schemas.microsoft.com/office/drawing/2014/main" id="{A7555477-BA2F-48C5-48CF-C80655D5027C}"/>
                </a:ext>
              </a:extLst>
            </p:cNvPr>
            <p:cNvCxnSpPr>
              <a:cxnSpLocks/>
              <a:stCxn id="17" idx="2"/>
              <a:endCxn id="8" idx="0"/>
            </p:cNvCxnSpPr>
            <p:nvPr/>
          </p:nvCxnSpPr>
          <p:spPr>
            <a:xfrm>
              <a:off x="3203738" y="3847743"/>
              <a:ext cx="5119"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65">
              <a:extLst>
                <a:ext uri="{FF2B5EF4-FFF2-40B4-BE49-F238E27FC236}">
                  <a16:creationId xmlns:a16="http://schemas.microsoft.com/office/drawing/2014/main" id="{03A8ABD4-3D4E-ACEA-8F29-D8B9396896AD}"/>
                </a:ext>
              </a:extLst>
            </p:cNvPr>
            <p:cNvSpPr/>
            <p:nvPr/>
          </p:nvSpPr>
          <p:spPr>
            <a:xfrm>
              <a:off x="2789826" y="1092669"/>
              <a:ext cx="3814174"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TextBox 20">
              <a:extLst>
                <a:ext uri="{FF2B5EF4-FFF2-40B4-BE49-F238E27FC236}">
                  <a16:creationId xmlns:a16="http://schemas.microsoft.com/office/drawing/2014/main" id="{D9117581-B7B5-A4F4-F472-8C3CE266D24D}"/>
                </a:ext>
              </a:extLst>
            </p:cNvPr>
            <p:cNvSpPr txBox="1">
              <a:spLocks noChangeArrowheads="1"/>
            </p:cNvSpPr>
            <p:nvPr/>
          </p:nvSpPr>
          <p:spPr bwMode="auto">
            <a:xfrm>
              <a:off x="4563396" y="1262557"/>
              <a:ext cx="19898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_Web</a:t>
              </a:r>
              <a:r>
                <a:rPr lang="ja-JP" altLang="en-US" sz="1200">
                  <a:latin typeface="Amazon Ember" panose="020B0603020204020204" pitchFamily="34" charset="0"/>
                  <a:ea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a:latin typeface="Amazon Ember" panose="020B0603020204020204" pitchFamily="34" charset="0"/>
                  <a:ea typeface="Amazon Ember" panose="020B0603020204020204" pitchFamily="34" charset="0"/>
                  <a:cs typeface="Amazon Ember" panose="020B0603020204020204" pitchFamily="34" charset="0"/>
                </a:rPr>
                <a:t>静的コンテンツ</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a:latin typeface="Amazon Ember" panose="020B0603020204020204" pitchFamily="34" charset="0"/>
                  <a:ea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TextBox 20">
              <a:extLst>
                <a:ext uri="{FF2B5EF4-FFF2-40B4-BE49-F238E27FC236}">
                  <a16:creationId xmlns:a16="http://schemas.microsoft.com/office/drawing/2014/main" id="{0461DBF9-7790-8098-4C1E-3720E963515C}"/>
                </a:ext>
              </a:extLst>
            </p:cNvPr>
            <p:cNvSpPr txBox="1">
              <a:spLocks noChangeArrowheads="1"/>
            </p:cNvSpPr>
            <p:nvPr/>
          </p:nvSpPr>
          <p:spPr bwMode="auto">
            <a:xfrm>
              <a:off x="2976393" y="1118075"/>
              <a:ext cx="164524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en-US" altLang="ja-JP" sz="900" dirty="0">
                  <a:latin typeface="Amazon Ember" panose="020B0603020204020204" pitchFamily="34" charset="0"/>
                  <a:ea typeface="Amazon Ember" panose="020B0603020204020204" pitchFamily="34" charset="0"/>
                  <a:cs typeface="Amazon Ember" panose="020B0603020204020204" pitchFamily="34" charset="0"/>
                </a:rPr>
                <a:t> </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a:latin typeface="+mn-ea"/>
                  <a:cs typeface="Amazon Ember" panose="020B0603020204020204" pitchFamily="34" charset="0"/>
                </a:rPr>
                <a:t>公文書のダウンロード用</a:t>
              </a:r>
              <a:r>
                <a:rPr lang="en-US" altLang="ja-JP" sz="1100" dirty="0">
                  <a:latin typeface="+mn-ea"/>
                  <a:cs typeface="Amazon Ember" panose="020B0603020204020204" pitchFamily="34" charset="0"/>
                </a:rPr>
                <a:t>URL</a:t>
              </a:r>
              <a:r>
                <a:rPr lang="ja-JP" altLang="en-US" sz="1100">
                  <a:latin typeface="+mn-ea"/>
                  <a:cs typeface="Amazon Ember" panose="020B0603020204020204" pitchFamily="34" charset="0"/>
                </a:rPr>
                <a:t>を含む</a:t>
              </a:r>
              <a:r>
                <a:rPr lang="en-US" altLang="ja-JP" sz="1100" dirty="0">
                  <a:latin typeface="+mn-ea"/>
                  <a:cs typeface="Amazon Ember" panose="020B0603020204020204" pitchFamily="34" charset="0"/>
                </a:rPr>
                <a:t>Web</a:t>
              </a:r>
              <a:r>
                <a:rPr lang="ja-JP" altLang="en-US" sz="1100">
                  <a:latin typeface="+mn-ea"/>
                  <a:cs typeface="Amazon Ember" panose="020B0603020204020204" pitchFamily="34" charset="0"/>
                </a:rPr>
                <a:t>ページを表示する</a:t>
              </a:r>
              <a:endParaRPr lang="en-US" altLang="ja-JP" sz="1100" dirty="0">
                <a:latin typeface="+mn-ea"/>
                <a:cs typeface="Amazon Ember" panose="020B0603020204020204" pitchFamily="34" charset="0"/>
              </a:endParaRPr>
            </a:p>
          </p:txBody>
        </p:sp>
        <p:cxnSp>
          <p:nvCxnSpPr>
            <p:cNvPr id="22" name="Connector: Elbow 58">
              <a:extLst>
                <a:ext uri="{FF2B5EF4-FFF2-40B4-BE49-F238E27FC236}">
                  <a16:creationId xmlns:a16="http://schemas.microsoft.com/office/drawing/2014/main" id="{CEE21BFD-DF0A-532F-5AD3-29BDB7E72A87}"/>
                </a:ext>
              </a:extLst>
            </p:cNvPr>
            <p:cNvCxnSpPr>
              <a:cxnSpLocks/>
              <a:stCxn id="6" idx="1"/>
              <a:endCxn id="19" idx="1"/>
            </p:cNvCxnSpPr>
            <p:nvPr/>
          </p:nvCxnSpPr>
          <p:spPr>
            <a:xfrm flipV="1">
              <a:off x="724550" y="1611003"/>
              <a:ext cx="2065276" cy="271428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134">
              <a:extLst>
                <a:ext uri="{FF2B5EF4-FFF2-40B4-BE49-F238E27FC236}">
                  <a16:creationId xmlns:a16="http://schemas.microsoft.com/office/drawing/2014/main" id="{4B69D033-4785-4E7A-61A9-DB59BC1256F1}"/>
                </a:ext>
              </a:extLst>
            </p:cNvPr>
            <p:cNvSpPr/>
            <p:nvPr/>
          </p:nvSpPr>
          <p:spPr>
            <a:xfrm>
              <a:off x="6775132" y="3802054"/>
              <a:ext cx="3697823" cy="104645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6" name="TextBox 20">
              <a:extLst>
                <a:ext uri="{FF2B5EF4-FFF2-40B4-BE49-F238E27FC236}">
                  <a16:creationId xmlns:a16="http://schemas.microsoft.com/office/drawing/2014/main" id="{8B68466C-EDAC-4323-18E4-74EC756D5921}"/>
                </a:ext>
              </a:extLst>
            </p:cNvPr>
            <p:cNvSpPr txBox="1">
              <a:spLocks noChangeArrowheads="1"/>
            </p:cNvSpPr>
            <p:nvPr/>
          </p:nvSpPr>
          <p:spPr bwMode="auto">
            <a:xfrm>
              <a:off x="6839473" y="3826840"/>
              <a:ext cx="1796652"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900">
                  <a:latin typeface="Amazon Ember" panose="020B0603020204020204" pitchFamily="34" charset="0"/>
                  <a:ea typeface="Amazon Ember" panose="020B0603020204020204" pitchFamily="34" charset="0"/>
                  <a:cs typeface="Amazon Ember" panose="020B0603020204020204" pitchFamily="34" charset="0"/>
                </a:rPr>
                <a:t>　</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a:latin typeface="+mn-ea"/>
                  <a:cs typeface="Amazon Ember" panose="020B0603020204020204" pitchFamily="34" charset="0"/>
                </a:rPr>
                <a:t>公開用の公文書を作成する他の機能</a:t>
              </a:r>
            </a:p>
          </p:txBody>
        </p:sp>
        <p:sp>
          <p:nvSpPr>
            <p:cNvPr id="27" name="TextBox 20">
              <a:extLst>
                <a:ext uri="{FF2B5EF4-FFF2-40B4-BE49-F238E27FC236}">
                  <a16:creationId xmlns:a16="http://schemas.microsoft.com/office/drawing/2014/main" id="{7F848916-33F8-C01C-37AE-CD717B08386D}"/>
                </a:ext>
              </a:extLst>
            </p:cNvPr>
            <p:cNvSpPr txBox="1">
              <a:spLocks noChangeArrowheads="1"/>
            </p:cNvSpPr>
            <p:nvPr/>
          </p:nvSpPr>
          <p:spPr bwMode="auto">
            <a:xfrm>
              <a:off x="8400768" y="3801096"/>
              <a:ext cx="2121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書類出力</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法定帳票作成機能（外部）</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書類出力</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法定帳票作成機能（内部）</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8" name="直線矢印コネクタ 120">
              <a:extLst>
                <a:ext uri="{FF2B5EF4-FFF2-40B4-BE49-F238E27FC236}">
                  <a16:creationId xmlns:a16="http://schemas.microsoft.com/office/drawing/2014/main" id="{B5A7DCC6-AFCD-528B-33D5-F9CC88EC0F16}"/>
                </a:ext>
              </a:extLst>
            </p:cNvPr>
            <p:cNvCxnSpPr>
              <a:cxnSpLocks/>
              <a:stCxn id="25" idx="1"/>
              <a:endCxn id="10" idx="3"/>
            </p:cNvCxnSpPr>
            <p:nvPr/>
          </p:nvCxnSpPr>
          <p:spPr>
            <a:xfrm flipH="1">
              <a:off x="5875961" y="4325281"/>
              <a:ext cx="89917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97622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dirty="0"/>
              <a:t>5-1-2-6.</a:t>
            </a:r>
            <a:r>
              <a:rPr lang="ja-JP" altLang="en-US" b="0" i="0">
                <a:solidFill>
                  <a:srgbClr val="1A1A1C"/>
                </a:solidFill>
                <a:effectLst/>
                <a:latin typeface="Noto Sans JP"/>
              </a:rPr>
              <a:t>申請・届出</a:t>
            </a:r>
            <a:r>
              <a:rPr lang="en-US" altLang="ja-JP" b="0" i="0" dirty="0">
                <a:solidFill>
                  <a:srgbClr val="1A1A1C"/>
                </a:solidFill>
                <a:effectLst/>
                <a:latin typeface="Noto Sans JP"/>
              </a:rPr>
              <a:t>_</a:t>
            </a:r>
            <a:r>
              <a:rPr lang="ja-JP" altLang="en-US" b="0" i="0">
                <a:solidFill>
                  <a:srgbClr val="1A1A1C"/>
                </a:solidFill>
                <a:effectLst/>
                <a:latin typeface="Noto Sans JP"/>
              </a:rPr>
              <a:t>手数料等電子納付機能</a:t>
            </a:r>
            <a:endParaRPr kumimoji="1" lang="ja-JP" altLang="en-US" sz="3600" dirty="0"/>
          </a:p>
        </p:txBody>
      </p:sp>
      <p:sp>
        <p:nvSpPr>
          <p:cNvPr id="14" name="正方形/長方形 13">
            <a:extLst>
              <a:ext uri="{FF2B5EF4-FFF2-40B4-BE49-F238E27FC236}">
                <a16:creationId xmlns:a16="http://schemas.microsoft.com/office/drawing/2014/main" id="{BD53D0F5-2C31-6479-2A04-88BE04C06457}"/>
              </a:ext>
            </a:extLst>
          </p:cNvPr>
          <p:cNvSpPr/>
          <p:nvPr/>
        </p:nvSpPr>
        <p:spPr>
          <a:xfrm>
            <a:off x="4183207" y="3945149"/>
            <a:ext cx="5845389" cy="286912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手数料等電子納付機能</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endParaRPr>
          </a:p>
        </p:txBody>
      </p:sp>
      <p:sp>
        <p:nvSpPr>
          <p:cNvPr id="16" name="TextBox 12">
            <a:extLst>
              <a:ext uri="{FF2B5EF4-FFF2-40B4-BE49-F238E27FC236}">
                <a16:creationId xmlns:a16="http://schemas.microsoft.com/office/drawing/2014/main" id="{A2667E50-B448-3348-9B96-6C9A75E94F9D}"/>
              </a:ext>
            </a:extLst>
          </p:cNvPr>
          <p:cNvSpPr txBox="1">
            <a:spLocks noChangeArrowheads="1"/>
          </p:cNvSpPr>
          <p:nvPr/>
        </p:nvSpPr>
        <p:spPr bwMode="auto">
          <a:xfrm>
            <a:off x="2296408" y="5371187"/>
            <a:ext cx="124039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a:t>
            </a:r>
            <a:endPar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国民</a:t>
            </a: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企業ユーザ</a:t>
            </a: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p>
        </p:txBody>
      </p:sp>
      <p:pic>
        <p:nvPicPr>
          <p:cNvPr id="17" name="Graphic 23">
            <a:extLst>
              <a:ext uri="{FF2B5EF4-FFF2-40B4-BE49-F238E27FC236}">
                <a16:creationId xmlns:a16="http://schemas.microsoft.com/office/drawing/2014/main" id="{6E61DF84-DD48-F03E-4FE2-FFC9E0857708}"/>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2636636" y="491882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78">
            <a:extLst>
              <a:ext uri="{FF2B5EF4-FFF2-40B4-BE49-F238E27FC236}">
                <a16:creationId xmlns:a16="http://schemas.microsoft.com/office/drawing/2014/main" id="{FC247690-FE16-A500-CC7A-D1703EFA711F}"/>
              </a:ext>
            </a:extLst>
          </p:cNvPr>
          <p:cNvSpPr/>
          <p:nvPr/>
        </p:nvSpPr>
        <p:spPr>
          <a:xfrm>
            <a:off x="3618059" y="2011488"/>
            <a:ext cx="6548762" cy="652806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AWS Cloud</a:t>
            </a:r>
          </a:p>
        </p:txBody>
      </p:sp>
      <p:pic>
        <p:nvPicPr>
          <p:cNvPr id="19" name="Graphic 79">
            <a:extLst>
              <a:ext uri="{FF2B5EF4-FFF2-40B4-BE49-F238E27FC236}">
                <a16:creationId xmlns:a16="http://schemas.microsoft.com/office/drawing/2014/main" id="{A6B54616-989E-4ED4-9998-B20718D7991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618059" y="2009900"/>
            <a:ext cx="381000" cy="381000"/>
          </a:xfrm>
          <a:prstGeom prst="rect">
            <a:avLst/>
          </a:prstGeom>
        </p:spPr>
      </p:pic>
      <p:sp>
        <p:nvSpPr>
          <p:cNvPr id="20" name="Rectangle 115">
            <a:extLst>
              <a:ext uri="{FF2B5EF4-FFF2-40B4-BE49-F238E27FC236}">
                <a16:creationId xmlns:a16="http://schemas.microsoft.com/office/drawing/2014/main" id="{CEA4FF7C-C9AB-05FB-8683-812D5081FED1}"/>
              </a:ext>
            </a:extLst>
          </p:cNvPr>
          <p:cNvSpPr/>
          <p:nvPr/>
        </p:nvSpPr>
        <p:spPr>
          <a:xfrm>
            <a:off x="3968278" y="2605423"/>
            <a:ext cx="3516884"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1" name="TextBox 20">
            <a:extLst>
              <a:ext uri="{FF2B5EF4-FFF2-40B4-BE49-F238E27FC236}">
                <a16:creationId xmlns:a16="http://schemas.microsoft.com/office/drawing/2014/main" id="{7FA0D7FC-2FE8-CF56-F4A7-8FA2D880EE4A}"/>
              </a:ext>
            </a:extLst>
          </p:cNvPr>
          <p:cNvSpPr txBox="1">
            <a:spLocks noChangeArrowheads="1"/>
          </p:cNvSpPr>
          <p:nvPr/>
        </p:nvSpPr>
        <p:spPr bwMode="auto">
          <a:xfrm>
            <a:off x="4183209" y="2632490"/>
            <a:ext cx="14425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5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手数料等の納付が必要な申請を受け付ける</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2" name="TextBox 20">
            <a:extLst>
              <a:ext uri="{FF2B5EF4-FFF2-40B4-BE49-F238E27FC236}">
                <a16:creationId xmlns:a16="http://schemas.microsoft.com/office/drawing/2014/main" id="{C35E4A87-4CC9-3491-F2B0-9399D24178CB}"/>
              </a:ext>
            </a:extLst>
          </p:cNvPr>
          <p:cNvSpPr txBox="1">
            <a:spLocks noChangeArrowheads="1"/>
          </p:cNvSpPr>
          <p:nvPr/>
        </p:nvSpPr>
        <p:spPr bwMode="auto">
          <a:xfrm>
            <a:off x="5625753" y="2635079"/>
            <a:ext cx="1746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申請・届出</a:t>
            </a:r>
            <a:r>
              <a:rPr kumimoji="0" lang="en-US" altLang="ja-JP"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_</a:t>
            </a: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申請・届出機能</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6" name="Rectangle 115">
            <a:extLst>
              <a:ext uri="{FF2B5EF4-FFF2-40B4-BE49-F238E27FC236}">
                <a16:creationId xmlns:a16="http://schemas.microsoft.com/office/drawing/2014/main" id="{8BFDF151-9417-8C45-A669-90EF3F47A45D}"/>
              </a:ext>
            </a:extLst>
          </p:cNvPr>
          <p:cNvSpPr/>
          <p:nvPr/>
        </p:nvSpPr>
        <p:spPr>
          <a:xfrm>
            <a:off x="11693119" y="2253105"/>
            <a:ext cx="1950578" cy="177736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7" name="TextBox 20">
            <a:extLst>
              <a:ext uri="{FF2B5EF4-FFF2-40B4-BE49-F238E27FC236}">
                <a16:creationId xmlns:a16="http://schemas.microsoft.com/office/drawing/2014/main" id="{216C833F-351A-1FA7-FFCD-BA1B157E67E8}"/>
              </a:ext>
            </a:extLst>
          </p:cNvPr>
          <p:cNvSpPr txBox="1">
            <a:spLocks noChangeArrowheads="1"/>
          </p:cNvSpPr>
          <p:nvPr/>
        </p:nvSpPr>
        <p:spPr bwMode="auto">
          <a:xfrm>
            <a:off x="11908050" y="2354709"/>
            <a:ext cx="152629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外部システム</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5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金融機関等と連携し、金銭処理を行う</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8" name="TextBox 20">
            <a:extLst>
              <a:ext uri="{FF2B5EF4-FFF2-40B4-BE49-F238E27FC236}">
                <a16:creationId xmlns:a16="http://schemas.microsoft.com/office/drawing/2014/main" id="{DEEAE547-7B2E-B17B-967C-451E315F6418}"/>
              </a:ext>
            </a:extLst>
          </p:cNvPr>
          <p:cNvSpPr txBox="1">
            <a:spLocks noChangeArrowheads="1"/>
          </p:cNvSpPr>
          <p:nvPr/>
        </p:nvSpPr>
        <p:spPr bwMode="auto">
          <a:xfrm>
            <a:off x="11908051" y="3233491"/>
            <a:ext cx="1657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歳入金電子納付システム</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(REPS)</a:t>
            </a:r>
          </a:p>
        </p:txBody>
      </p:sp>
      <p:sp>
        <p:nvSpPr>
          <p:cNvPr id="29" name="TextBox 20">
            <a:extLst>
              <a:ext uri="{FF2B5EF4-FFF2-40B4-BE49-F238E27FC236}">
                <a16:creationId xmlns:a16="http://schemas.microsoft.com/office/drawing/2014/main" id="{2565AD34-DB41-DA6E-A88D-ECE7AA4D7562}"/>
              </a:ext>
            </a:extLst>
          </p:cNvPr>
          <p:cNvSpPr txBox="1">
            <a:spLocks noChangeArrowheads="1"/>
          </p:cNvSpPr>
          <p:nvPr/>
        </p:nvSpPr>
        <p:spPr bwMode="auto">
          <a:xfrm>
            <a:off x="9784594" y="2562612"/>
            <a:ext cx="2292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納付情報の連携</a:t>
            </a:r>
            <a:endPar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pic>
        <p:nvPicPr>
          <p:cNvPr id="30" name="Graphic 7">
            <a:extLst>
              <a:ext uri="{FF2B5EF4-FFF2-40B4-BE49-F238E27FC236}">
                <a16:creationId xmlns:a16="http://schemas.microsoft.com/office/drawing/2014/main" id="{49F31B05-9278-9457-206E-7FD9343E2F2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9030870" y="4873790"/>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20">
            <a:extLst>
              <a:ext uri="{FF2B5EF4-FFF2-40B4-BE49-F238E27FC236}">
                <a16:creationId xmlns:a16="http://schemas.microsoft.com/office/drawing/2014/main" id="{BB12D15B-8584-FBB9-77F0-698DE60FDB69}"/>
              </a:ext>
            </a:extLst>
          </p:cNvPr>
          <p:cNvSpPr txBox="1">
            <a:spLocks noChangeArrowheads="1"/>
          </p:cNvSpPr>
          <p:nvPr/>
        </p:nvSpPr>
        <p:spPr bwMode="auto">
          <a:xfrm>
            <a:off x="8132556" y="5381010"/>
            <a:ext cx="2292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Amazon Aurora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手数料納付</a:t>
            </a:r>
            <a:endPar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ステータス管理DB</a:t>
            </a:r>
            <a:endPar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cxnSp>
        <p:nvCxnSpPr>
          <p:cNvPr id="32" name="直線矢印コネクタ 31">
            <a:extLst>
              <a:ext uri="{FF2B5EF4-FFF2-40B4-BE49-F238E27FC236}">
                <a16:creationId xmlns:a16="http://schemas.microsoft.com/office/drawing/2014/main" id="{CEFA149E-E3AE-38E4-00E7-DE572EBAC704}"/>
              </a:ext>
            </a:extLst>
          </p:cNvPr>
          <p:cNvCxnSpPr>
            <a:cxnSpLocks/>
            <a:endCxn id="30" idx="1"/>
          </p:cNvCxnSpPr>
          <p:nvPr/>
        </p:nvCxnSpPr>
        <p:spPr>
          <a:xfrm>
            <a:off x="7302670" y="5147390"/>
            <a:ext cx="1728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Rectangle 115">
            <a:extLst>
              <a:ext uri="{FF2B5EF4-FFF2-40B4-BE49-F238E27FC236}">
                <a16:creationId xmlns:a16="http://schemas.microsoft.com/office/drawing/2014/main" id="{060A9C17-8DEE-E611-B8D8-EAD4DBA9B4AD}"/>
              </a:ext>
            </a:extLst>
          </p:cNvPr>
          <p:cNvSpPr/>
          <p:nvPr/>
        </p:nvSpPr>
        <p:spPr>
          <a:xfrm>
            <a:off x="11693119" y="4770879"/>
            <a:ext cx="1950578" cy="145324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34" name="TextBox 20">
            <a:extLst>
              <a:ext uri="{FF2B5EF4-FFF2-40B4-BE49-F238E27FC236}">
                <a16:creationId xmlns:a16="http://schemas.microsoft.com/office/drawing/2014/main" id="{D5B5249C-49A8-C206-20B3-1F5D4F636416}"/>
              </a:ext>
            </a:extLst>
          </p:cNvPr>
          <p:cNvSpPr txBox="1">
            <a:spLocks noChangeArrowheads="1"/>
          </p:cNvSpPr>
          <p:nvPr/>
        </p:nvSpPr>
        <p:spPr bwMode="auto">
          <a:xfrm>
            <a:off x="11855894" y="4960404"/>
            <a:ext cx="1607604" cy="11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金融機関、コンビニ等</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利用者が手数料等を支払う</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cxnSp>
        <p:nvCxnSpPr>
          <p:cNvPr id="35" name="カギ線コネクタ 34">
            <a:extLst>
              <a:ext uri="{FF2B5EF4-FFF2-40B4-BE49-F238E27FC236}">
                <a16:creationId xmlns:a16="http://schemas.microsoft.com/office/drawing/2014/main" id="{FDA21650-CAE1-A822-B1F7-E1EEBB86B886}"/>
              </a:ext>
            </a:extLst>
          </p:cNvPr>
          <p:cNvCxnSpPr>
            <a:cxnSpLocks/>
            <a:stCxn id="16" idx="2"/>
            <a:endCxn id="33" idx="2"/>
          </p:cNvCxnSpPr>
          <p:nvPr/>
        </p:nvCxnSpPr>
        <p:spPr>
          <a:xfrm rot="16200000" flipH="1">
            <a:off x="7566096" y="1121809"/>
            <a:ext cx="452825" cy="9751800"/>
          </a:xfrm>
          <a:prstGeom prst="bentConnector3">
            <a:avLst>
              <a:gd name="adj1" fmla="val 650109"/>
            </a:avLst>
          </a:prstGeom>
          <a:ln>
            <a:tailEnd type="triangle"/>
          </a:ln>
        </p:spPr>
        <p:style>
          <a:lnRef idx="1">
            <a:schemeClr val="dk1"/>
          </a:lnRef>
          <a:fillRef idx="0">
            <a:schemeClr val="dk1"/>
          </a:fillRef>
          <a:effectRef idx="0">
            <a:schemeClr val="dk1"/>
          </a:effectRef>
          <a:fontRef idx="minor">
            <a:schemeClr val="tx1"/>
          </a:fontRef>
        </p:style>
      </p:cxnSp>
      <p:sp>
        <p:nvSpPr>
          <p:cNvPr id="36" name="TextBox 20">
            <a:extLst>
              <a:ext uri="{FF2B5EF4-FFF2-40B4-BE49-F238E27FC236}">
                <a16:creationId xmlns:a16="http://schemas.microsoft.com/office/drawing/2014/main" id="{14D6655B-32F5-3291-BAB9-C729985BC63F}"/>
              </a:ext>
            </a:extLst>
          </p:cNvPr>
          <p:cNvSpPr txBox="1">
            <a:spLocks noChangeArrowheads="1"/>
          </p:cNvSpPr>
          <p:nvPr/>
        </p:nvSpPr>
        <p:spPr bwMode="auto">
          <a:xfrm>
            <a:off x="6386729" y="8729312"/>
            <a:ext cx="2292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手数料等の納付</a:t>
            </a:r>
            <a:endPar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cxnSp>
        <p:nvCxnSpPr>
          <p:cNvPr id="37" name="直線矢印コネクタ 36">
            <a:extLst>
              <a:ext uri="{FF2B5EF4-FFF2-40B4-BE49-F238E27FC236}">
                <a16:creationId xmlns:a16="http://schemas.microsoft.com/office/drawing/2014/main" id="{84D72F9D-EC89-EBF5-890B-F5FE30C7F8D3}"/>
              </a:ext>
            </a:extLst>
          </p:cNvPr>
          <p:cNvCxnSpPr>
            <a:cxnSpLocks/>
            <a:stCxn id="33" idx="0"/>
            <a:endCxn id="26" idx="2"/>
          </p:cNvCxnSpPr>
          <p:nvPr/>
        </p:nvCxnSpPr>
        <p:spPr>
          <a:xfrm flipV="1">
            <a:off x="12668408" y="4030474"/>
            <a:ext cx="0" cy="740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8" name="Graphic 8">
            <a:extLst>
              <a:ext uri="{FF2B5EF4-FFF2-40B4-BE49-F238E27FC236}">
                <a16:creationId xmlns:a16="http://schemas.microsoft.com/office/drawing/2014/main" id="{63C6F4B1-BB24-F452-A13B-D52A40930456}"/>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863515" y="403047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1">
            <a:extLst>
              <a:ext uri="{FF2B5EF4-FFF2-40B4-BE49-F238E27FC236}">
                <a16:creationId xmlns:a16="http://schemas.microsoft.com/office/drawing/2014/main" id="{5039BDA8-6528-494E-59E9-7A15760B5A16}"/>
              </a:ext>
            </a:extLst>
          </p:cNvPr>
          <p:cNvSpPr txBox="1">
            <a:spLocks noChangeArrowheads="1"/>
          </p:cNvSpPr>
          <p:nvPr/>
        </p:nvSpPr>
        <p:spPr bwMode="auto">
          <a:xfrm>
            <a:off x="4611842" y="4374007"/>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mazon Ember" panose="020B0603020204020204" pitchFamily="34" charset="0"/>
              <a:sym typeface="Arial"/>
            </a:endParaRPr>
          </a:p>
        </p:txBody>
      </p:sp>
      <p:sp>
        <p:nvSpPr>
          <p:cNvPr id="40" name="Rectangle 115">
            <a:extLst>
              <a:ext uri="{FF2B5EF4-FFF2-40B4-BE49-F238E27FC236}">
                <a16:creationId xmlns:a16="http://schemas.microsoft.com/office/drawing/2014/main" id="{6DB39816-7ADA-4EA4-14B7-C98381DF7006}"/>
              </a:ext>
            </a:extLst>
          </p:cNvPr>
          <p:cNvSpPr/>
          <p:nvPr/>
        </p:nvSpPr>
        <p:spPr>
          <a:xfrm>
            <a:off x="3968278" y="7298261"/>
            <a:ext cx="4218409"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41" name="TextBox 20">
            <a:extLst>
              <a:ext uri="{FF2B5EF4-FFF2-40B4-BE49-F238E27FC236}">
                <a16:creationId xmlns:a16="http://schemas.microsoft.com/office/drawing/2014/main" id="{42EF1D3A-710A-38EA-5F4F-FDD0275860E8}"/>
              </a:ext>
            </a:extLst>
          </p:cNvPr>
          <p:cNvSpPr txBox="1">
            <a:spLocks noChangeArrowheads="1"/>
          </p:cNvSpPr>
          <p:nvPr/>
        </p:nvSpPr>
        <p:spPr bwMode="auto">
          <a:xfrm>
            <a:off x="4183209" y="7386024"/>
            <a:ext cx="144254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利用者のユーザ認証を行う</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42" name="TextBox 20">
            <a:extLst>
              <a:ext uri="{FF2B5EF4-FFF2-40B4-BE49-F238E27FC236}">
                <a16:creationId xmlns:a16="http://schemas.microsoft.com/office/drawing/2014/main" id="{B24D9B47-3B15-A044-FD2F-6A54A3F9D5AC}"/>
              </a:ext>
            </a:extLst>
          </p:cNvPr>
          <p:cNvSpPr txBox="1">
            <a:spLocks noChangeArrowheads="1"/>
          </p:cNvSpPr>
          <p:nvPr/>
        </p:nvSpPr>
        <p:spPr bwMode="auto">
          <a:xfrm>
            <a:off x="5611739" y="7301848"/>
            <a:ext cx="260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ユーザ認証機能</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（国民向け）</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ユーザ認証機能</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（企業ユーザ向け）</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cxnSp>
        <p:nvCxnSpPr>
          <p:cNvPr id="43" name="直線矢印コネクタ 120">
            <a:extLst>
              <a:ext uri="{FF2B5EF4-FFF2-40B4-BE49-F238E27FC236}">
                <a16:creationId xmlns:a16="http://schemas.microsoft.com/office/drawing/2014/main" id="{A14ABD59-04B8-B73F-C25C-C5B1C08AFFBB}"/>
              </a:ext>
            </a:extLst>
          </p:cNvPr>
          <p:cNvCxnSpPr>
            <a:cxnSpLocks/>
          </p:cNvCxnSpPr>
          <p:nvPr/>
        </p:nvCxnSpPr>
        <p:spPr>
          <a:xfrm>
            <a:off x="5046395" y="4712561"/>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43">
            <a:extLst>
              <a:ext uri="{FF2B5EF4-FFF2-40B4-BE49-F238E27FC236}">
                <a16:creationId xmlns:a16="http://schemas.microsoft.com/office/drawing/2014/main" id="{E7803264-CBFC-F173-5277-03545B7790D3}"/>
              </a:ext>
            </a:extLst>
          </p:cNvPr>
          <p:cNvCxnSpPr>
            <a:cxnSpLocks/>
            <a:stCxn id="17" idx="1"/>
          </p:cNvCxnSpPr>
          <p:nvPr/>
        </p:nvCxnSpPr>
        <p:spPr>
          <a:xfrm>
            <a:off x="3106536" y="5153773"/>
            <a:ext cx="16655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カギ線コネクタ 47">
            <a:extLst>
              <a:ext uri="{FF2B5EF4-FFF2-40B4-BE49-F238E27FC236}">
                <a16:creationId xmlns:a16="http://schemas.microsoft.com/office/drawing/2014/main" id="{8D312649-A6C0-5B67-79A5-1989B619317D}"/>
              </a:ext>
            </a:extLst>
          </p:cNvPr>
          <p:cNvCxnSpPr>
            <a:cxnSpLocks/>
            <a:stCxn id="17" idx="1"/>
            <a:endCxn id="20" idx="1"/>
          </p:cNvCxnSpPr>
          <p:nvPr/>
        </p:nvCxnSpPr>
        <p:spPr>
          <a:xfrm flipV="1">
            <a:off x="3106536" y="3123757"/>
            <a:ext cx="861742" cy="203001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9" name="カギ線コネクタ 48">
            <a:extLst>
              <a:ext uri="{FF2B5EF4-FFF2-40B4-BE49-F238E27FC236}">
                <a16:creationId xmlns:a16="http://schemas.microsoft.com/office/drawing/2014/main" id="{E5A659AF-C583-101D-46D1-E7AB64FCEF99}"/>
              </a:ext>
            </a:extLst>
          </p:cNvPr>
          <p:cNvCxnSpPr>
            <a:cxnSpLocks/>
            <a:stCxn id="17" idx="1"/>
            <a:endCxn id="40" idx="1"/>
          </p:cNvCxnSpPr>
          <p:nvPr/>
        </p:nvCxnSpPr>
        <p:spPr>
          <a:xfrm>
            <a:off x="3106536" y="5153773"/>
            <a:ext cx="861742" cy="266282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0" name="直線矢印コネクタ 49">
            <a:extLst>
              <a:ext uri="{FF2B5EF4-FFF2-40B4-BE49-F238E27FC236}">
                <a16:creationId xmlns:a16="http://schemas.microsoft.com/office/drawing/2014/main" id="{C8382E60-C4A0-A9A2-F63F-277225E67671}"/>
              </a:ext>
            </a:extLst>
          </p:cNvPr>
          <p:cNvCxnSpPr>
            <a:cxnSpLocks/>
          </p:cNvCxnSpPr>
          <p:nvPr/>
        </p:nvCxnSpPr>
        <p:spPr>
          <a:xfrm flipV="1">
            <a:off x="5320715" y="5147390"/>
            <a:ext cx="1563165" cy="6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直線矢印コネクタ 50">
            <a:extLst>
              <a:ext uri="{FF2B5EF4-FFF2-40B4-BE49-F238E27FC236}">
                <a16:creationId xmlns:a16="http://schemas.microsoft.com/office/drawing/2014/main" id="{5045143A-6475-3584-188C-577FBD582ED6}"/>
              </a:ext>
            </a:extLst>
          </p:cNvPr>
          <p:cNvCxnSpPr>
            <a:cxnSpLocks/>
          </p:cNvCxnSpPr>
          <p:nvPr/>
        </p:nvCxnSpPr>
        <p:spPr>
          <a:xfrm flipV="1">
            <a:off x="10166821" y="2555145"/>
            <a:ext cx="1526298" cy="7466"/>
          </a:xfrm>
          <a:prstGeom prst="straightConnector1">
            <a:avLst/>
          </a:prstGeom>
          <a:ln cmpd="sng">
            <a:prstDash val="solid"/>
            <a:headEnd type="triangle"/>
            <a:tailEnd type="triangle"/>
          </a:ln>
        </p:spPr>
        <p:style>
          <a:lnRef idx="1">
            <a:schemeClr val="dk1"/>
          </a:lnRef>
          <a:fillRef idx="0">
            <a:schemeClr val="dk1"/>
          </a:fillRef>
          <a:effectRef idx="0">
            <a:schemeClr val="dk1"/>
          </a:effectRef>
          <a:fontRef idx="minor">
            <a:schemeClr val="tx1"/>
          </a:fontRef>
        </p:style>
      </p:cxnSp>
      <p:sp>
        <p:nvSpPr>
          <p:cNvPr id="77" name="TextBox 20">
            <a:extLst>
              <a:ext uri="{FF2B5EF4-FFF2-40B4-BE49-F238E27FC236}">
                <a16:creationId xmlns:a16="http://schemas.microsoft.com/office/drawing/2014/main" id="{EF4E1ED3-8188-F90B-732D-20BD50AEACE8}"/>
              </a:ext>
            </a:extLst>
          </p:cNvPr>
          <p:cNvSpPr txBox="1">
            <a:spLocks noChangeArrowheads="1"/>
          </p:cNvSpPr>
          <p:nvPr/>
        </p:nvSpPr>
        <p:spPr bwMode="auto">
          <a:xfrm>
            <a:off x="9784594" y="2827895"/>
            <a:ext cx="2292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注</a:t>
            </a:r>
            <a:r>
              <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p>
        </p:txBody>
      </p:sp>
      <p:pic>
        <p:nvPicPr>
          <p:cNvPr id="82" name="Graphic 6">
            <a:extLst>
              <a:ext uri="{FF2B5EF4-FFF2-40B4-BE49-F238E27FC236}">
                <a16:creationId xmlns:a16="http://schemas.microsoft.com/office/drawing/2014/main" id="{DB490DCA-D303-532B-2DCE-728F4BE21997}"/>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4780538" y="4894079"/>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テキスト ボックス 83">
            <a:extLst>
              <a:ext uri="{FF2B5EF4-FFF2-40B4-BE49-F238E27FC236}">
                <a16:creationId xmlns:a16="http://schemas.microsoft.com/office/drawing/2014/main" id="{6D4E8927-6561-6025-0AD7-ADD98572343F}"/>
              </a:ext>
            </a:extLst>
          </p:cNvPr>
          <p:cNvSpPr txBox="1"/>
          <p:nvPr/>
        </p:nvSpPr>
        <p:spPr>
          <a:xfrm>
            <a:off x="4191883" y="5420445"/>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sym typeface="Arial"/>
              </a:rPr>
              <a:t>負荷分散</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85" name="テキスト ボックス 84">
            <a:extLst>
              <a:ext uri="{FF2B5EF4-FFF2-40B4-BE49-F238E27FC236}">
                <a16:creationId xmlns:a16="http://schemas.microsoft.com/office/drawing/2014/main" id="{F94226CC-80E1-1DF9-D7C4-BFABBCD8B180}"/>
              </a:ext>
            </a:extLst>
          </p:cNvPr>
          <p:cNvSpPr txBox="1"/>
          <p:nvPr/>
        </p:nvSpPr>
        <p:spPr>
          <a:xfrm>
            <a:off x="6726302" y="4642507"/>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pic>
        <p:nvPicPr>
          <p:cNvPr id="86" name="Graphic 18">
            <a:extLst>
              <a:ext uri="{FF2B5EF4-FFF2-40B4-BE49-F238E27FC236}">
                <a16:creationId xmlns:a16="http://schemas.microsoft.com/office/drawing/2014/main" id="{560219E9-0A13-7133-8FB4-7E3691675A9A}"/>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6567320" y="4618230"/>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Graphic 13">
            <a:extLst>
              <a:ext uri="{FF2B5EF4-FFF2-40B4-BE49-F238E27FC236}">
                <a16:creationId xmlns:a16="http://schemas.microsoft.com/office/drawing/2014/main" id="{4F4F32CA-A9E0-611B-A59A-88B6CED73B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85714" y="4915399"/>
            <a:ext cx="454664" cy="454664"/>
          </a:xfrm>
          <a:prstGeom prst="rect">
            <a:avLst/>
          </a:prstGeom>
        </p:spPr>
      </p:pic>
      <p:sp>
        <p:nvSpPr>
          <p:cNvPr id="88" name="テキスト ボックス 87">
            <a:extLst>
              <a:ext uri="{FF2B5EF4-FFF2-40B4-BE49-F238E27FC236}">
                <a16:creationId xmlns:a16="http://schemas.microsoft.com/office/drawing/2014/main" id="{99192DAC-5C00-F3EC-FD15-E82DA8872E8C}"/>
              </a:ext>
            </a:extLst>
          </p:cNvPr>
          <p:cNvSpPr txBox="1"/>
          <p:nvPr/>
        </p:nvSpPr>
        <p:spPr>
          <a:xfrm>
            <a:off x="6618578" y="5248323"/>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
        <p:nvSpPr>
          <p:cNvPr id="89" name="Rectangle 43">
            <a:extLst>
              <a:ext uri="{FF2B5EF4-FFF2-40B4-BE49-F238E27FC236}">
                <a16:creationId xmlns:a16="http://schemas.microsoft.com/office/drawing/2014/main" id="{0F7A75EB-1D7C-8E29-0388-04F2FB6C1A29}"/>
              </a:ext>
            </a:extLst>
          </p:cNvPr>
          <p:cNvSpPr/>
          <p:nvPr/>
        </p:nvSpPr>
        <p:spPr>
          <a:xfrm>
            <a:off x="6561340" y="4620120"/>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22105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5-1-1-1</a:t>
            </a:r>
            <a:r>
              <a:rPr kumimoji="1" lang="en-US" altLang="ja-JP" dirty="0"/>
              <a:t>.</a:t>
            </a:r>
            <a:r>
              <a:rPr kumimoji="1" lang="ja-JP" altLang="en-US" dirty="0"/>
              <a:t>利用者認証</a:t>
            </a:r>
            <a:r>
              <a:rPr kumimoji="1" lang="en-US" altLang="ja-JP" dirty="0"/>
              <a:t>_</a:t>
            </a:r>
            <a:r>
              <a:rPr kumimoji="1" lang="ja-JP" altLang="en-US" dirty="0"/>
              <a:t>本人確認機能（レベル</a:t>
            </a:r>
            <a:r>
              <a:rPr kumimoji="1" lang="en-US" altLang="ja-JP" dirty="0"/>
              <a:t>A</a:t>
            </a:r>
            <a:r>
              <a:rPr kumimoji="1" lang="ja-JP" altLang="en-US" dirty="0"/>
              <a:t>）</a:t>
            </a:r>
            <a:br>
              <a:rPr kumimoji="1" lang="en-US" altLang="ja-JP" dirty="0"/>
            </a:br>
            <a:r>
              <a:rPr kumimoji="1" lang="ja-JP" altLang="en-US" sz="3600" dirty="0"/>
              <a:t> </a:t>
            </a:r>
            <a:r>
              <a:rPr kumimoji="1" lang="en-US" altLang="ja-JP" sz="3600" dirty="0"/>
              <a:t>(</a:t>
            </a:r>
            <a:r>
              <a:rPr kumimoji="1" lang="ja-JP" altLang="en-US" sz="3600" dirty="0"/>
              <a:t>個人</a:t>
            </a:r>
            <a:r>
              <a:rPr kumimoji="1" lang="en-US" altLang="ja-JP" sz="3600" dirty="0"/>
              <a:t>/</a:t>
            </a:r>
            <a:r>
              <a:rPr kumimoji="1" lang="ja-JP" altLang="en-US" sz="3600" dirty="0"/>
              <a:t>身元確認</a:t>
            </a:r>
            <a:r>
              <a:rPr kumimoji="1" lang="en-US" altLang="ja-JP" sz="3600" dirty="0"/>
              <a:t>:</a:t>
            </a:r>
            <a:r>
              <a:rPr kumimoji="1" lang="ja-JP" altLang="en-US" sz="3600" dirty="0"/>
              <a:t>マイナンバーカード、当人認証</a:t>
            </a:r>
            <a:r>
              <a:rPr kumimoji="1" lang="en-US" altLang="ja-JP" sz="3600" dirty="0"/>
              <a:t>:</a:t>
            </a:r>
            <a:r>
              <a:rPr kumimoji="1" lang="ja-JP" altLang="en-US" sz="3600" dirty="0"/>
              <a:t>マイナンバーカード</a:t>
            </a:r>
            <a:r>
              <a:rPr kumimoji="1" lang="en-US" altLang="ja-JP" sz="3600" dirty="0"/>
              <a:t>)</a:t>
            </a:r>
            <a:endParaRPr kumimoji="1" lang="ja-JP" altLang="en-US" dirty="0"/>
          </a:p>
        </p:txBody>
      </p:sp>
      <p:sp>
        <p:nvSpPr>
          <p:cNvPr id="2" name="正方形/長方形 1">
            <a:extLst>
              <a:ext uri="{FF2B5EF4-FFF2-40B4-BE49-F238E27FC236}">
                <a16:creationId xmlns:a16="http://schemas.microsoft.com/office/drawing/2014/main" id="{97B758AA-AA91-EEBA-9BDD-1B3B6C185CC2}"/>
              </a:ext>
            </a:extLst>
          </p:cNvPr>
          <p:cNvSpPr/>
          <p:nvPr/>
        </p:nvSpPr>
        <p:spPr>
          <a:xfrm>
            <a:off x="7560762" y="2852107"/>
            <a:ext cx="2375053" cy="431578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4" name="正方形/長方形 3">
            <a:extLst>
              <a:ext uri="{FF2B5EF4-FFF2-40B4-BE49-F238E27FC236}">
                <a16:creationId xmlns:a16="http://schemas.microsoft.com/office/drawing/2014/main" id="{FA4FF168-E425-F58B-ECC6-5124C9D52C97}"/>
              </a:ext>
            </a:extLst>
          </p:cNvPr>
          <p:cNvSpPr/>
          <p:nvPr/>
        </p:nvSpPr>
        <p:spPr>
          <a:xfrm>
            <a:off x="9935816" y="4396164"/>
            <a:ext cx="3990925" cy="2182021"/>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利用者認証</a:t>
            </a:r>
            <a:r>
              <a:rPr kumimoji="1" lang="en-US" altLang="ja-JP" sz="160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本人確認機能（レベル</a:t>
            </a:r>
            <a:r>
              <a:rPr kumimoji="1" lang="en-US" altLang="ja-JP" sz="1600" dirty="0">
                <a:solidFill>
                  <a:schemeClr val="tx1"/>
                </a:solidFill>
                <a:latin typeface="Meiryo UI" panose="020B0604030504040204" pitchFamily="34" charset="-128"/>
                <a:ea typeface="Meiryo UI" panose="020B0604030504040204" pitchFamily="34" charset="-128"/>
              </a:rPr>
              <a:t>A</a:t>
            </a:r>
            <a:r>
              <a:rPr kumimoji="1" lang="ja-JP" altLang="en-US" sz="1600">
                <a:solidFill>
                  <a:schemeClr val="tx1"/>
                </a:solidFill>
                <a:latin typeface="Meiryo UI" panose="020B0604030504040204" pitchFamily="34" charset="-128"/>
                <a:ea typeface="Meiryo UI" panose="020B0604030504040204" pitchFamily="34" charset="-128"/>
              </a:rPr>
              <a:t>）</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pic>
        <p:nvPicPr>
          <p:cNvPr id="6" name="Graphic 17">
            <a:extLst>
              <a:ext uri="{FF2B5EF4-FFF2-40B4-BE49-F238E27FC236}">
                <a16:creationId xmlns:a16="http://schemas.microsoft.com/office/drawing/2014/main" id="{E1A8C7FB-518C-897C-4263-293DB74DBCD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8055658" y="516736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a:extLst>
              <a:ext uri="{FF2B5EF4-FFF2-40B4-BE49-F238E27FC236}">
                <a16:creationId xmlns:a16="http://schemas.microsoft.com/office/drawing/2014/main" id="{DAB512EA-CB7D-9E4B-2B45-E9BE6FDF4007}"/>
              </a:ext>
            </a:extLst>
          </p:cNvPr>
          <p:cNvSpPr txBox="1">
            <a:spLocks noChangeArrowheads="1"/>
          </p:cNvSpPr>
          <p:nvPr/>
        </p:nvSpPr>
        <p:spPr bwMode="auto">
          <a:xfrm>
            <a:off x="7208410" y="5711423"/>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API Gateway</a:t>
            </a: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バックエンド</a:t>
            </a:r>
            <a:r>
              <a:rPr lang="en-US" altLang="ja-JP" sz="1000" dirty="0">
                <a:latin typeface="Meiryo UI" panose="020B0604030504040204" pitchFamily="34" charset="-128"/>
                <a:ea typeface="Meiryo UI" panose="020B0604030504040204" pitchFamily="34" charset="-128"/>
                <a:cs typeface="Amazon Ember" panose="020B0603020204020204" pitchFamily="34" charset="0"/>
              </a:rPr>
              <a:t>API</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8" name="Rectangle 78">
            <a:extLst>
              <a:ext uri="{FF2B5EF4-FFF2-40B4-BE49-F238E27FC236}">
                <a16:creationId xmlns:a16="http://schemas.microsoft.com/office/drawing/2014/main" id="{4EBCF4AD-2D04-01FC-2700-CE678A73CDF8}"/>
              </a:ext>
            </a:extLst>
          </p:cNvPr>
          <p:cNvSpPr/>
          <p:nvPr/>
        </p:nvSpPr>
        <p:spPr>
          <a:xfrm>
            <a:off x="7234951" y="2213540"/>
            <a:ext cx="6831364" cy="643017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rPr>
              <a:t>AWS Cloud</a:t>
            </a:r>
          </a:p>
        </p:txBody>
      </p:sp>
      <p:pic>
        <p:nvPicPr>
          <p:cNvPr id="9" name="Graphic 79">
            <a:extLst>
              <a:ext uri="{FF2B5EF4-FFF2-40B4-BE49-F238E27FC236}">
                <a16:creationId xmlns:a16="http://schemas.microsoft.com/office/drawing/2014/main" id="{12ED7EC5-7F12-9B63-607A-84990CC8BFC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34952" y="2211951"/>
            <a:ext cx="381000" cy="381000"/>
          </a:xfrm>
          <a:prstGeom prst="rect">
            <a:avLst/>
          </a:prstGeom>
        </p:spPr>
      </p:pic>
      <p:pic>
        <p:nvPicPr>
          <p:cNvPr id="10" name="Graphic 8">
            <a:extLst>
              <a:ext uri="{FF2B5EF4-FFF2-40B4-BE49-F238E27FC236}">
                <a16:creationId xmlns:a16="http://schemas.microsoft.com/office/drawing/2014/main" id="{FC925BF3-C60B-3AB4-EDF6-B534500E77D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47098" y="6380404"/>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1">
            <a:extLst>
              <a:ext uri="{FF2B5EF4-FFF2-40B4-BE49-F238E27FC236}">
                <a16:creationId xmlns:a16="http://schemas.microsoft.com/office/drawing/2014/main" id="{88C3835E-FD8B-E03E-173E-E49DAD19B120}"/>
              </a:ext>
            </a:extLst>
          </p:cNvPr>
          <p:cNvSpPr txBox="1">
            <a:spLocks noChangeArrowheads="1"/>
          </p:cNvSpPr>
          <p:nvPr/>
        </p:nvSpPr>
        <p:spPr bwMode="auto">
          <a:xfrm>
            <a:off x="7895425" y="6723935"/>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AWS WAF</a:t>
            </a:r>
          </a:p>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API</a:t>
            </a:r>
            <a:r>
              <a:rPr lang="ja-JP" altLang="en-US" sz="800" dirty="0">
                <a:latin typeface="Meiryo UI" panose="020B0604030504040204" pitchFamily="34" charset="-128"/>
                <a:ea typeface="Meiryo UI" panose="020B0604030504040204" pitchFamily="34" charset="-128"/>
                <a:cs typeface="Amazon Ember" panose="020B0603020204020204" pitchFamily="34" charset="0"/>
              </a:rPr>
              <a:t>保護</a:t>
            </a:r>
            <a:endParaRPr lang="en-US" altLang="ja-JP" sz="8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2" name="直線矢印コネクタ 120">
            <a:extLst>
              <a:ext uri="{FF2B5EF4-FFF2-40B4-BE49-F238E27FC236}">
                <a16:creationId xmlns:a16="http://schemas.microsoft.com/office/drawing/2014/main" id="{E2AACBF3-55B5-C0B0-A460-EC7C7A3C6F0C}"/>
              </a:ext>
            </a:extLst>
          </p:cNvPr>
          <p:cNvCxnSpPr>
            <a:cxnSpLocks/>
            <a:stCxn id="10" idx="0"/>
          </p:cNvCxnSpPr>
          <p:nvPr/>
        </p:nvCxnSpPr>
        <p:spPr>
          <a:xfrm flipV="1">
            <a:off x="8329978" y="6111533"/>
            <a:ext cx="1" cy="268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Graphic 17">
            <a:extLst>
              <a:ext uri="{FF2B5EF4-FFF2-40B4-BE49-F238E27FC236}">
                <a16:creationId xmlns:a16="http://schemas.microsoft.com/office/drawing/2014/main" id="{011E23A8-1BAA-552E-2466-4D2353EDFB9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056378" y="339327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a:extLst>
              <a:ext uri="{FF2B5EF4-FFF2-40B4-BE49-F238E27FC236}">
                <a16:creationId xmlns:a16="http://schemas.microsoft.com/office/drawing/2014/main" id="{928FA4B8-2AFF-0B8A-42A4-C1A02F7351BD}"/>
              </a:ext>
            </a:extLst>
          </p:cNvPr>
          <p:cNvSpPr txBox="1">
            <a:spLocks noChangeArrowheads="1"/>
          </p:cNvSpPr>
          <p:nvPr/>
        </p:nvSpPr>
        <p:spPr bwMode="auto">
          <a:xfrm>
            <a:off x="7689540" y="3938042"/>
            <a:ext cx="12808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Cognito</a:t>
            </a:r>
          </a:p>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ユーザプール</a:t>
            </a:r>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IDプロバイダ連携</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5" name="直線矢印コネクタ 120">
            <a:extLst>
              <a:ext uri="{FF2B5EF4-FFF2-40B4-BE49-F238E27FC236}">
                <a16:creationId xmlns:a16="http://schemas.microsoft.com/office/drawing/2014/main" id="{6A1D3D61-A26D-CE68-7BF0-65EA277CB63F}"/>
              </a:ext>
            </a:extLst>
          </p:cNvPr>
          <p:cNvCxnSpPr>
            <a:cxnSpLocks/>
            <a:stCxn id="6" idx="0"/>
            <a:endCxn id="14" idx="2"/>
          </p:cNvCxnSpPr>
          <p:nvPr/>
        </p:nvCxnSpPr>
        <p:spPr>
          <a:xfrm flipV="1">
            <a:off x="8329978" y="4492040"/>
            <a:ext cx="1" cy="675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2">
            <a:extLst>
              <a:ext uri="{FF2B5EF4-FFF2-40B4-BE49-F238E27FC236}">
                <a16:creationId xmlns:a16="http://schemas.microsoft.com/office/drawing/2014/main" id="{7AE8051B-90AA-E93A-2C78-DF9EE1F32FEC}"/>
              </a:ext>
            </a:extLst>
          </p:cNvPr>
          <p:cNvSpPr txBox="1">
            <a:spLocks noChangeArrowheads="1"/>
          </p:cNvSpPr>
          <p:nvPr/>
        </p:nvSpPr>
        <p:spPr bwMode="auto">
          <a:xfrm>
            <a:off x="8155824" y="4612696"/>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7" name="Rectangle 115">
            <a:extLst>
              <a:ext uri="{FF2B5EF4-FFF2-40B4-BE49-F238E27FC236}">
                <a16:creationId xmlns:a16="http://schemas.microsoft.com/office/drawing/2014/main" id="{162A02B3-B164-84F2-28BB-D89B5E106BCC}"/>
              </a:ext>
            </a:extLst>
          </p:cNvPr>
          <p:cNvSpPr/>
          <p:nvPr/>
        </p:nvSpPr>
        <p:spPr>
          <a:xfrm>
            <a:off x="10292586" y="3017082"/>
            <a:ext cx="3103555" cy="129701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8" name="TextBox 20">
            <a:extLst>
              <a:ext uri="{FF2B5EF4-FFF2-40B4-BE49-F238E27FC236}">
                <a16:creationId xmlns:a16="http://schemas.microsoft.com/office/drawing/2014/main" id="{EDA59D66-3E9B-217D-4E2B-067F4B255687}"/>
              </a:ext>
            </a:extLst>
          </p:cNvPr>
          <p:cNvSpPr txBox="1">
            <a:spLocks noChangeArrowheads="1"/>
          </p:cNvSpPr>
          <p:nvPr/>
        </p:nvSpPr>
        <p:spPr bwMode="auto">
          <a:xfrm>
            <a:off x="10507518" y="2985781"/>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19" name="TextBox 20">
            <a:extLst>
              <a:ext uri="{FF2B5EF4-FFF2-40B4-BE49-F238E27FC236}">
                <a16:creationId xmlns:a16="http://schemas.microsoft.com/office/drawing/2014/main" id="{1A5CCB68-8B01-F0CC-1587-D90931D006EA}"/>
              </a:ext>
            </a:extLst>
          </p:cNvPr>
          <p:cNvSpPr txBox="1">
            <a:spLocks noChangeArrowheads="1"/>
          </p:cNvSpPr>
          <p:nvPr/>
        </p:nvSpPr>
        <p:spPr bwMode="auto">
          <a:xfrm>
            <a:off x="10507517" y="3325924"/>
            <a:ext cx="2908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err="1">
                <a:latin typeface="Meiryo UI" panose="020B0604030504040204" pitchFamily="34" charset="-128"/>
                <a:ea typeface="Meiryo UI" panose="020B0604030504040204" pitchFamily="34" charset="-128"/>
                <a:cs typeface="Arial" panose="020B0604020202020204" pitchFamily="34" charset="0"/>
              </a:rPr>
              <a:t>WebAPI</a:t>
            </a:r>
            <a:r>
              <a:rPr lang="ja-JP" altLang="en-US" sz="1200" dirty="0" err="1">
                <a:latin typeface="Meiryo UI" panose="020B0604030504040204" pitchFamily="34" charset="-128"/>
                <a:ea typeface="Meiryo UI" panose="020B0604030504040204" pitchFamily="34" charset="-128"/>
                <a:cs typeface="Arial" panose="020B0604020202020204" pitchFamily="34" charset="0"/>
              </a:rPr>
              <a:t>を提</a:t>
            </a:r>
            <a:r>
              <a:rPr lang="ja-JP" altLang="en-US" sz="1200" dirty="0">
                <a:latin typeface="Meiryo UI" panose="020B0604030504040204" pitchFamily="34" charset="-128"/>
                <a:ea typeface="Meiryo UI" panose="020B0604030504040204" pitchFamily="34" charset="-128"/>
                <a:cs typeface="Arial" panose="020B0604020202020204" pitchFamily="34" charset="0"/>
              </a:rPr>
              <a:t>供する他の機能ブロック</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r>
              <a:rPr lang="ja-JP" altLang="en-US" sz="1200" dirty="0">
                <a:latin typeface="Meiryo UI" panose="020B0604030504040204" pitchFamily="34" charset="-128"/>
                <a:ea typeface="Meiryo UI" panose="020B0604030504040204" pitchFamily="34" charset="-128"/>
                <a:cs typeface="Arial" panose="020B0604020202020204" pitchFamily="34" charset="0"/>
              </a:rPr>
              <a:t>　　</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・コンテンツ管理</a:t>
            </a:r>
            <a:r>
              <a:rPr lang="en-US" altLang="ja-JP" sz="1200" dirty="0">
                <a:latin typeface="Meiryo UI" panose="020B0604030504040204" pitchFamily="34" charset="-128"/>
                <a:ea typeface="Meiryo UI" panose="020B0604030504040204" pitchFamily="34" charset="-128"/>
                <a:cs typeface="Arial" panose="020B0604020202020204" pitchFamily="34" charset="0"/>
              </a:rPr>
              <a:t>_ </a:t>
            </a:r>
            <a:r>
              <a:rPr lang="en" altLang="ja-JP" sz="1200" dirty="0">
                <a:latin typeface="Meiryo UI" panose="020B0604030504040204" pitchFamily="34" charset="-128"/>
                <a:ea typeface="Meiryo UI" panose="020B0604030504040204" pitchFamily="34" charset="-128"/>
                <a:cs typeface="Arial" panose="020B0604020202020204" pitchFamily="34" charset="0"/>
              </a:rPr>
              <a:t>Web</a:t>
            </a:r>
            <a:r>
              <a:rPr lang="ja-JP" altLang="en-US" sz="1200" dirty="0">
                <a:latin typeface="Meiryo UI" panose="020B0604030504040204" pitchFamily="34" charset="-128"/>
                <a:ea typeface="Meiryo UI" panose="020B0604030504040204" pitchFamily="34" charset="-128"/>
                <a:cs typeface="Arial" panose="020B0604020202020204" pitchFamily="34" charset="0"/>
              </a:rPr>
              <a:t>ページ</a:t>
            </a:r>
            <a:br>
              <a:rPr lang="en-US" altLang="ja-JP" sz="1200" dirty="0">
                <a:latin typeface="Meiryo UI" panose="020B0604030504040204" pitchFamily="34" charset="-128"/>
                <a:ea typeface="Meiryo UI" panose="020B0604030504040204" pitchFamily="34" charset="-128"/>
                <a:cs typeface="Arial" panose="020B0604020202020204" pitchFamily="34" charset="0"/>
              </a:rPr>
            </a:b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動的コンテンツ</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dirty="0">
                <a:latin typeface="Meiryo UI" panose="020B0604030504040204" pitchFamily="34" charset="-128"/>
                <a:ea typeface="Meiryo UI" panose="020B0604030504040204" pitchFamily="34" charset="-128"/>
                <a:cs typeface="Arial" panose="020B0604020202020204" pitchFamily="34" charset="0"/>
              </a:rPr>
              <a:t>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20" name="直線矢印コネクタ 120">
            <a:extLst>
              <a:ext uri="{FF2B5EF4-FFF2-40B4-BE49-F238E27FC236}">
                <a16:creationId xmlns:a16="http://schemas.microsoft.com/office/drawing/2014/main" id="{EB498DCE-6E1C-7F64-60CA-21F435041E7A}"/>
              </a:ext>
            </a:extLst>
          </p:cNvPr>
          <p:cNvCxnSpPr>
            <a:cxnSpLocks/>
            <a:stCxn id="17" idx="1"/>
            <a:endCxn id="13" idx="3"/>
          </p:cNvCxnSpPr>
          <p:nvPr/>
        </p:nvCxnSpPr>
        <p:spPr>
          <a:xfrm flipH="1">
            <a:off x="8603578" y="3665587"/>
            <a:ext cx="1689008" cy="12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12">
            <a:extLst>
              <a:ext uri="{FF2B5EF4-FFF2-40B4-BE49-F238E27FC236}">
                <a16:creationId xmlns:a16="http://schemas.microsoft.com/office/drawing/2014/main" id="{1ADBC3A0-BD48-457A-812C-8C7ADA21B56A}"/>
              </a:ext>
            </a:extLst>
          </p:cNvPr>
          <p:cNvSpPr txBox="1">
            <a:spLocks noChangeArrowheads="1"/>
          </p:cNvSpPr>
          <p:nvPr/>
        </p:nvSpPr>
        <p:spPr bwMode="auto">
          <a:xfrm>
            <a:off x="4177495" y="6566828"/>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利用者</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個人</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pic>
        <p:nvPicPr>
          <p:cNvPr id="24" name="Graphic 23">
            <a:extLst>
              <a:ext uri="{FF2B5EF4-FFF2-40B4-BE49-F238E27FC236}">
                <a16:creationId xmlns:a16="http://schemas.microsoft.com/office/drawing/2014/main" id="{FBB461D9-41C0-9DAE-F72F-E7FC77245B0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flipH="1">
            <a:off x="4274952" y="609692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15">
            <a:extLst>
              <a:ext uri="{FF2B5EF4-FFF2-40B4-BE49-F238E27FC236}">
                <a16:creationId xmlns:a16="http://schemas.microsoft.com/office/drawing/2014/main" id="{E8360190-F9AF-BD68-C139-5E97A74775AD}"/>
              </a:ext>
            </a:extLst>
          </p:cNvPr>
          <p:cNvSpPr/>
          <p:nvPr/>
        </p:nvSpPr>
        <p:spPr>
          <a:xfrm>
            <a:off x="3390690" y="1918408"/>
            <a:ext cx="2238423" cy="106737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6" name="TextBox 20">
            <a:extLst>
              <a:ext uri="{FF2B5EF4-FFF2-40B4-BE49-F238E27FC236}">
                <a16:creationId xmlns:a16="http://schemas.microsoft.com/office/drawing/2014/main" id="{6EC43B84-273F-E7E0-0F89-91A056DB6A5D}"/>
              </a:ext>
            </a:extLst>
          </p:cNvPr>
          <p:cNvSpPr txBox="1">
            <a:spLocks noChangeArrowheads="1"/>
          </p:cNvSpPr>
          <p:nvPr/>
        </p:nvSpPr>
        <p:spPr bwMode="auto">
          <a:xfrm>
            <a:off x="3514623" y="1983710"/>
            <a:ext cx="2047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公的個人認証サービス</a:t>
            </a:r>
            <a:r>
              <a:rPr lang="en-US" altLang="ja-JP" sz="1600" dirty="0">
                <a:latin typeface="Meiryo UI" panose="020B0604030504040204" pitchFamily="34" charset="-128"/>
                <a:ea typeface="Meiryo UI" panose="020B0604030504040204" pitchFamily="34" charset="-128"/>
                <a:cs typeface="Arial" panose="020B0604020202020204" pitchFamily="34" charset="0"/>
              </a:rPr>
              <a:t>(JPKI)</a:t>
            </a:r>
          </a:p>
        </p:txBody>
      </p:sp>
      <p:sp>
        <p:nvSpPr>
          <p:cNvPr id="27" name="TextBox 20">
            <a:extLst>
              <a:ext uri="{FF2B5EF4-FFF2-40B4-BE49-F238E27FC236}">
                <a16:creationId xmlns:a16="http://schemas.microsoft.com/office/drawing/2014/main" id="{199DB917-2075-B854-873C-3E84E5A68EDC}"/>
              </a:ext>
            </a:extLst>
          </p:cNvPr>
          <p:cNvSpPr txBox="1">
            <a:spLocks noChangeArrowheads="1"/>
          </p:cNvSpPr>
          <p:nvPr/>
        </p:nvSpPr>
        <p:spPr bwMode="auto">
          <a:xfrm>
            <a:off x="3496216" y="2511529"/>
            <a:ext cx="1953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本人確認のための電子証明書を管理</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28" name="直線矢印コネクタ 120">
            <a:extLst>
              <a:ext uri="{FF2B5EF4-FFF2-40B4-BE49-F238E27FC236}">
                <a16:creationId xmlns:a16="http://schemas.microsoft.com/office/drawing/2014/main" id="{D2F1DE27-F02C-B821-458F-62A7C626B135}"/>
              </a:ext>
            </a:extLst>
          </p:cNvPr>
          <p:cNvCxnSpPr>
            <a:cxnSpLocks/>
            <a:stCxn id="24" idx="0"/>
            <a:endCxn id="49" idx="2"/>
          </p:cNvCxnSpPr>
          <p:nvPr/>
        </p:nvCxnSpPr>
        <p:spPr>
          <a:xfrm flipV="1">
            <a:off x="4509902" y="4671774"/>
            <a:ext cx="0" cy="1425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12">
            <a:extLst>
              <a:ext uri="{FF2B5EF4-FFF2-40B4-BE49-F238E27FC236}">
                <a16:creationId xmlns:a16="http://schemas.microsoft.com/office/drawing/2014/main" id="{A72688C0-293B-0AE1-E014-85E422441F2B}"/>
              </a:ext>
            </a:extLst>
          </p:cNvPr>
          <p:cNvSpPr txBox="1">
            <a:spLocks noChangeArrowheads="1"/>
          </p:cNvSpPr>
          <p:nvPr/>
        </p:nvSpPr>
        <p:spPr bwMode="auto">
          <a:xfrm>
            <a:off x="2963288" y="4858504"/>
            <a:ext cx="1540852" cy="138499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ID作成または</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システム利用</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スマホ等で電子証明書に対するPIN</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パスワードを入力し</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マイナンバーカードを</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読み取る</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cxnSp>
        <p:nvCxnSpPr>
          <p:cNvPr id="30" name="カギ線コネクタ 29">
            <a:extLst>
              <a:ext uri="{FF2B5EF4-FFF2-40B4-BE49-F238E27FC236}">
                <a16:creationId xmlns:a16="http://schemas.microsoft.com/office/drawing/2014/main" id="{3061C8E8-0C7E-4378-10D9-D79A8B09870C}"/>
              </a:ext>
            </a:extLst>
          </p:cNvPr>
          <p:cNvCxnSpPr>
            <a:cxnSpLocks/>
            <a:stCxn id="13" idx="1"/>
          </p:cNvCxnSpPr>
          <p:nvPr/>
        </p:nvCxnSpPr>
        <p:spPr>
          <a:xfrm rot="10800000" flipV="1">
            <a:off x="4744378" y="3666873"/>
            <a:ext cx="3312000" cy="2548646"/>
          </a:xfrm>
          <a:prstGeom prst="bentConnector3">
            <a:avLst>
              <a:gd name="adj1" fmla="val 63386"/>
            </a:avLst>
          </a:prstGeom>
          <a:ln>
            <a:tailEnd type="triangle"/>
          </a:ln>
        </p:spPr>
        <p:style>
          <a:lnRef idx="1">
            <a:schemeClr val="dk1"/>
          </a:lnRef>
          <a:fillRef idx="0">
            <a:schemeClr val="dk1"/>
          </a:fillRef>
          <a:effectRef idx="0">
            <a:schemeClr val="dk1"/>
          </a:effectRef>
          <a:fontRef idx="minor">
            <a:schemeClr val="tx1"/>
          </a:fontRef>
        </p:style>
      </p:cxnSp>
      <p:sp>
        <p:nvSpPr>
          <p:cNvPr id="31" name="TextBox 12">
            <a:extLst>
              <a:ext uri="{FF2B5EF4-FFF2-40B4-BE49-F238E27FC236}">
                <a16:creationId xmlns:a16="http://schemas.microsoft.com/office/drawing/2014/main" id="{40FF1085-5FAD-AF8A-17B6-76C8ABDFC1AA}"/>
              </a:ext>
            </a:extLst>
          </p:cNvPr>
          <p:cNvSpPr txBox="1">
            <a:spLocks noChangeArrowheads="1"/>
          </p:cNvSpPr>
          <p:nvPr/>
        </p:nvSpPr>
        <p:spPr bwMode="auto">
          <a:xfrm>
            <a:off x="5465097" y="4653359"/>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発行</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32" name="カギ線コネクタ 33">
            <a:extLst>
              <a:ext uri="{FF2B5EF4-FFF2-40B4-BE49-F238E27FC236}">
                <a16:creationId xmlns:a16="http://schemas.microsoft.com/office/drawing/2014/main" id="{5DB1B24A-81CD-71F7-F45E-C6C92FA2C3B4}"/>
              </a:ext>
            </a:extLst>
          </p:cNvPr>
          <p:cNvCxnSpPr>
            <a:cxnSpLocks/>
            <a:stCxn id="24" idx="1"/>
            <a:endCxn id="6" idx="1"/>
          </p:cNvCxnSpPr>
          <p:nvPr/>
        </p:nvCxnSpPr>
        <p:spPr>
          <a:xfrm flipV="1">
            <a:off x="4744852" y="5441687"/>
            <a:ext cx="3310806" cy="890191"/>
          </a:xfrm>
          <a:prstGeom prst="bentConnector3">
            <a:avLst>
              <a:gd name="adj1" fmla="val 65157"/>
            </a:avLst>
          </a:prstGeom>
          <a:ln>
            <a:tailEnd type="triangle"/>
          </a:ln>
        </p:spPr>
        <p:style>
          <a:lnRef idx="1">
            <a:schemeClr val="dk1"/>
          </a:lnRef>
          <a:fillRef idx="0">
            <a:schemeClr val="dk1"/>
          </a:fillRef>
          <a:effectRef idx="0">
            <a:schemeClr val="dk1"/>
          </a:effectRef>
          <a:fontRef idx="minor">
            <a:schemeClr val="tx1"/>
          </a:fontRef>
        </p:style>
      </p:cxnSp>
      <p:sp>
        <p:nvSpPr>
          <p:cNvPr id="33" name="TextBox 12">
            <a:extLst>
              <a:ext uri="{FF2B5EF4-FFF2-40B4-BE49-F238E27FC236}">
                <a16:creationId xmlns:a16="http://schemas.microsoft.com/office/drawing/2014/main" id="{5EBFD95F-196E-B782-3CDA-353E9E3AE737}"/>
              </a:ext>
            </a:extLst>
          </p:cNvPr>
          <p:cNvSpPr txBox="1">
            <a:spLocks noChangeArrowheads="1"/>
          </p:cNvSpPr>
          <p:nvPr/>
        </p:nvSpPr>
        <p:spPr bwMode="auto">
          <a:xfrm>
            <a:off x="5465097" y="6324647"/>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API呼び出し</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トークン含む</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sp>
        <p:nvSpPr>
          <p:cNvPr id="34" name="Rectangle 115">
            <a:extLst>
              <a:ext uri="{FF2B5EF4-FFF2-40B4-BE49-F238E27FC236}">
                <a16:creationId xmlns:a16="http://schemas.microsoft.com/office/drawing/2014/main" id="{1798EDE7-6E94-07D3-8DCB-8FF071B98BAA}"/>
              </a:ext>
            </a:extLst>
          </p:cNvPr>
          <p:cNvSpPr/>
          <p:nvPr/>
        </p:nvSpPr>
        <p:spPr>
          <a:xfrm>
            <a:off x="7560762" y="7297571"/>
            <a:ext cx="4378143"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endParaRPr>
          </a:p>
        </p:txBody>
      </p:sp>
      <p:sp>
        <p:nvSpPr>
          <p:cNvPr id="35" name="TextBox 20">
            <a:extLst>
              <a:ext uri="{FF2B5EF4-FFF2-40B4-BE49-F238E27FC236}">
                <a16:creationId xmlns:a16="http://schemas.microsoft.com/office/drawing/2014/main" id="{0A4D9277-C27B-D3F0-6424-00C034ECB4E3}"/>
              </a:ext>
            </a:extLst>
          </p:cNvPr>
          <p:cNvSpPr txBox="1">
            <a:spLocks noChangeArrowheads="1"/>
          </p:cNvSpPr>
          <p:nvPr/>
        </p:nvSpPr>
        <p:spPr bwMode="auto">
          <a:xfrm>
            <a:off x="7684554" y="7496675"/>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mazon Ember" panose="020B0603020204020204" pitchFamily="34" charset="0"/>
              </a:rPr>
              <a:t>連携機能</a:t>
            </a:r>
            <a:endParaRPr lang="ja-JP" altLang="en-US" sz="1600" dirty="0">
              <a:latin typeface="Meiryo UI" panose="020B0604030504040204" pitchFamily="34" charset="-128"/>
              <a:ea typeface="Meiryo UI" panose="020B0604030504040204" pitchFamily="34" charset="-128"/>
              <a:cs typeface="Amazon Ember" panose="020B0603020204020204" pitchFamily="34" charset="0"/>
            </a:endParaRPr>
          </a:p>
          <a:p>
            <a:r>
              <a:rPr lang="ja-JP" altLang="en-US" sz="1200">
                <a:latin typeface="Meiryo UI" panose="020B0604030504040204" pitchFamily="34" charset="-128"/>
                <a:ea typeface="Meiryo UI" panose="020B0604030504040204" pitchFamily="34" charset="-128"/>
              </a:rPr>
              <a:t>アプリケーションのトップ画面を表示</a:t>
            </a:r>
            <a:endParaRPr lang="ja-JP">
              <a:latin typeface="Meiryo UI" panose="020B0604030504040204" pitchFamily="34" charset="-128"/>
              <a:ea typeface="Meiryo UI" panose="020B0604030504040204" pitchFamily="34" charset="-128"/>
            </a:endParaRPr>
          </a:p>
        </p:txBody>
      </p:sp>
      <p:sp>
        <p:nvSpPr>
          <p:cNvPr id="36" name="TextBox 20">
            <a:extLst>
              <a:ext uri="{FF2B5EF4-FFF2-40B4-BE49-F238E27FC236}">
                <a16:creationId xmlns:a16="http://schemas.microsoft.com/office/drawing/2014/main" id="{A6F9254A-3171-E91E-952D-1A6AD1C0F8AF}"/>
              </a:ext>
            </a:extLst>
          </p:cNvPr>
          <p:cNvSpPr txBox="1">
            <a:spLocks noChangeArrowheads="1"/>
          </p:cNvSpPr>
          <p:nvPr/>
        </p:nvSpPr>
        <p:spPr bwMode="auto">
          <a:xfrm>
            <a:off x="9554648" y="7415345"/>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 </a:t>
            </a:r>
            <a:r>
              <a:rPr lang="en" altLang="ja-JP" sz="1200" dirty="0">
                <a:latin typeface="Meiryo UI" panose="020B0604030504040204" pitchFamily="34" charset="-128"/>
                <a:ea typeface="Meiryo UI" panose="020B0604030504040204" pitchFamily="34" charset="-128"/>
                <a:cs typeface="Amazon Ember" panose="020B0603020204020204" pitchFamily="34" charset="0"/>
              </a:rPr>
              <a:t>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br>
              <a:rPr lang="en-US" altLang="ja-JP" sz="1200">
                <a:latin typeface="Meiryo UI" panose="020B0604030504040204" pitchFamily="34" charset="-128"/>
                <a:ea typeface="Meiryo UI" panose="020B0604030504040204" pitchFamily="34" charset="-128"/>
                <a:cs typeface="Amazon Ember" panose="020B0603020204020204" pitchFamily="34" charset="0"/>
              </a:rPr>
            </a:b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静的コンテンツ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37" name="カギ線コネクタ 38">
            <a:extLst>
              <a:ext uri="{FF2B5EF4-FFF2-40B4-BE49-F238E27FC236}">
                <a16:creationId xmlns:a16="http://schemas.microsoft.com/office/drawing/2014/main" id="{5257249B-CD60-2AF5-53BC-ADA8AF896A3C}"/>
              </a:ext>
            </a:extLst>
          </p:cNvPr>
          <p:cNvCxnSpPr>
            <a:cxnSpLocks/>
            <a:stCxn id="23" idx="2"/>
            <a:endCxn id="34" idx="1"/>
          </p:cNvCxnSpPr>
          <p:nvPr/>
        </p:nvCxnSpPr>
        <p:spPr>
          <a:xfrm rot="16200000" flipH="1">
            <a:off x="5641626" y="5896769"/>
            <a:ext cx="787412" cy="305086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38" name="Graphic 10">
            <a:extLst>
              <a:ext uri="{FF2B5EF4-FFF2-40B4-BE49-F238E27FC236}">
                <a16:creationId xmlns:a16="http://schemas.microsoft.com/office/drawing/2014/main" id="{B87F3CDB-42D0-A454-40A8-486D9A918C83}"/>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0770570" y="516782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20">
            <a:extLst>
              <a:ext uri="{FF2B5EF4-FFF2-40B4-BE49-F238E27FC236}">
                <a16:creationId xmlns:a16="http://schemas.microsoft.com/office/drawing/2014/main" id="{00E85ABF-B6B2-9F91-EC9C-E81836CD8F2C}"/>
              </a:ext>
            </a:extLst>
          </p:cNvPr>
          <p:cNvSpPr txBox="1">
            <a:spLocks noChangeArrowheads="1"/>
          </p:cNvSpPr>
          <p:nvPr/>
        </p:nvSpPr>
        <p:spPr bwMode="auto">
          <a:xfrm>
            <a:off x="9898715" y="5728870"/>
            <a:ext cx="2292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AWS Lambda</a:t>
            </a: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管理関数</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40" name="TextBox 9">
            <a:extLst>
              <a:ext uri="{FF2B5EF4-FFF2-40B4-BE49-F238E27FC236}">
                <a16:creationId xmlns:a16="http://schemas.microsoft.com/office/drawing/2014/main" id="{C4FA572C-4DA9-B9A8-3774-D085D8181155}"/>
              </a:ext>
            </a:extLst>
          </p:cNvPr>
          <p:cNvSpPr txBox="1">
            <a:spLocks noChangeArrowheads="1"/>
          </p:cNvSpPr>
          <p:nvPr/>
        </p:nvSpPr>
        <p:spPr bwMode="auto">
          <a:xfrm>
            <a:off x="11620231" y="5722338"/>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DocumentDB</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ユーザ情報保管</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データベース</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41" name="直線矢印コネクタ 120">
            <a:extLst>
              <a:ext uri="{FF2B5EF4-FFF2-40B4-BE49-F238E27FC236}">
                <a16:creationId xmlns:a16="http://schemas.microsoft.com/office/drawing/2014/main" id="{BEAE533E-5681-EBAE-CE1F-4F1F027A51F8}"/>
              </a:ext>
            </a:extLst>
          </p:cNvPr>
          <p:cNvCxnSpPr>
            <a:cxnSpLocks/>
            <a:stCxn id="38" idx="3"/>
          </p:cNvCxnSpPr>
          <p:nvPr/>
        </p:nvCxnSpPr>
        <p:spPr>
          <a:xfrm flipV="1">
            <a:off x="11319210" y="5437561"/>
            <a:ext cx="1119775"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86">
            <a:extLst>
              <a:ext uri="{FF2B5EF4-FFF2-40B4-BE49-F238E27FC236}">
                <a16:creationId xmlns:a16="http://schemas.microsoft.com/office/drawing/2014/main" id="{A3A8DCAA-4878-2C58-49F1-6ABA39EB3F30}"/>
              </a:ext>
            </a:extLst>
          </p:cNvPr>
          <p:cNvSpPr/>
          <p:nvPr/>
        </p:nvSpPr>
        <p:spPr>
          <a:xfrm>
            <a:off x="10290095" y="4687097"/>
            <a:ext cx="3215314" cy="1707099"/>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Meiryo UI" panose="020B0604030504040204" pitchFamily="34" charset="-128"/>
                <a:ea typeface="Meiryo UI" panose="020B0604030504040204" pitchFamily="34" charset="-128"/>
                <a:cs typeface="Amazon Ember" panose="020B0603020204020204" pitchFamily="34" charset="0"/>
              </a:rPr>
              <a:t>Virtual private cloud (VPC)</a:t>
            </a:r>
          </a:p>
        </p:txBody>
      </p:sp>
      <p:pic>
        <p:nvPicPr>
          <p:cNvPr id="43" name="Graphic 87">
            <a:extLst>
              <a:ext uri="{FF2B5EF4-FFF2-40B4-BE49-F238E27FC236}">
                <a16:creationId xmlns:a16="http://schemas.microsoft.com/office/drawing/2014/main" id="{AC383AB2-FC2B-21F5-FE06-8DF44A82E74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290093" y="4691082"/>
            <a:ext cx="381000" cy="381000"/>
          </a:xfrm>
          <a:prstGeom prst="rect">
            <a:avLst/>
          </a:prstGeom>
        </p:spPr>
      </p:pic>
      <p:cxnSp>
        <p:nvCxnSpPr>
          <p:cNvPr id="44" name="カギ線コネクタ 45">
            <a:extLst>
              <a:ext uri="{FF2B5EF4-FFF2-40B4-BE49-F238E27FC236}">
                <a16:creationId xmlns:a16="http://schemas.microsoft.com/office/drawing/2014/main" id="{E9455400-FBF5-D1F1-2053-9D5FA005FF46}"/>
              </a:ext>
            </a:extLst>
          </p:cNvPr>
          <p:cNvCxnSpPr>
            <a:cxnSpLocks/>
            <a:stCxn id="6" idx="3"/>
            <a:endCxn id="38" idx="1"/>
          </p:cNvCxnSpPr>
          <p:nvPr/>
        </p:nvCxnSpPr>
        <p:spPr>
          <a:xfrm>
            <a:off x="8604298" y="5441687"/>
            <a:ext cx="2166272" cy="4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46" name="Graphic 18">
            <a:extLst>
              <a:ext uri="{FF2B5EF4-FFF2-40B4-BE49-F238E27FC236}">
                <a16:creationId xmlns:a16="http://schemas.microsoft.com/office/drawing/2014/main" id="{2169278A-1B66-DF0B-DCC2-44933287368F}"/>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2438985" y="5181670"/>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12">
            <a:extLst>
              <a:ext uri="{FF2B5EF4-FFF2-40B4-BE49-F238E27FC236}">
                <a16:creationId xmlns:a16="http://schemas.microsoft.com/office/drawing/2014/main" id="{27008256-4D8B-ABD1-ABD2-AB238D9312F7}"/>
              </a:ext>
            </a:extLst>
          </p:cNvPr>
          <p:cNvSpPr txBox="1">
            <a:spLocks noChangeArrowheads="1"/>
          </p:cNvSpPr>
          <p:nvPr/>
        </p:nvSpPr>
        <p:spPr bwMode="auto">
          <a:xfrm>
            <a:off x="8642226" y="3136550"/>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48" name="TextBox 20">
            <a:extLst>
              <a:ext uri="{FF2B5EF4-FFF2-40B4-BE49-F238E27FC236}">
                <a16:creationId xmlns:a16="http://schemas.microsoft.com/office/drawing/2014/main" id="{527E8363-28B2-C16C-6147-10B07D6EFC76}"/>
              </a:ext>
            </a:extLst>
          </p:cNvPr>
          <p:cNvSpPr txBox="1">
            <a:spLocks noChangeArrowheads="1"/>
          </p:cNvSpPr>
          <p:nvPr/>
        </p:nvSpPr>
        <p:spPr bwMode="auto">
          <a:xfrm>
            <a:off x="4994452" y="3077623"/>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本人確認結果の連携</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身元確認及び当人認証</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sp>
        <p:nvSpPr>
          <p:cNvPr id="49" name="Rectangle 115">
            <a:extLst>
              <a:ext uri="{FF2B5EF4-FFF2-40B4-BE49-F238E27FC236}">
                <a16:creationId xmlns:a16="http://schemas.microsoft.com/office/drawing/2014/main" id="{A9E5AF47-D9C5-0F43-3654-F9E2591644B3}"/>
              </a:ext>
            </a:extLst>
          </p:cNvPr>
          <p:cNvSpPr/>
          <p:nvPr/>
        </p:nvSpPr>
        <p:spPr>
          <a:xfrm>
            <a:off x="3390690" y="3652479"/>
            <a:ext cx="2238423" cy="10192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50" name="TextBox 20">
            <a:extLst>
              <a:ext uri="{FF2B5EF4-FFF2-40B4-BE49-F238E27FC236}">
                <a16:creationId xmlns:a16="http://schemas.microsoft.com/office/drawing/2014/main" id="{16F3EAAE-6EE5-0001-C7C5-FFE4973C9CBC}"/>
              </a:ext>
            </a:extLst>
          </p:cNvPr>
          <p:cNvSpPr txBox="1">
            <a:spLocks noChangeArrowheads="1"/>
          </p:cNvSpPr>
          <p:nvPr/>
        </p:nvSpPr>
        <p:spPr bwMode="auto">
          <a:xfrm>
            <a:off x="3514623" y="3783279"/>
            <a:ext cx="2047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認証・署名サービス</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51" name="TextBox 20">
            <a:extLst>
              <a:ext uri="{FF2B5EF4-FFF2-40B4-BE49-F238E27FC236}">
                <a16:creationId xmlns:a16="http://schemas.microsoft.com/office/drawing/2014/main" id="{8F32FB04-7937-49C8-8927-2815640A4478}"/>
              </a:ext>
            </a:extLst>
          </p:cNvPr>
          <p:cNvSpPr txBox="1">
            <a:spLocks noChangeArrowheads="1"/>
          </p:cNvSpPr>
          <p:nvPr/>
        </p:nvSpPr>
        <p:spPr bwMode="auto">
          <a:xfrm>
            <a:off x="3496216" y="4095809"/>
            <a:ext cx="1953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Meiryo UI" panose="020B0604030504040204" pitchFamily="34" charset="-128"/>
                <a:ea typeface="Meiryo UI" panose="020B0604030504040204" pitchFamily="34" charset="-128"/>
                <a:cs typeface="Arial" panose="020B0604020202020204" pitchFamily="34" charset="0"/>
              </a:rPr>
              <a:t>JPKI</a:t>
            </a:r>
            <a:r>
              <a:rPr lang="ja-JP" altLang="en-US" sz="1200">
                <a:latin typeface="Meiryo UI" panose="020B0604030504040204" pitchFamily="34" charset="-128"/>
                <a:ea typeface="Meiryo UI" panose="020B0604030504040204" pitchFamily="34" charset="-128"/>
                <a:cs typeface="Arial" panose="020B0604020202020204" pitchFamily="34" charset="0"/>
              </a:rPr>
              <a:t>と連携し、受信した電子証明書の有効性を確認</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注</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p>
        </p:txBody>
      </p:sp>
      <p:cxnSp>
        <p:nvCxnSpPr>
          <p:cNvPr id="52" name="直線矢印コネクタ 120">
            <a:extLst>
              <a:ext uri="{FF2B5EF4-FFF2-40B4-BE49-F238E27FC236}">
                <a16:creationId xmlns:a16="http://schemas.microsoft.com/office/drawing/2014/main" id="{C78B3C76-1223-5F40-6AE5-E83E4495E655}"/>
              </a:ext>
            </a:extLst>
          </p:cNvPr>
          <p:cNvCxnSpPr>
            <a:cxnSpLocks/>
            <a:stCxn id="49" idx="0"/>
          </p:cNvCxnSpPr>
          <p:nvPr/>
        </p:nvCxnSpPr>
        <p:spPr>
          <a:xfrm flipV="1">
            <a:off x="4509902" y="2985779"/>
            <a:ext cx="0" cy="6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TextBox 12">
            <a:extLst>
              <a:ext uri="{FF2B5EF4-FFF2-40B4-BE49-F238E27FC236}">
                <a16:creationId xmlns:a16="http://schemas.microsoft.com/office/drawing/2014/main" id="{AD25A57A-ACD8-C482-202D-A91C47F94370}"/>
              </a:ext>
            </a:extLst>
          </p:cNvPr>
          <p:cNvSpPr txBox="1">
            <a:spLocks noChangeArrowheads="1"/>
          </p:cNvSpPr>
          <p:nvPr/>
        </p:nvSpPr>
        <p:spPr bwMode="auto">
          <a:xfrm>
            <a:off x="3579783" y="3069276"/>
            <a:ext cx="963676"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証明書の</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有効性確認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54" name="カギ線コネクタ 69">
            <a:extLst>
              <a:ext uri="{FF2B5EF4-FFF2-40B4-BE49-F238E27FC236}">
                <a16:creationId xmlns:a16="http://schemas.microsoft.com/office/drawing/2014/main" id="{4A9796EE-933E-B90D-46D4-1FE075040E2B}"/>
              </a:ext>
            </a:extLst>
          </p:cNvPr>
          <p:cNvCxnSpPr>
            <a:cxnSpLocks/>
          </p:cNvCxnSpPr>
          <p:nvPr/>
        </p:nvCxnSpPr>
        <p:spPr>
          <a:xfrm rot="10800000" flipV="1">
            <a:off x="4987304" y="3317348"/>
            <a:ext cx="2232000" cy="324000"/>
          </a:xfrm>
          <a:prstGeom prst="bentConnector2">
            <a:avLst/>
          </a:prstGeom>
          <a:ln>
            <a:prstDash val="lgDash"/>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8726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dirty="0"/>
              <a:t>5-1-2-7.</a:t>
            </a:r>
            <a:r>
              <a:rPr lang="ja-JP" altLang="en-US" b="0" i="0">
                <a:solidFill>
                  <a:srgbClr val="1A1A1C"/>
                </a:solidFill>
                <a:effectLst/>
                <a:latin typeface="Noto Sans JP"/>
              </a:rPr>
              <a:t>申請・届出</a:t>
            </a:r>
            <a:r>
              <a:rPr lang="en-US" altLang="ja-JP" b="0" i="0" dirty="0">
                <a:solidFill>
                  <a:srgbClr val="1A1A1C"/>
                </a:solidFill>
                <a:effectLst/>
                <a:latin typeface="Noto Sans JP"/>
              </a:rPr>
              <a:t>_</a:t>
            </a:r>
            <a:r>
              <a:rPr lang="ja-JP" altLang="en-US" b="0" i="0">
                <a:solidFill>
                  <a:srgbClr val="1A1A1C"/>
                </a:solidFill>
                <a:effectLst/>
                <a:latin typeface="Noto Sans JP"/>
              </a:rPr>
              <a:t>補助金等電子交付機能</a:t>
            </a:r>
            <a:endParaRPr kumimoji="1" lang="ja-JP" altLang="en-US" sz="3600" dirty="0"/>
          </a:p>
        </p:txBody>
      </p:sp>
      <p:sp>
        <p:nvSpPr>
          <p:cNvPr id="2" name="正方形/長方形 1">
            <a:extLst>
              <a:ext uri="{FF2B5EF4-FFF2-40B4-BE49-F238E27FC236}">
                <a16:creationId xmlns:a16="http://schemas.microsoft.com/office/drawing/2014/main" id="{65CB1DF4-AD34-83DE-B9B5-F3B1BFF98C01}"/>
              </a:ext>
            </a:extLst>
          </p:cNvPr>
          <p:cNvSpPr/>
          <p:nvPr/>
        </p:nvSpPr>
        <p:spPr>
          <a:xfrm>
            <a:off x="3389332" y="2204984"/>
            <a:ext cx="5845389" cy="286912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補助金等電子交付機能</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sym typeface="Arial"/>
            </a:endParaRPr>
          </a:p>
        </p:txBody>
      </p:sp>
      <p:sp>
        <p:nvSpPr>
          <p:cNvPr id="4" name="TextBox 12">
            <a:extLst>
              <a:ext uri="{FF2B5EF4-FFF2-40B4-BE49-F238E27FC236}">
                <a16:creationId xmlns:a16="http://schemas.microsoft.com/office/drawing/2014/main" id="{D21417E1-FC66-AAAC-B061-77E722A393AC}"/>
              </a:ext>
            </a:extLst>
          </p:cNvPr>
          <p:cNvSpPr txBox="1">
            <a:spLocks noChangeArrowheads="1"/>
          </p:cNvSpPr>
          <p:nvPr/>
        </p:nvSpPr>
        <p:spPr bwMode="auto">
          <a:xfrm>
            <a:off x="1458131" y="3631022"/>
            <a:ext cx="124039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承認者</a:t>
            </a:r>
            <a:endPar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職員</a:t>
            </a: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p>
        </p:txBody>
      </p:sp>
      <p:pic>
        <p:nvPicPr>
          <p:cNvPr id="5" name="Graphic 23">
            <a:extLst>
              <a:ext uri="{FF2B5EF4-FFF2-40B4-BE49-F238E27FC236}">
                <a16:creationId xmlns:a16="http://schemas.microsoft.com/office/drawing/2014/main" id="{14433CFF-E2FA-30D5-422F-5C67D227A402}"/>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842761" y="317865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8">
            <a:extLst>
              <a:ext uri="{FF2B5EF4-FFF2-40B4-BE49-F238E27FC236}">
                <a16:creationId xmlns:a16="http://schemas.microsoft.com/office/drawing/2014/main" id="{FD23192A-7870-8250-052E-9D22FEB9B26B}"/>
              </a:ext>
            </a:extLst>
          </p:cNvPr>
          <p:cNvSpPr/>
          <p:nvPr/>
        </p:nvSpPr>
        <p:spPr>
          <a:xfrm>
            <a:off x="2824184" y="1798505"/>
            <a:ext cx="6548762" cy="652806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AWS Cloud</a:t>
            </a:r>
          </a:p>
        </p:txBody>
      </p:sp>
      <p:pic>
        <p:nvPicPr>
          <p:cNvPr id="7" name="Graphic 79">
            <a:extLst>
              <a:ext uri="{FF2B5EF4-FFF2-40B4-BE49-F238E27FC236}">
                <a16:creationId xmlns:a16="http://schemas.microsoft.com/office/drawing/2014/main" id="{35638DCD-BCCB-C235-8FE9-8C4787DE556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824184" y="1796917"/>
            <a:ext cx="381000" cy="381000"/>
          </a:xfrm>
          <a:prstGeom prst="rect">
            <a:avLst/>
          </a:prstGeom>
        </p:spPr>
      </p:pic>
      <p:sp>
        <p:nvSpPr>
          <p:cNvPr id="8" name="Rectangle 115">
            <a:extLst>
              <a:ext uri="{FF2B5EF4-FFF2-40B4-BE49-F238E27FC236}">
                <a16:creationId xmlns:a16="http://schemas.microsoft.com/office/drawing/2014/main" id="{72524088-A939-1A3A-A244-CC2D2605603E}"/>
              </a:ext>
            </a:extLst>
          </p:cNvPr>
          <p:cNvSpPr/>
          <p:nvPr/>
        </p:nvSpPr>
        <p:spPr>
          <a:xfrm>
            <a:off x="3389331" y="6762751"/>
            <a:ext cx="4120235"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9" name="TextBox 20">
            <a:extLst>
              <a:ext uri="{FF2B5EF4-FFF2-40B4-BE49-F238E27FC236}">
                <a16:creationId xmlns:a16="http://schemas.microsoft.com/office/drawing/2014/main" id="{65A5CA4F-4ABA-1EB1-8C64-E416B83E6E17}"/>
              </a:ext>
            </a:extLst>
          </p:cNvPr>
          <p:cNvSpPr txBox="1">
            <a:spLocks noChangeArrowheads="1"/>
          </p:cNvSpPr>
          <p:nvPr/>
        </p:nvSpPr>
        <p:spPr bwMode="auto">
          <a:xfrm>
            <a:off x="3604263" y="6776375"/>
            <a:ext cx="1612954"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5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補助金等の交付に対する申請を受け付け、交付関連の通知を行う</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10" name="TextBox 20">
            <a:extLst>
              <a:ext uri="{FF2B5EF4-FFF2-40B4-BE49-F238E27FC236}">
                <a16:creationId xmlns:a16="http://schemas.microsoft.com/office/drawing/2014/main" id="{E87B3442-D2BB-8C1F-EF36-B9FFC1A75542}"/>
              </a:ext>
            </a:extLst>
          </p:cNvPr>
          <p:cNvSpPr txBox="1">
            <a:spLocks noChangeArrowheads="1"/>
          </p:cNvSpPr>
          <p:nvPr/>
        </p:nvSpPr>
        <p:spPr bwMode="auto">
          <a:xfrm>
            <a:off x="5046807" y="6792407"/>
            <a:ext cx="2291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_</a:t>
            </a: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申請・届出機能</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利用者通知</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_</a:t>
            </a: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メッセージ通知機能</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14" name="Rectangle 115">
            <a:extLst>
              <a:ext uri="{FF2B5EF4-FFF2-40B4-BE49-F238E27FC236}">
                <a16:creationId xmlns:a16="http://schemas.microsoft.com/office/drawing/2014/main" id="{24F5AD1D-48D4-25F0-BABA-1513F6BE9074}"/>
              </a:ext>
            </a:extLst>
          </p:cNvPr>
          <p:cNvSpPr/>
          <p:nvPr/>
        </p:nvSpPr>
        <p:spPr>
          <a:xfrm>
            <a:off x="10899244" y="2040122"/>
            <a:ext cx="1950578" cy="149142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15" name="TextBox 20">
            <a:extLst>
              <a:ext uri="{FF2B5EF4-FFF2-40B4-BE49-F238E27FC236}">
                <a16:creationId xmlns:a16="http://schemas.microsoft.com/office/drawing/2014/main" id="{53D6B189-83A8-D8D4-50E5-509E5F5EFEC6}"/>
              </a:ext>
            </a:extLst>
          </p:cNvPr>
          <p:cNvSpPr txBox="1">
            <a:spLocks noChangeArrowheads="1"/>
          </p:cNvSpPr>
          <p:nvPr/>
        </p:nvSpPr>
        <p:spPr bwMode="auto">
          <a:xfrm>
            <a:off x="11114175" y="2141726"/>
            <a:ext cx="1526298" cy="12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外部システム</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5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金融機関と連携し、金銭処理を行う</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自治体における給付サービス等を想定</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p>
        </p:txBody>
      </p:sp>
      <p:sp>
        <p:nvSpPr>
          <p:cNvPr id="16" name="TextBox 20">
            <a:extLst>
              <a:ext uri="{FF2B5EF4-FFF2-40B4-BE49-F238E27FC236}">
                <a16:creationId xmlns:a16="http://schemas.microsoft.com/office/drawing/2014/main" id="{22F964BD-7091-CF89-D500-F855F6C66F58}"/>
              </a:ext>
            </a:extLst>
          </p:cNvPr>
          <p:cNvSpPr txBox="1">
            <a:spLocks noChangeArrowheads="1"/>
          </p:cNvSpPr>
          <p:nvPr/>
        </p:nvSpPr>
        <p:spPr bwMode="auto">
          <a:xfrm>
            <a:off x="8990719" y="2349629"/>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振込指示</a:t>
            </a:r>
            <a:r>
              <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振込指示結果連携</a:t>
            </a:r>
            <a:endPar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pic>
        <p:nvPicPr>
          <p:cNvPr id="17" name="Graphic 7">
            <a:extLst>
              <a:ext uri="{FF2B5EF4-FFF2-40B4-BE49-F238E27FC236}">
                <a16:creationId xmlns:a16="http://schemas.microsoft.com/office/drawing/2014/main" id="{770E6163-97E0-A453-F037-B667ABA5E62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248870" y="3133625"/>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0">
            <a:extLst>
              <a:ext uri="{FF2B5EF4-FFF2-40B4-BE49-F238E27FC236}">
                <a16:creationId xmlns:a16="http://schemas.microsoft.com/office/drawing/2014/main" id="{E382AEFA-E462-6AEA-7A76-C0D4FB1D723B}"/>
              </a:ext>
            </a:extLst>
          </p:cNvPr>
          <p:cNvSpPr txBox="1">
            <a:spLocks noChangeArrowheads="1"/>
          </p:cNvSpPr>
          <p:nvPr/>
        </p:nvSpPr>
        <p:spPr bwMode="auto">
          <a:xfrm>
            <a:off x="7350556" y="3640845"/>
            <a:ext cx="2292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Amazon Aurora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補助金交付</a:t>
            </a:r>
            <a:endPar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ステータス管理DB</a:t>
            </a:r>
            <a:endPar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cxnSp>
        <p:nvCxnSpPr>
          <p:cNvPr id="19" name="直線矢印コネクタ 18">
            <a:extLst>
              <a:ext uri="{FF2B5EF4-FFF2-40B4-BE49-F238E27FC236}">
                <a16:creationId xmlns:a16="http://schemas.microsoft.com/office/drawing/2014/main" id="{D196727F-038C-2640-F718-4B65B6C5C70C}"/>
              </a:ext>
            </a:extLst>
          </p:cNvPr>
          <p:cNvCxnSpPr>
            <a:cxnSpLocks/>
          </p:cNvCxnSpPr>
          <p:nvPr/>
        </p:nvCxnSpPr>
        <p:spPr>
          <a:xfrm>
            <a:off x="6518256" y="3407225"/>
            <a:ext cx="17424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115">
            <a:extLst>
              <a:ext uri="{FF2B5EF4-FFF2-40B4-BE49-F238E27FC236}">
                <a16:creationId xmlns:a16="http://schemas.microsoft.com/office/drawing/2014/main" id="{2B58D863-A606-7C4A-D379-672E64AF06B1}"/>
              </a:ext>
            </a:extLst>
          </p:cNvPr>
          <p:cNvSpPr/>
          <p:nvPr/>
        </p:nvSpPr>
        <p:spPr>
          <a:xfrm>
            <a:off x="10899244" y="4557897"/>
            <a:ext cx="1950578" cy="1212398"/>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1" name="TextBox 20">
            <a:extLst>
              <a:ext uri="{FF2B5EF4-FFF2-40B4-BE49-F238E27FC236}">
                <a16:creationId xmlns:a16="http://schemas.microsoft.com/office/drawing/2014/main" id="{7D6195D8-E0CE-9A16-712D-8E5ED81D5C6E}"/>
              </a:ext>
            </a:extLst>
          </p:cNvPr>
          <p:cNvSpPr txBox="1">
            <a:spLocks noChangeArrowheads="1"/>
          </p:cNvSpPr>
          <p:nvPr/>
        </p:nvSpPr>
        <p:spPr bwMode="auto">
          <a:xfrm>
            <a:off x="11062019" y="4747421"/>
            <a:ext cx="1607604"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金融機関</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利用者が補助金等を受け取る</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2" name="TextBox 20">
            <a:extLst>
              <a:ext uri="{FF2B5EF4-FFF2-40B4-BE49-F238E27FC236}">
                <a16:creationId xmlns:a16="http://schemas.microsoft.com/office/drawing/2014/main" id="{8AA67E85-B753-FD28-1BFC-485602254DC9}"/>
              </a:ext>
            </a:extLst>
          </p:cNvPr>
          <p:cNvSpPr txBox="1">
            <a:spLocks noChangeArrowheads="1"/>
          </p:cNvSpPr>
          <p:nvPr/>
        </p:nvSpPr>
        <p:spPr bwMode="auto">
          <a:xfrm>
            <a:off x="10100853" y="3847800"/>
            <a:ext cx="2292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補助金等の交付</a:t>
            </a:r>
            <a:endPar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cxnSp>
        <p:nvCxnSpPr>
          <p:cNvPr id="23" name="直線矢印コネクタ 22">
            <a:extLst>
              <a:ext uri="{FF2B5EF4-FFF2-40B4-BE49-F238E27FC236}">
                <a16:creationId xmlns:a16="http://schemas.microsoft.com/office/drawing/2014/main" id="{95301165-09AF-E7E9-6399-1BBAA3D01801}"/>
              </a:ext>
            </a:extLst>
          </p:cNvPr>
          <p:cNvCxnSpPr>
            <a:cxnSpLocks/>
            <a:stCxn id="14" idx="2"/>
            <a:endCxn id="20" idx="0"/>
          </p:cNvCxnSpPr>
          <p:nvPr/>
        </p:nvCxnSpPr>
        <p:spPr>
          <a:xfrm>
            <a:off x="11874533" y="3531543"/>
            <a:ext cx="0" cy="1026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Graphic 8">
            <a:extLst>
              <a:ext uri="{FF2B5EF4-FFF2-40B4-BE49-F238E27FC236}">
                <a16:creationId xmlns:a16="http://schemas.microsoft.com/office/drawing/2014/main" id="{50E00484-AF73-BE39-3961-FDFBC66D0826}"/>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069640" y="2290311"/>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1">
            <a:extLst>
              <a:ext uri="{FF2B5EF4-FFF2-40B4-BE49-F238E27FC236}">
                <a16:creationId xmlns:a16="http://schemas.microsoft.com/office/drawing/2014/main" id="{ED27F727-7B93-EEE3-C5A3-43D42C0DBEE8}"/>
              </a:ext>
            </a:extLst>
          </p:cNvPr>
          <p:cNvSpPr txBox="1">
            <a:spLocks noChangeArrowheads="1"/>
          </p:cNvSpPr>
          <p:nvPr/>
        </p:nvSpPr>
        <p:spPr bwMode="auto">
          <a:xfrm>
            <a:off x="3817967" y="2633842"/>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mazon Ember" panose="020B0603020204020204" pitchFamily="34" charset="0"/>
              <a:sym typeface="Arial"/>
            </a:endParaRPr>
          </a:p>
        </p:txBody>
      </p:sp>
      <p:sp>
        <p:nvSpPr>
          <p:cNvPr id="26" name="Rectangle 115">
            <a:extLst>
              <a:ext uri="{FF2B5EF4-FFF2-40B4-BE49-F238E27FC236}">
                <a16:creationId xmlns:a16="http://schemas.microsoft.com/office/drawing/2014/main" id="{3DF20A67-8213-D3CE-45B4-C34AA451C220}"/>
              </a:ext>
            </a:extLst>
          </p:cNvPr>
          <p:cNvSpPr/>
          <p:nvPr/>
        </p:nvSpPr>
        <p:spPr>
          <a:xfrm>
            <a:off x="3403345" y="5450878"/>
            <a:ext cx="4095694"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7" name="TextBox 20">
            <a:extLst>
              <a:ext uri="{FF2B5EF4-FFF2-40B4-BE49-F238E27FC236}">
                <a16:creationId xmlns:a16="http://schemas.microsoft.com/office/drawing/2014/main" id="{4A816B39-2C75-E383-97BF-5B047FF6B3DE}"/>
              </a:ext>
            </a:extLst>
          </p:cNvPr>
          <p:cNvSpPr txBox="1">
            <a:spLocks noChangeArrowheads="1"/>
          </p:cNvSpPr>
          <p:nvPr/>
        </p:nvSpPr>
        <p:spPr bwMode="auto">
          <a:xfrm>
            <a:off x="3604263" y="5538641"/>
            <a:ext cx="1442543"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承認者</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のユーザ認証を行う</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28" name="TextBox 20">
            <a:extLst>
              <a:ext uri="{FF2B5EF4-FFF2-40B4-BE49-F238E27FC236}">
                <a16:creationId xmlns:a16="http://schemas.microsoft.com/office/drawing/2014/main" id="{D536AAEB-1800-8248-969D-B9DE51917663}"/>
              </a:ext>
            </a:extLst>
          </p:cNvPr>
          <p:cNvSpPr txBox="1">
            <a:spLocks noChangeArrowheads="1"/>
          </p:cNvSpPr>
          <p:nvPr/>
        </p:nvSpPr>
        <p:spPr bwMode="auto">
          <a:xfrm>
            <a:off x="5046806" y="5454465"/>
            <a:ext cx="25951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ユーザ認証機能</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（国民向け）</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ユーザ認証機能</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r>
              <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（企業ユーザ向け）</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cxnSp>
        <p:nvCxnSpPr>
          <p:cNvPr id="29" name="直線矢印コネクタ 120">
            <a:extLst>
              <a:ext uri="{FF2B5EF4-FFF2-40B4-BE49-F238E27FC236}">
                <a16:creationId xmlns:a16="http://schemas.microsoft.com/office/drawing/2014/main" id="{916601E8-13A1-EE1B-1F15-19484EFC6449}"/>
              </a:ext>
            </a:extLst>
          </p:cNvPr>
          <p:cNvCxnSpPr>
            <a:cxnSpLocks/>
          </p:cNvCxnSpPr>
          <p:nvPr/>
        </p:nvCxnSpPr>
        <p:spPr>
          <a:xfrm>
            <a:off x="4252520" y="2972396"/>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a:extLst>
              <a:ext uri="{FF2B5EF4-FFF2-40B4-BE49-F238E27FC236}">
                <a16:creationId xmlns:a16="http://schemas.microsoft.com/office/drawing/2014/main" id="{677F81CD-C759-14FE-4940-2F0553FD361C}"/>
              </a:ext>
            </a:extLst>
          </p:cNvPr>
          <p:cNvCxnSpPr>
            <a:cxnSpLocks/>
            <a:stCxn id="5" idx="1"/>
          </p:cNvCxnSpPr>
          <p:nvPr/>
        </p:nvCxnSpPr>
        <p:spPr>
          <a:xfrm>
            <a:off x="2312661" y="3413608"/>
            <a:ext cx="16655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カギ線コネクタ 30">
            <a:extLst>
              <a:ext uri="{FF2B5EF4-FFF2-40B4-BE49-F238E27FC236}">
                <a16:creationId xmlns:a16="http://schemas.microsoft.com/office/drawing/2014/main" id="{D9F52661-F2ED-B439-D466-B5277CEAC657}"/>
              </a:ext>
            </a:extLst>
          </p:cNvPr>
          <p:cNvCxnSpPr>
            <a:cxnSpLocks/>
            <a:stCxn id="5" idx="1"/>
            <a:endCxn id="26" idx="1"/>
          </p:cNvCxnSpPr>
          <p:nvPr/>
        </p:nvCxnSpPr>
        <p:spPr>
          <a:xfrm>
            <a:off x="2312661" y="3413608"/>
            <a:ext cx="1090684" cy="2448000"/>
          </a:xfrm>
          <a:prstGeom prst="bentConnector3">
            <a:avLst>
              <a:gd name="adj1" fmla="val 72659"/>
            </a:avLst>
          </a:prstGeom>
          <a:ln>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E245D5AA-E9B3-720A-CADE-FE22A5A5CA42}"/>
              </a:ext>
            </a:extLst>
          </p:cNvPr>
          <p:cNvCxnSpPr>
            <a:cxnSpLocks/>
          </p:cNvCxnSpPr>
          <p:nvPr/>
        </p:nvCxnSpPr>
        <p:spPr>
          <a:xfrm flipV="1">
            <a:off x="9372946" y="2342162"/>
            <a:ext cx="1526298" cy="7466"/>
          </a:xfrm>
          <a:prstGeom prst="straightConnector1">
            <a:avLst/>
          </a:prstGeom>
          <a:ln cmpd="sng">
            <a:prstDash val="solid"/>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20">
            <a:extLst>
              <a:ext uri="{FF2B5EF4-FFF2-40B4-BE49-F238E27FC236}">
                <a16:creationId xmlns:a16="http://schemas.microsoft.com/office/drawing/2014/main" id="{A92479CF-AB67-B499-0249-D7783F27E9E7}"/>
              </a:ext>
            </a:extLst>
          </p:cNvPr>
          <p:cNvSpPr txBox="1">
            <a:spLocks noChangeArrowheads="1"/>
          </p:cNvSpPr>
          <p:nvPr/>
        </p:nvSpPr>
        <p:spPr bwMode="auto">
          <a:xfrm>
            <a:off x="8990719" y="2730546"/>
            <a:ext cx="2292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注</a:t>
            </a:r>
            <a:r>
              <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p>
        </p:txBody>
      </p:sp>
      <p:sp>
        <p:nvSpPr>
          <p:cNvPr id="35" name="TextBox 12">
            <a:extLst>
              <a:ext uri="{FF2B5EF4-FFF2-40B4-BE49-F238E27FC236}">
                <a16:creationId xmlns:a16="http://schemas.microsoft.com/office/drawing/2014/main" id="{C77A209C-795A-7BAA-E011-574016975951}"/>
              </a:ext>
            </a:extLst>
          </p:cNvPr>
          <p:cNvSpPr txBox="1">
            <a:spLocks noChangeArrowheads="1"/>
          </p:cNvSpPr>
          <p:nvPr/>
        </p:nvSpPr>
        <p:spPr bwMode="auto">
          <a:xfrm>
            <a:off x="1502533" y="7490012"/>
            <a:ext cx="124039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a:t>
            </a:r>
            <a:endPar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国民</a:t>
            </a: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en-US" altLang="en-US" sz="10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企業ユーザ</a:t>
            </a:r>
            <a:r>
              <a:rPr kumimoji="0" lang="en-US" altLang="en-US" sz="10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p>
        </p:txBody>
      </p:sp>
      <p:pic>
        <p:nvPicPr>
          <p:cNvPr id="36" name="Graphic 23">
            <a:extLst>
              <a:ext uri="{FF2B5EF4-FFF2-40B4-BE49-F238E27FC236}">
                <a16:creationId xmlns:a16="http://schemas.microsoft.com/office/drawing/2014/main" id="{5E9C6DF1-5A08-19B8-B537-9CE472B0F6F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842761" y="703764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カギ線コネクタ 36">
            <a:extLst>
              <a:ext uri="{FF2B5EF4-FFF2-40B4-BE49-F238E27FC236}">
                <a16:creationId xmlns:a16="http://schemas.microsoft.com/office/drawing/2014/main" id="{F6D1A0D8-EBD6-328C-D91F-4481EF5C3EF2}"/>
              </a:ext>
            </a:extLst>
          </p:cNvPr>
          <p:cNvCxnSpPr>
            <a:cxnSpLocks/>
          </p:cNvCxnSpPr>
          <p:nvPr/>
        </p:nvCxnSpPr>
        <p:spPr>
          <a:xfrm flipV="1">
            <a:off x="2312661" y="6066835"/>
            <a:ext cx="1090684" cy="1224000"/>
          </a:xfrm>
          <a:prstGeom prst="bentConnector3">
            <a:avLst>
              <a:gd name="adj1" fmla="val 72659"/>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線矢印コネクタ 37">
            <a:extLst>
              <a:ext uri="{FF2B5EF4-FFF2-40B4-BE49-F238E27FC236}">
                <a16:creationId xmlns:a16="http://schemas.microsoft.com/office/drawing/2014/main" id="{6A3DB610-E440-9C79-032A-5AB114ED8622}"/>
              </a:ext>
            </a:extLst>
          </p:cNvPr>
          <p:cNvCxnSpPr>
            <a:cxnSpLocks/>
            <a:stCxn id="36" idx="1"/>
            <a:endCxn id="8" idx="1"/>
          </p:cNvCxnSpPr>
          <p:nvPr/>
        </p:nvCxnSpPr>
        <p:spPr>
          <a:xfrm>
            <a:off x="2312661" y="7272598"/>
            <a:ext cx="1076670" cy="8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カギ線コネクタ 38">
            <a:extLst>
              <a:ext uri="{FF2B5EF4-FFF2-40B4-BE49-F238E27FC236}">
                <a16:creationId xmlns:a16="http://schemas.microsoft.com/office/drawing/2014/main" id="{827C2633-C371-33CA-1850-455BE07E49C0}"/>
              </a:ext>
            </a:extLst>
          </p:cNvPr>
          <p:cNvCxnSpPr>
            <a:cxnSpLocks/>
            <a:stCxn id="35" idx="2"/>
            <a:endCxn id="20" idx="2"/>
          </p:cNvCxnSpPr>
          <p:nvPr/>
        </p:nvCxnSpPr>
        <p:spPr>
          <a:xfrm rot="5400000" flipH="1" flipV="1">
            <a:off x="5938719" y="1954309"/>
            <a:ext cx="2119827" cy="9751800"/>
          </a:xfrm>
          <a:prstGeom prst="bentConnector3">
            <a:avLst>
              <a:gd name="adj1" fmla="val -31004"/>
            </a:avLst>
          </a:prstGeom>
          <a:ln>
            <a:tailEnd type="triangle"/>
          </a:ln>
        </p:spPr>
        <p:style>
          <a:lnRef idx="1">
            <a:schemeClr val="dk1"/>
          </a:lnRef>
          <a:fillRef idx="0">
            <a:schemeClr val="dk1"/>
          </a:fillRef>
          <a:effectRef idx="0">
            <a:schemeClr val="dk1"/>
          </a:effectRef>
          <a:fontRef idx="minor">
            <a:schemeClr val="tx1"/>
          </a:fontRef>
        </p:style>
      </p:cxnSp>
      <p:cxnSp>
        <p:nvCxnSpPr>
          <p:cNvPr id="40" name="直線矢印コネクタ 39">
            <a:extLst>
              <a:ext uri="{FF2B5EF4-FFF2-40B4-BE49-F238E27FC236}">
                <a16:creationId xmlns:a16="http://schemas.microsoft.com/office/drawing/2014/main" id="{B5AD406B-B37E-02E5-9002-E62DD7548E0D}"/>
              </a:ext>
            </a:extLst>
          </p:cNvPr>
          <p:cNvCxnSpPr>
            <a:cxnSpLocks/>
          </p:cNvCxnSpPr>
          <p:nvPr/>
        </p:nvCxnSpPr>
        <p:spPr>
          <a:xfrm flipV="1">
            <a:off x="4526840" y="3414518"/>
            <a:ext cx="1563165" cy="6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1" name="Graphic 6">
            <a:extLst>
              <a:ext uri="{FF2B5EF4-FFF2-40B4-BE49-F238E27FC236}">
                <a16:creationId xmlns:a16="http://schemas.microsoft.com/office/drawing/2014/main" id="{D7C44317-BDB1-E5EA-4A63-9397E69BB6DE}"/>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3986663" y="317433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1">
            <a:extLst>
              <a:ext uri="{FF2B5EF4-FFF2-40B4-BE49-F238E27FC236}">
                <a16:creationId xmlns:a16="http://schemas.microsoft.com/office/drawing/2014/main" id="{50AD6ACF-99A7-89F9-865B-E0AADBA915F6}"/>
              </a:ext>
            </a:extLst>
          </p:cNvPr>
          <p:cNvSpPr txBox="1"/>
          <p:nvPr/>
        </p:nvSpPr>
        <p:spPr>
          <a:xfrm>
            <a:off x="5932427" y="2909635"/>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pic>
        <p:nvPicPr>
          <p:cNvPr id="43" name="Graphic 18">
            <a:extLst>
              <a:ext uri="{FF2B5EF4-FFF2-40B4-BE49-F238E27FC236}">
                <a16:creationId xmlns:a16="http://schemas.microsoft.com/office/drawing/2014/main" id="{F0606C40-3B08-FCD0-9CF9-40E99E46B544}"/>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5773445" y="2885358"/>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phic 13">
            <a:extLst>
              <a:ext uri="{FF2B5EF4-FFF2-40B4-BE49-F238E27FC236}">
                <a16:creationId xmlns:a16="http://schemas.microsoft.com/office/drawing/2014/main" id="{F9E1183B-E0D6-E0D5-E719-94ED758F33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91839" y="3182527"/>
            <a:ext cx="454664" cy="454664"/>
          </a:xfrm>
          <a:prstGeom prst="rect">
            <a:avLst/>
          </a:prstGeom>
        </p:spPr>
      </p:pic>
      <p:sp>
        <p:nvSpPr>
          <p:cNvPr id="45" name="テキスト ボックス 44">
            <a:extLst>
              <a:ext uri="{FF2B5EF4-FFF2-40B4-BE49-F238E27FC236}">
                <a16:creationId xmlns:a16="http://schemas.microsoft.com/office/drawing/2014/main" id="{DF2AB224-84F4-4CAB-7491-617D5336FA95}"/>
              </a:ext>
            </a:extLst>
          </p:cNvPr>
          <p:cNvSpPr txBox="1"/>
          <p:nvPr/>
        </p:nvSpPr>
        <p:spPr>
          <a:xfrm>
            <a:off x="5824703" y="3515451"/>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
        <p:nvSpPr>
          <p:cNvPr id="46" name="Rectangle 43">
            <a:extLst>
              <a:ext uri="{FF2B5EF4-FFF2-40B4-BE49-F238E27FC236}">
                <a16:creationId xmlns:a16="http://schemas.microsoft.com/office/drawing/2014/main" id="{583F4F5F-ED5B-1458-E5FD-A78AB3D40258}"/>
              </a:ext>
            </a:extLst>
          </p:cNvPr>
          <p:cNvSpPr/>
          <p:nvPr/>
        </p:nvSpPr>
        <p:spPr>
          <a:xfrm>
            <a:off x="5767465" y="2887248"/>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sp>
        <p:nvSpPr>
          <p:cNvPr id="47" name="テキスト ボックス 46">
            <a:extLst>
              <a:ext uri="{FF2B5EF4-FFF2-40B4-BE49-F238E27FC236}">
                <a16:creationId xmlns:a16="http://schemas.microsoft.com/office/drawing/2014/main" id="{9D88F530-FBC5-C8E5-6F73-69E69A99C166}"/>
              </a:ext>
            </a:extLst>
          </p:cNvPr>
          <p:cNvSpPr txBox="1"/>
          <p:nvPr/>
        </p:nvSpPr>
        <p:spPr>
          <a:xfrm>
            <a:off x="3382130" y="3751193"/>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sym typeface="Arial"/>
              </a:rPr>
              <a:t>負荷分散</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Tree>
    <p:extLst>
      <p:ext uri="{BB962C8B-B14F-4D97-AF65-F5344CB8AC3E}">
        <p14:creationId xmlns:p14="http://schemas.microsoft.com/office/powerpoint/2010/main" val="4241415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5-1-2-8</a:t>
            </a:r>
            <a:r>
              <a:rPr kumimoji="1" lang="en-US" altLang="ja-JP" dirty="0"/>
              <a:t>. </a:t>
            </a:r>
            <a:r>
              <a:rPr kumimoji="1" lang="ja-JP" altLang="en-US" dirty="0"/>
              <a:t>申請・届出</a:t>
            </a:r>
            <a:r>
              <a:rPr kumimoji="1" lang="en-US" altLang="ja-JP" dirty="0"/>
              <a:t>_</a:t>
            </a:r>
            <a:r>
              <a:rPr kumimoji="1" lang="ja-JP" altLang="en-US" dirty="0"/>
              <a:t>電子決裁機能</a:t>
            </a:r>
          </a:p>
        </p:txBody>
      </p:sp>
      <p:grpSp>
        <p:nvGrpSpPr>
          <p:cNvPr id="2" name="グループ化 1">
            <a:extLst>
              <a:ext uri="{FF2B5EF4-FFF2-40B4-BE49-F238E27FC236}">
                <a16:creationId xmlns:a16="http://schemas.microsoft.com/office/drawing/2014/main" id="{61AB57AE-C8FC-91BB-7489-A01050E81729}"/>
              </a:ext>
            </a:extLst>
          </p:cNvPr>
          <p:cNvGrpSpPr/>
          <p:nvPr/>
        </p:nvGrpSpPr>
        <p:grpSpPr>
          <a:xfrm>
            <a:off x="4197011" y="2676398"/>
            <a:ext cx="9606641" cy="6281570"/>
            <a:chOff x="736829" y="1084279"/>
            <a:chExt cx="9606641" cy="6281570"/>
          </a:xfrm>
        </p:grpSpPr>
        <p:sp>
          <p:nvSpPr>
            <p:cNvPr id="4" name="正方形/長方形 3">
              <a:extLst>
                <a:ext uri="{FF2B5EF4-FFF2-40B4-BE49-F238E27FC236}">
                  <a16:creationId xmlns:a16="http://schemas.microsoft.com/office/drawing/2014/main" id="{6554E93B-D803-20BA-D6AE-26E5165827F5}"/>
                </a:ext>
              </a:extLst>
            </p:cNvPr>
            <p:cNvSpPr/>
            <p:nvPr/>
          </p:nvSpPr>
          <p:spPr>
            <a:xfrm>
              <a:off x="4330147" y="1983676"/>
              <a:ext cx="5751275" cy="522179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申請・届出</a:t>
              </a:r>
              <a:r>
                <a:rPr kumimoji="1" lang="en-US" altLang="ja-JP" sz="160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電子決裁機能</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23901944-C229-1BFC-8CB1-4B6F88188EC5}"/>
                </a:ext>
              </a:extLst>
            </p:cNvPr>
            <p:cNvSpPr txBox="1">
              <a:spLocks noChangeArrowheads="1"/>
            </p:cNvSpPr>
            <p:nvPr/>
          </p:nvSpPr>
          <p:spPr bwMode="auto">
            <a:xfrm>
              <a:off x="736829" y="2822062"/>
              <a:ext cx="1007453"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0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000" dirty="0">
                  <a:latin typeface="Meiryo UI" panose="020B0604030504040204" pitchFamily="34" charset="-128"/>
                  <a:ea typeface="Meiryo UI" panose="020B0604030504040204" pitchFamily="34" charset="-128"/>
                  <a:cs typeface="Arial" panose="020B0604020202020204" pitchFamily="34" charset="0"/>
                </a:rPr>
                <a:t>(</a:t>
              </a:r>
              <a:r>
                <a:rPr lang="en-US" altLang="en-US" sz="1000" dirty="0" err="1">
                  <a:latin typeface="Meiryo UI" panose="020B0604030504040204" pitchFamily="34" charset="-128"/>
                  <a:ea typeface="Meiryo UI" panose="020B0604030504040204" pitchFamily="34" charset="-128"/>
                  <a:cs typeface="Arial" panose="020B0604020202020204" pitchFamily="34" charset="0"/>
                </a:rPr>
                <a:t>国民</a:t>
              </a:r>
              <a:r>
                <a:rPr lang="en-US" altLang="en-US" sz="1000" dirty="0">
                  <a:latin typeface="Meiryo UI" panose="020B0604030504040204" pitchFamily="34" charset="-128"/>
                  <a:ea typeface="Meiryo UI" panose="020B0604030504040204" pitchFamily="34" charset="-128"/>
                  <a:cs typeface="Arial" panose="020B0604020202020204" pitchFamily="34" charset="0"/>
                </a:rPr>
                <a:t>)</a:t>
              </a:r>
            </a:p>
          </p:txBody>
        </p:sp>
        <p:pic>
          <p:nvPicPr>
            <p:cNvPr id="6" name="Graphic 23">
              <a:extLst>
                <a:ext uri="{FF2B5EF4-FFF2-40B4-BE49-F238E27FC236}">
                  <a16:creationId xmlns:a16="http://schemas.microsoft.com/office/drawing/2014/main" id="{2E071A7F-A6F5-06EC-4614-59C21A8E5DE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005713" y="236969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3FF36B4F-9EDC-300A-BA87-28271A5225CE}"/>
                </a:ext>
              </a:extLst>
            </p:cNvPr>
            <p:cNvSpPr/>
            <p:nvPr/>
          </p:nvSpPr>
          <p:spPr>
            <a:xfrm>
              <a:off x="1987135" y="1085867"/>
              <a:ext cx="8356335" cy="627998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8" name="Graphic 79">
              <a:extLst>
                <a:ext uri="{FF2B5EF4-FFF2-40B4-BE49-F238E27FC236}">
                  <a16:creationId xmlns:a16="http://schemas.microsoft.com/office/drawing/2014/main" id="{5AF94DCF-3B0A-70A5-4BD8-979FBFA2CBE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87136" y="1084279"/>
              <a:ext cx="381000" cy="381000"/>
            </a:xfrm>
            <a:prstGeom prst="rect">
              <a:avLst/>
            </a:prstGeom>
          </p:spPr>
        </p:pic>
        <p:sp>
          <p:nvSpPr>
            <p:cNvPr id="9" name="Rectangle 115">
              <a:extLst>
                <a:ext uri="{FF2B5EF4-FFF2-40B4-BE49-F238E27FC236}">
                  <a16:creationId xmlns:a16="http://schemas.microsoft.com/office/drawing/2014/main" id="{E3FE34ED-FFAF-4551-E784-B939FF582D76}"/>
                </a:ext>
              </a:extLst>
            </p:cNvPr>
            <p:cNvSpPr/>
            <p:nvPr/>
          </p:nvSpPr>
          <p:spPr>
            <a:xfrm>
              <a:off x="2337354" y="2036768"/>
              <a:ext cx="1801620" cy="113961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0" name="TextBox 20">
              <a:extLst>
                <a:ext uri="{FF2B5EF4-FFF2-40B4-BE49-F238E27FC236}">
                  <a16:creationId xmlns:a16="http://schemas.microsoft.com/office/drawing/2014/main" id="{6A70A5AE-6D7B-3E6A-1281-C682878ADDDF}"/>
                </a:ext>
              </a:extLst>
            </p:cNvPr>
            <p:cNvSpPr txBox="1">
              <a:spLocks noChangeArrowheads="1"/>
            </p:cNvSpPr>
            <p:nvPr/>
          </p:nvSpPr>
          <p:spPr bwMode="auto">
            <a:xfrm>
              <a:off x="2418693" y="2063835"/>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20">
              <a:extLst>
                <a:ext uri="{FF2B5EF4-FFF2-40B4-BE49-F238E27FC236}">
                  <a16:creationId xmlns:a16="http://schemas.microsoft.com/office/drawing/2014/main" id="{CB0984CF-CC4C-1CAF-3982-1B9B38128B31}"/>
                </a:ext>
              </a:extLst>
            </p:cNvPr>
            <p:cNvSpPr txBox="1">
              <a:spLocks noChangeArrowheads="1"/>
            </p:cNvSpPr>
            <p:nvPr/>
          </p:nvSpPr>
          <p:spPr bwMode="auto">
            <a:xfrm>
              <a:off x="2418694" y="2310379"/>
              <a:ext cx="16841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200">
                  <a:latin typeface="Meiryo UI" panose="020B0604030504040204" pitchFamily="34" charset="-128"/>
                  <a:ea typeface="Meiryo UI" panose="020B0604030504040204" pitchFamily="34" charset="-128"/>
                  <a:cs typeface="Arial" panose="020B0604020202020204" pitchFamily="34" charset="0"/>
                </a:rPr>
                <a:t>通知された申請・届出結果の詳細を確認する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申請・</a:t>
              </a:r>
              <a:br>
                <a:rPr lang="en-US" altLang="ja-JP" sz="1200">
                  <a:latin typeface="Meiryo UI" panose="020B0604030504040204" pitchFamily="34" charset="-128"/>
                  <a:ea typeface="Meiryo UI" panose="020B0604030504040204" pitchFamily="34" charset="-128"/>
                  <a:cs typeface="Arial" panose="020B0604020202020204" pitchFamily="34" charset="0"/>
                </a:rPr>
              </a:br>
              <a:r>
                <a:rPr lang="en-US" altLang="ja-JP" sz="1200">
                  <a:latin typeface="Meiryo UI" panose="020B0604030504040204" pitchFamily="34" charset="-128"/>
                  <a:ea typeface="Meiryo UI" panose="020B0604030504040204" pitchFamily="34" charset="-128"/>
                  <a:cs typeface="Arial" panose="020B0604020202020204" pitchFamily="34" charset="0"/>
                </a:rPr>
                <a:t>     </a:t>
              </a:r>
              <a:r>
                <a:rPr lang="ja-JP" altLang="en-US" sz="1200">
                  <a:latin typeface="Meiryo UI" panose="020B0604030504040204" pitchFamily="34" charset="-128"/>
                  <a:ea typeface="Meiryo UI" panose="020B0604030504040204" pitchFamily="34" charset="-128"/>
                  <a:cs typeface="Arial" panose="020B0604020202020204" pitchFamily="34" charset="0"/>
                </a:rPr>
                <a:t>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13" name="Rectangle 41">
              <a:extLst>
                <a:ext uri="{FF2B5EF4-FFF2-40B4-BE49-F238E27FC236}">
                  <a16:creationId xmlns:a16="http://schemas.microsoft.com/office/drawing/2014/main" id="{232018E8-1E2E-8153-872A-8E995FFC4BCB}"/>
                </a:ext>
              </a:extLst>
            </p:cNvPr>
            <p:cNvSpPr/>
            <p:nvPr/>
          </p:nvSpPr>
          <p:spPr>
            <a:xfrm>
              <a:off x="4665819" y="2400266"/>
              <a:ext cx="4937183" cy="4658902"/>
            </a:xfrm>
            <a:prstGeom prst="rect">
              <a:avLst/>
            </a:prstGeom>
            <a:noFill/>
            <a:ln w="15875">
              <a:solidFill>
                <a:srgbClr val="E7157B"/>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Meiryo UI" panose="020B0604030504040204" pitchFamily="34" charset="-128"/>
                  <a:ea typeface="Meiryo UI" panose="020B0604030504040204" pitchFamily="34" charset="-128"/>
                  <a:cs typeface="Arial" panose="020B0604020202020204" pitchFamily="34" charset="0"/>
                </a:rPr>
                <a:t>AWS Step Functions workflow</a:t>
              </a:r>
            </a:p>
          </p:txBody>
        </p:sp>
        <p:pic>
          <p:nvPicPr>
            <p:cNvPr id="14" name="Graphic 43">
              <a:extLst>
                <a:ext uri="{FF2B5EF4-FFF2-40B4-BE49-F238E27FC236}">
                  <a16:creationId xmlns:a16="http://schemas.microsoft.com/office/drawing/2014/main" id="{CA698996-3A1D-1763-F7E5-FFCC118BF07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665864" y="2399399"/>
              <a:ext cx="381000" cy="381000"/>
            </a:xfrm>
            <a:prstGeom prst="rect">
              <a:avLst/>
            </a:prstGeom>
          </p:spPr>
        </p:pic>
        <p:cxnSp>
          <p:nvCxnSpPr>
            <p:cNvPr id="15" name="直線矢印コネクタ 14">
              <a:extLst>
                <a:ext uri="{FF2B5EF4-FFF2-40B4-BE49-F238E27FC236}">
                  <a16:creationId xmlns:a16="http://schemas.microsoft.com/office/drawing/2014/main" id="{EF233B64-4ABD-A5C9-26E1-CA92229C0EB9}"/>
                </a:ext>
              </a:extLst>
            </p:cNvPr>
            <p:cNvCxnSpPr>
              <a:cxnSpLocks/>
              <a:stCxn id="6" idx="1"/>
              <a:endCxn id="9" idx="1"/>
            </p:cNvCxnSpPr>
            <p:nvPr/>
          </p:nvCxnSpPr>
          <p:spPr>
            <a:xfrm>
              <a:off x="1475613" y="2604648"/>
              <a:ext cx="861741" cy="19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2">
              <a:extLst>
                <a:ext uri="{FF2B5EF4-FFF2-40B4-BE49-F238E27FC236}">
                  <a16:creationId xmlns:a16="http://schemas.microsoft.com/office/drawing/2014/main" id="{43F342B9-D984-4122-6C16-AF383E83017B}"/>
                </a:ext>
              </a:extLst>
            </p:cNvPr>
            <p:cNvSpPr txBox="1">
              <a:spLocks noChangeArrowheads="1"/>
            </p:cNvSpPr>
            <p:nvPr/>
          </p:nvSpPr>
          <p:spPr bwMode="auto">
            <a:xfrm>
              <a:off x="736829" y="5709602"/>
              <a:ext cx="1007453"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err="1">
                  <a:latin typeface="Meiryo UI" panose="020B0604030504040204" pitchFamily="34" charset="-128"/>
                  <a:ea typeface="Meiryo UI" panose="020B0604030504040204" pitchFamily="34" charset="-128"/>
                  <a:cs typeface="Arial" panose="020B0604020202020204" pitchFamily="34" charset="0"/>
                </a:rPr>
                <a:t>承認者</a:t>
              </a:r>
              <a:endParaRPr lang="en-US" altLang="en-US" sz="10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000" dirty="0">
                  <a:latin typeface="Meiryo UI" panose="020B0604030504040204" pitchFamily="34" charset="-128"/>
                  <a:ea typeface="Meiryo UI" panose="020B0604030504040204" pitchFamily="34" charset="-128"/>
                  <a:cs typeface="Arial" panose="020B0604020202020204" pitchFamily="34" charset="0"/>
                </a:rPr>
                <a:t>(</a:t>
              </a:r>
              <a:r>
                <a:rPr lang="en-US" altLang="en-US" sz="1000" dirty="0" err="1">
                  <a:latin typeface="Meiryo UI" panose="020B0604030504040204" pitchFamily="34" charset="-128"/>
                  <a:ea typeface="Meiryo UI" panose="020B0604030504040204" pitchFamily="34" charset="-128"/>
                  <a:cs typeface="Arial" panose="020B0604020202020204" pitchFamily="34" charset="0"/>
                </a:rPr>
                <a:t>職員</a:t>
              </a:r>
              <a:r>
                <a:rPr lang="en-US" altLang="en-US" sz="1000" dirty="0">
                  <a:latin typeface="Meiryo UI" panose="020B0604030504040204" pitchFamily="34" charset="-128"/>
                  <a:ea typeface="Meiryo UI" panose="020B0604030504040204" pitchFamily="34" charset="-128"/>
                  <a:cs typeface="Arial" panose="020B0604020202020204" pitchFamily="34" charset="0"/>
                </a:rPr>
                <a:t>)</a:t>
              </a:r>
            </a:p>
          </p:txBody>
        </p:sp>
        <p:pic>
          <p:nvPicPr>
            <p:cNvPr id="17" name="Graphic 23">
              <a:extLst>
                <a:ext uri="{FF2B5EF4-FFF2-40B4-BE49-F238E27FC236}">
                  <a16:creationId xmlns:a16="http://schemas.microsoft.com/office/drawing/2014/main" id="{007C4F48-A5CC-3FF2-3923-0B50E191392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005713" y="525723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15">
              <a:extLst>
                <a:ext uri="{FF2B5EF4-FFF2-40B4-BE49-F238E27FC236}">
                  <a16:creationId xmlns:a16="http://schemas.microsoft.com/office/drawing/2014/main" id="{DE45868F-7C53-B29D-188E-E1DE8C55A9C7}"/>
                </a:ext>
              </a:extLst>
            </p:cNvPr>
            <p:cNvSpPr/>
            <p:nvPr/>
          </p:nvSpPr>
          <p:spPr>
            <a:xfrm>
              <a:off x="2337562" y="4787102"/>
              <a:ext cx="1801620" cy="1410171"/>
            </a:xfrm>
            <a:prstGeom prst="rect">
              <a:avLst/>
            </a:prstGeom>
            <a:solidFill>
              <a:schemeClr val="bg1"/>
            </a:solid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9" name="TextBox 20">
              <a:extLst>
                <a:ext uri="{FF2B5EF4-FFF2-40B4-BE49-F238E27FC236}">
                  <a16:creationId xmlns:a16="http://schemas.microsoft.com/office/drawing/2014/main" id="{7E00263B-92A9-1BAF-1972-1F46A22DA413}"/>
                </a:ext>
              </a:extLst>
            </p:cNvPr>
            <p:cNvSpPr txBox="1">
              <a:spLocks noChangeArrowheads="1"/>
            </p:cNvSpPr>
            <p:nvPr/>
          </p:nvSpPr>
          <p:spPr bwMode="auto">
            <a:xfrm>
              <a:off x="2420925" y="4749767"/>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20" name="TextBox 20">
              <a:extLst>
                <a:ext uri="{FF2B5EF4-FFF2-40B4-BE49-F238E27FC236}">
                  <a16:creationId xmlns:a16="http://schemas.microsoft.com/office/drawing/2014/main" id="{F826684E-37EF-2BFD-7BD6-FBF04A7FE30C}"/>
                </a:ext>
              </a:extLst>
            </p:cNvPr>
            <p:cNvSpPr txBox="1">
              <a:spLocks noChangeArrowheads="1"/>
            </p:cNvSpPr>
            <p:nvPr/>
          </p:nvSpPr>
          <p:spPr bwMode="auto">
            <a:xfrm>
              <a:off x="2460680" y="4963719"/>
              <a:ext cx="149262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届出・申請に対する審査・承認を行い、</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審査・承認のステータスを管理する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400">
                  <a:latin typeface="Meiryo UI" panose="020B0604030504040204" pitchFamily="34" charset="-128"/>
                  <a:ea typeface="Meiryo UI" panose="020B0604030504040204" pitchFamily="34" charset="-128"/>
                  <a:cs typeface="Arial" panose="020B0604020202020204" pitchFamily="34" charset="0"/>
                </a:rPr>
                <a:t>　</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審査・承認</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br>
                <a:rPr lang="en-US" altLang="ja-JP" sz="1200" dirty="0">
                  <a:latin typeface="Meiryo UI" panose="020B0604030504040204" pitchFamily="34" charset="-128"/>
                  <a:ea typeface="Meiryo UI" panose="020B0604030504040204" pitchFamily="34" charset="-128"/>
                  <a:cs typeface="Arial" panose="020B0604020202020204" pitchFamily="34" charset="0"/>
                </a:rPr>
              </a:b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a:latin typeface="Meiryo UI" panose="020B0604030504040204" pitchFamily="34" charset="-128"/>
                  <a:ea typeface="Meiryo UI" panose="020B0604030504040204" pitchFamily="34" charset="-128"/>
                  <a:cs typeface="Arial" panose="020B0604020202020204" pitchFamily="34" charset="0"/>
                </a:rPr>
                <a:t>審査・承認機能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21" name="直線矢印コネクタ 20">
              <a:extLst>
                <a:ext uri="{FF2B5EF4-FFF2-40B4-BE49-F238E27FC236}">
                  <a16:creationId xmlns:a16="http://schemas.microsoft.com/office/drawing/2014/main" id="{AE4F4A41-9B98-4B15-DC5B-F1CFD4118C3A}"/>
                </a:ext>
              </a:extLst>
            </p:cNvPr>
            <p:cNvCxnSpPr>
              <a:cxnSpLocks/>
              <a:stCxn id="17" idx="1"/>
              <a:endCxn id="18" idx="1"/>
            </p:cNvCxnSpPr>
            <p:nvPr/>
          </p:nvCxnSpPr>
          <p:spPr>
            <a:xfrm>
              <a:off x="1475613" y="5492188"/>
              <a:ext cx="8619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115">
              <a:extLst>
                <a:ext uri="{FF2B5EF4-FFF2-40B4-BE49-F238E27FC236}">
                  <a16:creationId xmlns:a16="http://schemas.microsoft.com/office/drawing/2014/main" id="{492AB5B5-EF26-9B1E-EC8E-9CE1D1D2764D}"/>
                </a:ext>
              </a:extLst>
            </p:cNvPr>
            <p:cNvSpPr/>
            <p:nvPr/>
          </p:nvSpPr>
          <p:spPr>
            <a:xfrm>
              <a:off x="7482391" y="3662434"/>
              <a:ext cx="1801620" cy="2578179"/>
            </a:xfrm>
            <a:prstGeom prst="rect">
              <a:avLst/>
            </a:prstGeom>
            <a:solidFill>
              <a:schemeClr val="bg1"/>
            </a:solid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3" name="TextBox 20">
              <a:extLst>
                <a:ext uri="{FF2B5EF4-FFF2-40B4-BE49-F238E27FC236}">
                  <a16:creationId xmlns:a16="http://schemas.microsoft.com/office/drawing/2014/main" id="{1D1E5E9E-A166-7620-CAE2-675199D2662B}"/>
                </a:ext>
              </a:extLst>
            </p:cNvPr>
            <p:cNvSpPr txBox="1">
              <a:spLocks noChangeArrowheads="1"/>
            </p:cNvSpPr>
            <p:nvPr/>
          </p:nvSpPr>
          <p:spPr bwMode="auto">
            <a:xfrm>
              <a:off x="7565040" y="3727736"/>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24" name="TextBox 20">
              <a:extLst>
                <a:ext uri="{FF2B5EF4-FFF2-40B4-BE49-F238E27FC236}">
                  <a16:creationId xmlns:a16="http://schemas.microsoft.com/office/drawing/2014/main" id="{1C6CB7E1-C6E0-0BFC-8DCD-C6DFF344AFE0}"/>
                </a:ext>
              </a:extLst>
            </p:cNvPr>
            <p:cNvSpPr txBox="1">
              <a:spLocks noChangeArrowheads="1"/>
            </p:cNvSpPr>
            <p:nvPr/>
          </p:nvSpPr>
          <p:spPr bwMode="auto">
            <a:xfrm>
              <a:off x="7565039" y="4056148"/>
              <a:ext cx="15905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審査・承認の結果を利用者に通知する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a:ea typeface="Meiryo UI"/>
                  <a:cs typeface="Arial"/>
                </a:rPr>
                <a:t>例</a:t>
              </a:r>
              <a:r>
                <a:rPr lang="en-US" altLang="ja-JP" sz="1200" dirty="0">
                  <a:latin typeface="Meiryo UI"/>
                  <a:ea typeface="Meiryo UI"/>
                  <a:cs typeface="Arial"/>
                </a:rPr>
                <a:t>. </a:t>
              </a:r>
              <a:r>
                <a:rPr lang="ja-JP" altLang="en-US" sz="1200">
                  <a:latin typeface="Calibri"/>
                  <a:ea typeface="Meiryo UI"/>
                  <a:cs typeface="Calibri"/>
                </a:rPr>
                <a:t>利用者通知</a:t>
              </a:r>
              <a:r>
                <a:rPr lang="en-US" altLang="ja-JP" sz="1200" dirty="0">
                  <a:latin typeface="Calibri"/>
                  <a:ea typeface="Meiryo UI"/>
                  <a:cs typeface="Calibri"/>
                </a:rPr>
                <a:t>_</a:t>
              </a:r>
              <a:r>
                <a:rPr lang="ja-JP" altLang="en-US" sz="1200">
                  <a:latin typeface="Calibri"/>
                  <a:ea typeface="Meiryo UI"/>
                  <a:cs typeface="Calibri"/>
                </a:rPr>
                <a:t>メッセージ通知</a:t>
              </a:r>
              <a:endParaRPr lang="en-US" altLang="ja-JP" sz="1200" dirty="0">
                <a:latin typeface="Meiryo UI"/>
                <a:ea typeface="Meiryo UI"/>
                <a:cs typeface="Arial" panose="020B0604020202020204" pitchFamily="34" charset="0"/>
              </a:endParaRPr>
            </a:p>
          </p:txBody>
        </p:sp>
        <p:sp>
          <p:nvSpPr>
            <p:cNvPr id="25" name="フローチャート: 端子 24">
              <a:extLst>
                <a:ext uri="{FF2B5EF4-FFF2-40B4-BE49-F238E27FC236}">
                  <a16:creationId xmlns:a16="http://schemas.microsoft.com/office/drawing/2014/main" id="{5DFC43DD-2287-ED64-B8C7-74B224FC81AD}"/>
                </a:ext>
              </a:extLst>
            </p:cNvPr>
            <p:cNvSpPr/>
            <p:nvPr/>
          </p:nvSpPr>
          <p:spPr>
            <a:xfrm>
              <a:off x="4937814" y="2847208"/>
              <a:ext cx="638656" cy="301752"/>
            </a:xfrm>
            <a:prstGeom prst="flowChartTerminator">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50">
                  <a:solidFill>
                    <a:schemeClr val="tx1"/>
                  </a:solidFill>
                  <a:latin typeface="Meiryo UI" panose="020B0604030504040204" pitchFamily="34" charset="-128"/>
                  <a:ea typeface="Meiryo UI" panose="020B0604030504040204" pitchFamily="34" charset="-128"/>
                </a:rPr>
                <a:t>開始</a:t>
              </a:r>
            </a:p>
          </p:txBody>
        </p:sp>
        <p:sp>
          <p:nvSpPr>
            <p:cNvPr id="26" name="フローチャート: 端子 25">
              <a:extLst>
                <a:ext uri="{FF2B5EF4-FFF2-40B4-BE49-F238E27FC236}">
                  <a16:creationId xmlns:a16="http://schemas.microsoft.com/office/drawing/2014/main" id="{1044CEB2-5212-B3EB-CC66-FF8E000916C6}"/>
                </a:ext>
              </a:extLst>
            </p:cNvPr>
            <p:cNvSpPr/>
            <p:nvPr/>
          </p:nvSpPr>
          <p:spPr>
            <a:xfrm>
              <a:off x="8644134" y="6634326"/>
              <a:ext cx="638656" cy="301752"/>
            </a:xfrm>
            <a:prstGeom prst="flowChartTerminator">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50">
                  <a:solidFill>
                    <a:schemeClr val="tx1"/>
                  </a:solidFill>
                  <a:latin typeface="Meiryo UI" panose="020B0604030504040204" pitchFamily="34" charset="-128"/>
                  <a:ea typeface="Meiryo UI" panose="020B0604030504040204" pitchFamily="34" charset="-128"/>
                </a:rPr>
                <a:t>終了</a:t>
              </a:r>
            </a:p>
          </p:txBody>
        </p:sp>
        <p:cxnSp>
          <p:nvCxnSpPr>
            <p:cNvPr id="27" name="カギ線コネクタ 73">
              <a:extLst>
                <a:ext uri="{FF2B5EF4-FFF2-40B4-BE49-F238E27FC236}">
                  <a16:creationId xmlns:a16="http://schemas.microsoft.com/office/drawing/2014/main" id="{C53ED8FE-DE32-B49F-82D5-2476A60E3E88}"/>
                </a:ext>
              </a:extLst>
            </p:cNvPr>
            <p:cNvCxnSpPr>
              <a:cxnSpLocks/>
              <a:stCxn id="25" idx="2"/>
              <a:endCxn id="37" idx="0"/>
            </p:cNvCxnSpPr>
            <p:nvPr/>
          </p:nvCxnSpPr>
          <p:spPr>
            <a:xfrm rot="16200000" flipH="1">
              <a:off x="5289433" y="3116669"/>
              <a:ext cx="513474" cy="57805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48775E57-A497-3E1D-B3B3-E331AA4F005F}"/>
                </a:ext>
              </a:extLst>
            </p:cNvPr>
            <p:cNvCxnSpPr>
              <a:cxnSpLocks/>
              <a:stCxn id="37" idx="3"/>
              <a:endCxn id="22" idx="1"/>
            </p:cNvCxnSpPr>
            <p:nvPr/>
          </p:nvCxnSpPr>
          <p:spPr>
            <a:xfrm>
              <a:off x="6736008" y="4951524"/>
              <a:ext cx="7463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0">
              <a:extLst>
                <a:ext uri="{FF2B5EF4-FFF2-40B4-BE49-F238E27FC236}">
                  <a16:creationId xmlns:a16="http://schemas.microsoft.com/office/drawing/2014/main" id="{0EF56E69-A961-326E-7A8D-36CD10B4078A}"/>
                </a:ext>
              </a:extLst>
            </p:cNvPr>
            <p:cNvSpPr txBox="1">
              <a:spLocks noChangeArrowheads="1"/>
            </p:cNvSpPr>
            <p:nvPr/>
          </p:nvSpPr>
          <p:spPr bwMode="auto">
            <a:xfrm>
              <a:off x="7746006" y="2399399"/>
              <a:ext cx="22379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ワークフローの内容は一例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30" name="Graphic 50">
              <a:extLst>
                <a:ext uri="{FF2B5EF4-FFF2-40B4-BE49-F238E27FC236}">
                  <a16:creationId xmlns:a16="http://schemas.microsoft.com/office/drawing/2014/main" id="{009C891D-6CAB-0DB4-046C-FDAFA2BE85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4558" y="135936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カギ線コネクタ 106">
              <a:extLst>
                <a:ext uri="{FF2B5EF4-FFF2-40B4-BE49-F238E27FC236}">
                  <a16:creationId xmlns:a16="http://schemas.microsoft.com/office/drawing/2014/main" id="{E11A3362-B76F-52F4-DA33-9F6B673D4C81}"/>
                </a:ext>
              </a:extLst>
            </p:cNvPr>
            <p:cNvCxnSpPr>
              <a:cxnSpLocks/>
              <a:stCxn id="22" idx="0"/>
              <a:endCxn id="30" idx="3"/>
            </p:cNvCxnSpPr>
            <p:nvPr/>
          </p:nvCxnSpPr>
          <p:spPr>
            <a:xfrm rot="16200000" flipV="1">
              <a:off x="3890247" y="-830521"/>
              <a:ext cx="2074467" cy="691144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C6C5792E-639F-EAA4-F1AF-52191B3F64C4}"/>
                </a:ext>
              </a:extLst>
            </p:cNvPr>
            <p:cNvCxnSpPr>
              <a:cxnSpLocks/>
              <a:stCxn id="33" idx="2"/>
              <a:endCxn id="6" idx="0"/>
            </p:cNvCxnSpPr>
            <p:nvPr/>
          </p:nvCxnSpPr>
          <p:spPr>
            <a:xfrm flipH="1">
              <a:off x="1240663" y="1983676"/>
              <a:ext cx="2495" cy="3860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12">
              <a:extLst>
                <a:ext uri="{FF2B5EF4-FFF2-40B4-BE49-F238E27FC236}">
                  <a16:creationId xmlns:a16="http://schemas.microsoft.com/office/drawing/2014/main" id="{2EF3F248-2633-C5CD-A0C3-FDB6308D5261}"/>
                </a:ext>
              </a:extLst>
            </p:cNvPr>
            <p:cNvSpPr txBox="1">
              <a:spLocks noChangeArrowheads="1"/>
            </p:cNvSpPr>
            <p:nvPr/>
          </p:nvSpPr>
          <p:spPr bwMode="auto">
            <a:xfrm>
              <a:off x="739431" y="1737455"/>
              <a:ext cx="1007453" cy="24622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err="1">
                  <a:latin typeface="Meiryo UI" panose="020B0604030504040204" pitchFamily="34" charset="-128"/>
                  <a:ea typeface="Meiryo UI" panose="020B0604030504040204" pitchFamily="34" charset="-128"/>
                  <a:cs typeface="Arial" panose="020B0604020202020204" pitchFamily="34" charset="0"/>
                </a:rPr>
                <a:t>結果通知</a:t>
              </a:r>
              <a:endParaRPr lang="en-US" altLang="en-US" sz="10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36" name="カギ線コネクタ 5">
              <a:extLst>
                <a:ext uri="{FF2B5EF4-FFF2-40B4-BE49-F238E27FC236}">
                  <a16:creationId xmlns:a16="http://schemas.microsoft.com/office/drawing/2014/main" id="{C4544913-1662-5102-F97F-01A3C3557B32}"/>
                </a:ext>
              </a:extLst>
            </p:cNvPr>
            <p:cNvCxnSpPr>
              <a:cxnSpLocks/>
              <a:stCxn id="18" idx="3"/>
              <a:endCxn id="25" idx="1"/>
            </p:cNvCxnSpPr>
            <p:nvPr/>
          </p:nvCxnSpPr>
          <p:spPr>
            <a:xfrm flipV="1">
              <a:off x="4139182" y="2998084"/>
              <a:ext cx="798632" cy="2494104"/>
            </a:xfrm>
            <a:prstGeom prst="bentConnector3">
              <a:avLst>
                <a:gd name="adj1" fmla="val 33446"/>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115">
              <a:extLst>
                <a:ext uri="{FF2B5EF4-FFF2-40B4-BE49-F238E27FC236}">
                  <a16:creationId xmlns:a16="http://schemas.microsoft.com/office/drawing/2014/main" id="{97AC197C-E0C3-46F4-2893-436F47227C33}"/>
                </a:ext>
              </a:extLst>
            </p:cNvPr>
            <p:cNvSpPr/>
            <p:nvPr/>
          </p:nvSpPr>
          <p:spPr>
            <a:xfrm>
              <a:off x="4934388" y="3662434"/>
              <a:ext cx="1801620" cy="2578179"/>
            </a:xfrm>
            <a:prstGeom prst="rect">
              <a:avLst/>
            </a:prstGeom>
            <a:solidFill>
              <a:schemeClr val="bg1"/>
            </a:solid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38" name="TextBox 20">
              <a:extLst>
                <a:ext uri="{FF2B5EF4-FFF2-40B4-BE49-F238E27FC236}">
                  <a16:creationId xmlns:a16="http://schemas.microsoft.com/office/drawing/2014/main" id="{A053545B-D388-5C35-9485-021B986DDC3D}"/>
                </a:ext>
              </a:extLst>
            </p:cNvPr>
            <p:cNvSpPr txBox="1">
              <a:spLocks noChangeArrowheads="1"/>
            </p:cNvSpPr>
            <p:nvPr/>
          </p:nvSpPr>
          <p:spPr bwMode="auto">
            <a:xfrm>
              <a:off x="5017037" y="3727736"/>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39" name="TextBox 20">
              <a:extLst>
                <a:ext uri="{FF2B5EF4-FFF2-40B4-BE49-F238E27FC236}">
                  <a16:creationId xmlns:a16="http://schemas.microsoft.com/office/drawing/2014/main" id="{DCFB1364-7519-7D41-6ED4-A314BC97F62C}"/>
                </a:ext>
              </a:extLst>
            </p:cNvPr>
            <p:cNvSpPr txBox="1">
              <a:spLocks noChangeArrowheads="1"/>
            </p:cNvSpPr>
            <p:nvPr/>
          </p:nvSpPr>
          <p:spPr bwMode="auto">
            <a:xfrm>
              <a:off x="5017036" y="4067879"/>
              <a:ext cx="15905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審査・承認の結果を帳票として作成する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a:ea typeface="Meiryo UI"/>
                  <a:cs typeface="Arial"/>
                </a:rPr>
                <a:t>例</a:t>
              </a:r>
              <a:r>
                <a:rPr lang="en-US" altLang="ja-JP" sz="1200" dirty="0">
                  <a:latin typeface="Meiryo UI"/>
                  <a:ea typeface="Meiryo UI"/>
                  <a:cs typeface="Arial"/>
                </a:rPr>
                <a:t>. </a:t>
              </a:r>
              <a:r>
                <a:rPr lang="ja-JP" altLang="en-US" sz="1200">
                  <a:latin typeface="Calibri"/>
                  <a:ea typeface="Meiryo UI"/>
                  <a:cs typeface="Calibri"/>
                </a:rPr>
                <a:t>書類出力</a:t>
              </a:r>
              <a:r>
                <a:rPr lang="en-US" altLang="ja-JP" sz="1200" dirty="0">
                  <a:latin typeface="Calibri"/>
                  <a:ea typeface="Meiryo UI"/>
                  <a:cs typeface="Calibri"/>
                </a:rPr>
                <a:t>_</a:t>
              </a:r>
              <a:r>
                <a:rPr lang="ja-JP" altLang="en-US" sz="1200">
                  <a:latin typeface="Calibri"/>
                  <a:ea typeface="Meiryo UI"/>
                  <a:cs typeface="Calibri"/>
                </a:rPr>
                <a:t>法定帳票作成機能（外部）</a:t>
              </a:r>
              <a:endParaRPr lang="en-US" sz="1200" dirty="0">
                <a:latin typeface="Calibri"/>
                <a:ea typeface="Meiryo UI"/>
                <a:cs typeface="Calibri"/>
              </a:endParaRPr>
            </a:p>
          </p:txBody>
        </p:sp>
        <p:cxnSp>
          <p:nvCxnSpPr>
            <p:cNvPr id="40" name="カギ線コネクタ 46">
              <a:extLst>
                <a:ext uri="{FF2B5EF4-FFF2-40B4-BE49-F238E27FC236}">
                  <a16:creationId xmlns:a16="http://schemas.microsoft.com/office/drawing/2014/main" id="{75EB73BD-879D-8993-9F80-057B60749936}"/>
                </a:ext>
              </a:extLst>
            </p:cNvPr>
            <p:cNvCxnSpPr>
              <a:cxnSpLocks/>
              <a:stCxn id="22" idx="2"/>
              <a:endCxn id="26" idx="0"/>
            </p:cNvCxnSpPr>
            <p:nvPr/>
          </p:nvCxnSpPr>
          <p:spPr>
            <a:xfrm rot="16200000" flipH="1">
              <a:off x="8476475" y="6147338"/>
              <a:ext cx="393713" cy="58026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41" name="Graphic 10">
              <a:extLst>
                <a:ext uri="{FF2B5EF4-FFF2-40B4-BE49-F238E27FC236}">
                  <a16:creationId xmlns:a16="http://schemas.microsoft.com/office/drawing/2014/main" id="{F525C73C-74FF-4852-14A7-1633DB125E56}"/>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5561598" y="518770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9">
              <a:extLst>
                <a:ext uri="{FF2B5EF4-FFF2-40B4-BE49-F238E27FC236}">
                  <a16:creationId xmlns:a16="http://schemas.microsoft.com/office/drawing/2014/main" id="{E1D60AEE-4F8A-8C3E-C31D-D96EA2FC9C50}"/>
                </a:ext>
              </a:extLst>
            </p:cNvPr>
            <p:cNvSpPr txBox="1">
              <a:spLocks noChangeArrowheads="1"/>
            </p:cNvSpPr>
            <p:nvPr/>
          </p:nvSpPr>
          <p:spPr bwMode="auto">
            <a:xfrm>
              <a:off x="5194759" y="5736341"/>
              <a:ext cx="12808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AWS Lambda</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帳票作成処理</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pic>
          <p:nvPicPr>
            <p:cNvPr id="43" name="Graphic 10">
              <a:extLst>
                <a:ext uri="{FF2B5EF4-FFF2-40B4-BE49-F238E27FC236}">
                  <a16:creationId xmlns:a16="http://schemas.microsoft.com/office/drawing/2014/main" id="{0C4273FD-5661-B988-2DB0-5B938948B66D}"/>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8129896" y="518770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9">
              <a:extLst>
                <a:ext uri="{FF2B5EF4-FFF2-40B4-BE49-F238E27FC236}">
                  <a16:creationId xmlns:a16="http://schemas.microsoft.com/office/drawing/2014/main" id="{0C081B4E-7322-2A42-C3B9-65C6C244E411}"/>
                </a:ext>
              </a:extLst>
            </p:cNvPr>
            <p:cNvSpPr txBox="1">
              <a:spLocks noChangeArrowheads="1"/>
            </p:cNvSpPr>
            <p:nvPr/>
          </p:nvSpPr>
          <p:spPr bwMode="auto">
            <a:xfrm>
              <a:off x="7763057" y="5736341"/>
              <a:ext cx="12808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AWS Lambda</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通知メール送信処理</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grpSp>
    </p:spTree>
    <p:extLst>
      <p:ext uri="{BB962C8B-B14F-4D97-AF65-F5344CB8AC3E}">
        <p14:creationId xmlns:p14="http://schemas.microsoft.com/office/powerpoint/2010/main" val="3899406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695443AC-548F-8621-F107-FADFB30320DF}"/>
            </a:ext>
          </a:extLst>
        </p:cNvPr>
        <p:cNvGrpSpPr/>
        <p:nvPr/>
      </p:nvGrpSpPr>
      <p:grpSpPr>
        <a:xfrm>
          <a:off x="0" y="0"/>
          <a:ext cx="0" cy="0"/>
          <a:chOff x="0" y="0"/>
          <a:chExt cx="0" cy="0"/>
        </a:xfrm>
      </p:grpSpPr>
      <p:sp>
        <p:nvSpPr>
          <p:cNvPr id="49" name="Google Shape;49;p1">
            <a:extLst>
              <a:ext uri="{FF2B5EF4-FFF2-40B4-BE49-F238E27FC236}">
                <a16:creationId xmlns:a16="http://schemas.microsoft.com/office/drawing/2014/main" id="{9D21DBD5-26D2-2971-F361-0289B5840DB1}"/>
              </a:ext>
            </a:extLst>
          </p:cNvPr>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dirty="0">
                <a:latin typeface="Meiryo UI" panose="020B0604030504040204" pitchFamily="50" charset="-128"/>
                <a:ea typeface="Meiryo UI" panose="020B0604030504040204" pitchFamily="50" charset="-128"/>
              </a:rPr>
              <a:t>5-1-3-1. </a:t>
            </a:r>
            <a:r>
              <a:rPr lang="en-US" dirty="0" err="1">
                <a:latin typeface="Meiryo UI" panose="020B0604030504040204" pitchFamily="50" charset="-128"/>
                <a:ea typeface="Meiryo UI" panose="020B0604030504040204" pitchFamily="50" charset="-128"/>
              </a:rPr>
              <a:t>審査・承認_審査・承認機能</a:t>
            </a:r>
            <a:br>
              <a:rPr lang="en-US" dirty="0">
                <a:latin typeface="Meiryo UI" panose="020B0604030504040204" pitchFamily="50" charset="-128"/>
                <a:ea typeface="Meiryo UI" panose="020B0604030504040204" pitchFamily="50" charset="-128"/>
              </a:rPr>
            </a:br>
            <a:r>
              <a:rPr lang="en-US" sz="3600" dirty="0">
                <a:latin typeface="Meiryo UI" panose="020B0604030504040204" pitchFamily="50" charset="-128"/>
                <a:ea typeface="Meiryo UI" panose="020B0604030504040204" pitchFamily="50" charset="-128"/>
              </a:rPr>
              <a:t>（パターン1 </a:t>
            </a:r>
            <a:r>
              <a:rPr lang="en-US" sz="3600" dirty="0" err="1">
                <a:latin typeface="Meiryo UI" panose="020B0604030504040204" pitchFamily="50" charset="-128"/>
                <a:ea typeface="Meiryo UI" panose="020B0604030504040204" pitchFamily="50" charset="-128"/>
              </a:rPr>
              <a:t>承認者による審査</a:t>
            </a:r>
            <a:r>
              <a:rPr lang="en-US" sz="3600" dirty="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grpSp>
        <p:nvGrpSpPr>
          <p:cNvPr id="25" name="グループ化 24">
            <a:extLst>
              <a:ext uri="{FF2B5EF4-FFF2-40B4-BE49-F238E27FC236}">
                <a16:creationId xmlns:a16="http://schemas.microsoft.com/office/drawing/2014/main" id="{8FBC6EBF-2328-94B2-B44F-5C9B09DF4663}"/>
              </a:ext>
            </a:extLst>
          </p:cNvPr>
          <p:cNvGrpSpPr/>
          <p:nvPr/>
        </p:nvGrpSpPr>
        <p:grpSpPr>
          <a:xfrm>
            <a:off x="3208016" y="2351895"/>
            <a:ext cx="11584629" cy="7088369"/>
            <a:chOff x="3208016" y="2351895"/>
            <a:chExt cx="11584629" cy="7088369"/>
          </a:xfrm>
        </p:grpSpPr>
        <p:sp>
          <p:nvSpPr>
            <p:cNvPr id="51" name="Google Shape;51;p1">
              <a:extLst>
                <a:ext uri="{FF2B5EF4-FFF2-40B4-BE49-F238E27FC236}">
                  <a16:creationId xmlns:a16="http://schemas.microsoft.com/office/drawing/2014/main" id="{52BC99B3-C269-AC98-12A3-3A107003EA04}"/>
                </a:ext>
              </a:extLst>
            </p:cNvPr>
            <p:cNvSpPr/>
            <p:nvPr/>
          </p:nvSpPr>
          <p:spPr>
            <a:xfrm>
              <a:off x="5021903" y="4105818"/>
              <a:ext cx="4831474" cy="3333939"/>
            </a:xfrm>
            <a:prstGeom prst="rect">
              <a:avLst/>
            </a:prstGeom>
            <a:solidFill>
              <a:srgbClr val="3EBEFF">
                <a:alpha val="29803"/>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審査・承認_審査・承認機能</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52;p1">
              <a:extLst>
                <a:ext uri="{FF2B5EF4-FFF2-40B4-BE49-F238E27FC236}">
                  <a16:creationId xmlns:a16="http://schemas.microsoft.com/office/drawing/2014/main" id="{FCBF70DA-BA7D-00AD-08CC-5CD65D5F4254}"/>
                </a:ext>
              </a:extLst>
            </p:cNvPr>
            <p:cNvSpPr txBox="1"/>
            <p:nvPr/>
          </p:nvSpPr>
          <p:spPr>
            <a:xfrm>
              <a:off x="3208016" y="6288750"/>
              <a:ext cx="92830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承認者</a:t>
              </a:r>
              <a:endParaRPr kumimoji="0" sz="20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（職員）</a:t>
              </a:r>
              <a:endParaRPr kumimoji="0" sz="285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3" name="Google Shape;53;p1">
              <a:extLst>
                <a:ext uri="{FF2B5EF4-FFF2-40B4-BE49-F238E27FC236}">
                  <a16:creationId xmlns:a16="http://schemas.microsoft.com/office/drawing/2014/main" id="{C856B640-8C69-83F6-9E4D-83ACD16520E0}"/>
                </a:ext>
              </a:extLst>
            </p:cNvPr>
            <p:cNvPicPr preferRelativeResize="0"/>
            <p:nvPr/>
          </p:nvPicPr>
          <p:blipFill rotWithShape="1">
            <a:blip r:embed="rId3">
              <a:alphaModFix/>
            </a:blip>
            <a:srcRect/>
            <a:stretch/>
          </p:blipFill>
          <p:spPr>
            <a:xfrm flipH="1">
              <a:off x="3467570" y="5784306"/>
              <a:ext cx="469900" cy="469900"/>
            </a:xfrm>
            <a:prstGeom prst="rect">
              <a:avLst/>
            </a:prstGeom>
            <a:noFill/>
            <a:ln>
              <a:noFill/>
            </a:ln>
          </p:spPr>
        </p:pic>
        <p:cxnSp>
          <p:nvCxnSpPr>
            <p:cNvPr id="54" name="Google Shape;54;p1">
              <a:extLst>
                <a:ext uri="{FF2B5EF4-FFF2-40B4-BE49-F238E27FC236}">
                  <a16:creationId xmlns:a16="http://schemas.microsoft.com/office/drawing/2014/main" id="{742540B4-8DBD-39EE-9133-3C4B28890B6E}"/>
                </a:ext>
              </a:extLst>
            </p:cNvPr>
            <p:cNvCxnSpPr>
              <a:stCxn id="53" idx="1"/>
            </p:cNvCxnSpPr>
            <p:nvPr/>
          </p:nvCxnSpPr>
          <p:spPr>
            <a:xfrm>
              <a:off x="3937470" y="6019256"/>
              <a:ext cx="2223000" cy="0"/>
            </a:xfrm>
            <a:prstGeom prst="straightConnector1">
              <a:avLst/>
            </a:prstGeom>
            <a:noFill/>
            <a:ln w="9525" cap="flat" cmpd="sng">
              <a:solidFill>
                <a:schemeClr val="dk1"/>
              </a:solidFill>
              <a:prstDash val="solid"/>
              <a:round/>
              <a:headEnd type="none" w="sm" len="sm"/>
              <a:tailEnd type="triangle" w="med" len="med"/>
            </a:ln>
          </p:spPr>
        </p:cxnSp>
        <p:pic>
          <p:nvPicPr>
            <p:cNvPr id="56" name="Google Shape;56;p1">
              <a:extLst>
                <a:ext uri="{FF2B5EF4-FFF2-40B4-BE49-F238E27FC236}">
                  <a16:creationId xmlns:a16="http://schemas.microsoft.com/office/drawing/2014/main" id="{2BCBF311-389C-3AE7-DB41-26928F083527}"/>
                </a:ext>
              </a:extLst>
            </p:cNvPr>
            <p:cNvPicPr preferRelativeResize="0"/>
            <p:nvPr/>
          </p:nvPicPr>
          <p:blipFill rotWithShape="1">
            <a:blip r:embed="rId4">
              <a:alphaModFix/>
            </a:blip>
            <a:srcRect/>
            <a:stretch/>
          </p:blipFill>
          <p:spPr>
            <a:xfrm>
              <a:off x="10537248" y="6195875"/>
              <a:ext cx="548640" cy="548640"/>
            </a:xfrm>
            <a:prstGeom prst="rect">
              <a:avLst/>
            </a:prstGeom>
            <a:noFill/>
            <a:ln>
              <a:noFill/>
            </a:ln>
          </p:spPr>
        </p:pic>
        <p:sp>
          <p:nvSpPr>
            <p:cNvPr id="57" name="Google Shape;57;p1">
              <a:extLst>
                <a:ext uri="{FF2B5EF4-FFF2-40B4-BE49-F238E27FC236}">
                  <a16:creationId xmlns:a16="http://schemas.microsoft.com/office/drawing/2014/main" id="{FCBFAC7C-71C3-936C-28CB-CA002388D153}"/>
                </a:ext>
              </a:extLst>
            </p:cNvPr>
            <p:cNvSpPr txBox="1"/>
            <p:nvPr/>
          </p:nvSpPr>
          <p:spPr>
            <a:xfrm>
              <a:off x="9718494" y="6754972"/>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Aurora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データベース</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58;p1">
              <a:extLst>
                <a:ext uri="{FF2B5EF4-FFF2-40B4-BE49-F238E27FC236}">
                  <a16:creationId xmlns:a16="http://schemas.microsoft.com/office/drawing/2014/main" id="{D0C26411-CCF8-68EB-14E8-5F253398230E}"/>
                </a:ext>
              </a:extLst>
            </p:cNvPr>
            <p:cNvSpPr/>
            <p:nvPr/>
          </p:nvSpPr>
          <p:spPr>
            <a:xfrm>
              <a:off x="4431183" y="2351895"/>
              <a:ext cx="10166577" cy="6985843"/>
            </a:xfrm>
            <a:prstGeom prst="rect">
              <a:avLst/>
            </a:prstGeom>
            <a:noFill/>
            <a:ln w="15875" cap="flat" cmpd="sng">
              <a:solidFill>
                <a:schemeClr val="dk1"/>
              </a:solidFill>
              <a:prstDash val="solid"/>
              <a:round/>
              <a:headEnd type="none" w="sm" len="sm"/>
              <a:tailEnd type="none" w="sm" len="sm"/>
            </a:ln>
          </p:spPr>
          <p:txBody>
            <a:bodyPr spcFirstLastPara="1" wrap="square" lIns="502900" tIns="91425"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AWS Cloud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Google Shape;59;p1">
              <a:extLst>
                <a:ext uri="{FF2B5EF4-FFF2-40B4-BE49-F238E27FC236}">
                  <a16:creationId xmlns:a16="http://schemas.microsoft.com/office/drawing/2014/main" id="{AC951E8E-2A09-CCB4-2AC4-172A56E32B83}"/>
                </a:ext>
              </a:extLst>
            </p:cNvPr>
            <p:cNvPicPr preferRelativeResize="0"/>
            <p:nvPr/>
          </p:nvPicPr>
          <p:blipFill rotWithShape="1">
            <a:blip r:embed="rId5">
              <a:alphaModFix/>
            </a:blip>
            <a:srcRect/>
            <a:stretch/>
          </p:blipFill>
          <p:spPr>
            <a:xfrm>
              <a:off x="4442512" y="2358541"/>
              <a:ext cx="381000" cy="381000"/>
            </a:xfrm>
            <a:prstGeom prst="rect">
              <a:avLst/>
            </a:prstGeom>
            <a:noFill/>
            <a:ln>
              <a:noFill/>
            </a:ln>
          </p:spPr>
        </p:pic>
        <p:cxnSp>
          <p:nvCxnSpPr>
            <p:cNvPr id="60" name="Google Shape;60;p1">
              <a:extLst>
                <a:ext uri="{FF2B5EF4-FFF2-40B4-BE49-F238E27FC236}">
                  <a16:creationId xmlns:a16="http://schemas.microsoft.com/office/drawing/2014/main" id="{3462C0EB-F9B7-59B1-55EA-6D68B4DD0F16}"/>
                </a:ext>
              </a:extLst>
            </p:cNvPr>
            <p:cNvCxnSpPr>
              <a:cxnSpLocks/>
              <a:stCxn id="53" idx="1"/>
              <a:endCxn id="61" idx="1"/>
            </p:cNvCxnSpPr>
            <p:nvPr/>
          </p:nvCxnSpPr>
          <p:spPr>
            <a:xfrm>
              <a:off x="3937470" y="6019256"/>
              <a:ext cx="1838118" cy="2649109"/>
            </a:xfrm>
            <a:prstGeom prst="bentConnector3">
              <a:avLst>
                <a:gd name="adj1" fmla="val 67002"/>
              </a:avLst>
            </a:prstGeom>
            <a:noFill/>
            <a:ln w="9525" cap="flat" cmpd="sng">
              <a:solidFill>
                <a:schemeClr val="dk1"/>
              </a:solidFill>
              <a:prstDash val="solid"/>
              <a:round/>
              <a:headEnd type="none" w="sm" len="sm"/>
              <a:tailEnd type="triangle" w="med" len="med"/>
            </a:ln>
          </p:spPr>
        </p:cxnSp>
        <p:sp>
          <p:nvSpPr>
            <p:cNvPr id="61" name="Google Shape;61;p1">
              <a:extLst>
                <a:ext uri="{FF2B5EF4-FFF2-40B4-BE49-F238E27FC236}">
                  <a16:creationId xmlns:a16="http://schemas.microsoft.com/office/drawing/2014/main" id="{6FEF480B-A954-7330-B562-8C995BC8BCD7}"/>
                </a:ext>
              </a:extLst>
            </p:cNvPr>
            <p:cNvSpPr/>
            <p:nvPr/>
          </p:nvSpPr>
          <p:spPr>
            <a:xfrm>
              <a:off x="5775588" y="8150031"/>
              <a:ext cx="4160640" cy="1036667"/>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62;p1">
              <a:extLst>
                <a:ext uri="{FF2B5EF4-FFF2-40B4-BE49-F238E27FC236}">
                  <a16:creationId xmlns:a16="http://schemas.microsoft.com/office/drawing/2014/main" id="{570131E5-BE43-5885-1845-F40B6FA29378}"/>
                </a:ext>
              </a:extLst>
            </p:cNvPr>
            <p:cNvSpPr txBox="1"/>
            <p:nvPr/>
          </p:nvSpPr>
          <p:spPr>
            <a:xfrm>
              <a:off x="5985942" y="8329810"/>
              <a:ext cx="178353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ユーザ認証を行い認証トークンを発行する</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63;p1">
              <a:extLst>
                <a:ext uri="{FF2B5EF4-FFF2-40B4-BE49-F238E27FC236}">
                  <a16:creationId xmlns:a16="http://schemas.microsoft.com/office/drawing/2014/main" id="{B7FB095E-8D10-CF83-852C-B758446967A3}"/>
                </a:ext>
              </a:extLst>
            </p:cNvPr>
            <p:cNvSpPr txBox="1"/>
            <p:nvPr/>
          </p:nvSpPr>
          <p:spPr>
            <a:xfrm>
              <a:off x="7653830" y="8109130"/>
              <a:ext cx="2175043" cy="13311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a:t>
              </a: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（国民向け）</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a:t>
              </a: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（企業ユーザ向け）</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a:t>
              </a: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（職員向け）</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64;p1">
              <a:extLst>
                <a:ext uri="{FF2B5EF4-FFF2-40B4-BE49-F238E27FC236}">
                  <a16:creationId xmlns:a16="http://schemas.microsoft.com/office/drawing/2014/main" id="{4FF8AE80-5115-BD06-24FD-75C0031B6D5D}"/>
                </a:ext>
              </a:extLst>
            </p:cNvPr>
            <p:cNvSpPr/>
            <p:nvPr/>
          </p:nvSpPr>
          <p:spPr>
            <a:xfrm>
              <a:off x="10111904" y="4577834"/>
              <a:ext cx="4334590" cy="2907223"/>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65;p1">
              <a:extLst>
                <a:ext uri="{FF2B5EF4-FFF2-40B4-BE49-F238E27FC236}">
                  <a16:creationId xmlns:a16="http://schemas.microsoft.com/office/drawing/2014/main" id="{424CC695-6833-48A5-84C0-7ABB08C0EB2B}"/>
                </a:ext>
              </a:extLst>
            </p:cNvPr>
            <p:cNvSpPr txBox="1"/>
            <p:nvPr/>
          </p:nvSpPr>
          <p:spPr>
            <a:xfrm>
              <a:off x="10297177" y="4718567"/>
              <a:ext cx="360181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審査対象データ及び審査・承認処理結果データを保管するDB・ストレージを持つ機能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66;p1">
              <a:extLst>
                <a:ext uri="{FF2B5EF4-FFF2-40B4-BE49-F238E27FC236}">
                  <a16:creationId xmlns:a16="http://schemas.microsoft.com/office/drawing/2014/main" id="{2688F1D0-4F71-7F65-C408-F7766AE16F82}"/>
                </a:ext>
              </a:extLst>
            </p:cNvPr>
            <p:cNvSpPr txBox="1"/>
            <p:nvPr/>
          </p:nvSpPr>
          <p:spPr>
            <a:xfrm>
              <a:off x="10299605" y="5475940"/>
              <a:ext cx="3050096"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申請・届出_申請・届出機能</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申請・届出_電子決裁機能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7" name="Google Shape;67;p1">
              <a:extLst>
                <a:ext uri="{FF2B5EF4-FFF2-40B4-BE49-F238E27FC236}">
                  <a16:creationId xmlns:a16="http://schemas.microsoft.com/office/drawing/2014/main" id="{C2F5DCDB-755A-17D8-7CA8-C3C368470A09}"/>
                </a:ext>
              </a:extLst>
            </p:cNvPr>
            <p:cNvPicPr preferRelativeResize="0"/>
            <p:nvPr/>
          </p:nvPicPr>
          <p:blipFill rotWithShape="1">
            <a:blip r:embed="rId6">
              <a:alphaModFix/>
            </a:blip>
            <a:srcRect/>
            <a:stretch/>
          </p:blipFill>
          <p:spPr>
            <a:xfrm>
              <a:off x="6251793" y="4895953"/>
              <a:ext cx="365760" cy="365760"/>
            </a:xfrm>
            <a:prstGeom prst="rect">
              <a:avLst/>
            </a:prstGeom>
            <a:noFill/>
            <a:ln>
              <a:noFill/>
            </a:ln>
          </p:spPr>
        </p:pic>
        <p:sp>
          <p:nvSpPr>
            <p:cNvPr id="68" name="Google Shape;68;p1">
              <a:extLst>
                <a:ext uri="{FF2B5EF4-FFF2-40B4-BE49-F238E27FC236}">
                  <a16:creationId xmlns:a16="http://schemas.microsoft.com/office/drawing/2014/main" id="{2FBE7E27-B880-5B11-B6D7-35FCF6755FD4}"/>
                </a:ext>
              </a:extLst>
            </p:cNvPr>
            <p:cNvSpPr txBox="1"/>
            <p:nvPr/>
          </p:nvSpPr>
          <p:spPr>
            <a:xfrm>
              <a:off x="6000120" y="5239484"/>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9" name="Google Shape;69;p1">
              <a:extLst>
                <a:ext uri="{FF2B5EF4-FFF2-40B4-BE49-F238E27FC236}">
                  <a16:creationId xmlns:a16="http://schemas.microsoft.com/office/drawing/2014/main" id="{8C57614F-764F-26C6-9E48-9E3F448D5167}"/>
                </a:ext>
              </a:extLst>
            </p:cNvPr>
            <p:cNvCxnSpPr>
              <a:stCxn id="68" idx="2"/>
            </p:cNvCxnSpPr>
            <p:nvPr/>
          </p:nvCxnSpPr>
          <p:spPr>
            <a:xfrm>
              <a:off x="6434673" y="5578038"/>
              <a:ext cx="0" cy="166800"/>
            </a:xfrm>
            <a:prstGeom prst="straightConnector1">
              <a:avLst/>
            </a:prstGeom>
            <a:noFill/>
            <a:ln w="9525" cap="flat" cmpd="sng">
              <a:solidFill>
                <a:schemeClr val="dk1"/>
              </a:solidFill>
              <a:prstDash val="solid"/>
              <a:round/>
              <a:headEnd type="none" w="sm" len="sm"/>
              <a:tailEnd type="triangle" w="med" len="med"/>
            </a:ln>
          </p:spPr>
        </p:cxnSp>
        <p:sp>
          <p:nvSpPr>
            <p:cNvPr id="70" name="Google Shape;70;p1">
              <a:extLst>
                <a:ext uri="{FF2B5EF4-FFF2-40B4-BE49-F238E27FC236}">
                  <a16:creationId xmlns:a16="http://schemas.microsoft.com/office/drawing/2014/main" id="{264F63E4-CD96-CCF8-F227-A7B2D1C50C51}"/>
                </a:ext>
              </a:extLst>
            </p:cNvPr>
            <p:cNvSpPr txBox="1"/>
            <p:nvPr/>
          </p:nvSpPr>
          <p:spPr>
            <a:xfrm>
              <a:off x="11086404" y="6752736"/>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DocumentDB</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データベース</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1" name="Google Shape;71;p1">
              <a:extLst>
                <a:ext uri="{FF2B5EF4-FFF2-40B4-BE49-F238E27FC236}">
                  <a16:creationId xmlns:a16="http://schemas.microsoft.com/office/drawing/2014/main" id="{AB2021BD-A887-AB99-5CF6-DA44440FA8C5}"/>
                </a:ext>
              </a:extLst>
            </p:cNvPr>
            <p:cNvPicPr preferRelativeResize="0"/>
            <p:nvPr/>
          </p:nvPicPr>
          <p:blipFill rotWithShape="1">
            <a:blip r:embed="rId7">
              <a:alphaModFix/>
            </a:blip>
            <a:srcRect/>
            <a:stretch/>
          </p:blipFill>
          <p:spPr>
            <a:xfrm>
              <a:off x="11903877" y="6195875"/>
              <a:ext cx="548640" cy="548640"/>
            </a:xfrm>
            <a:prstGeom prst="rect">
              <a:avLst/>
            </a:prstGeom>
            <a:noFill/>
            <a:ln>
              <a:noFill/>
            </a:ln>
          </p:spPr>
        </p:pic>
        <p:pic>
          <p:nvPicPr>
            <p:cNvPr id="72" name="Google Shape;72;p1">
              <a:extLst>
                <a:ext uri="{FF2B5EF4-FFF2-40B4-BE49-F238E27FC236}">
                  <a16:creationId xmlns:a16="http://schemas.microsoft.com/office/drawing/2014/main" id="{21CA4228-BD6E-6F84-1238-74F53BF6017B}"/>
                </a:ext>
              </a:extLst>
            </p:cNvPr>
            <p:cNvPicPr preferRelativeResize="0"/>
            <p:nvPr/>
          </p:nvPicPr>
          <p:blipFill rotWithShape="1">
            <a:blip r:embed="rId8">
              <a:alphaModFix/>
            </a:blip>
            <a:srcRect/>
            <a:stretch/>
          </p:blipFill>
          <p:spPr>
            <a:xfrm>
              <a:off x="13392945" y="6202300"/>
              <a:ext cx="548640" cy="548640"/>
            </a:xfrm>
            <a:prstGeom prst="rect">
              <a:avLst/>
            </a:prstGeom>
            <a:noFill/>
            <a:ln>
              <a:noFill/>
            </a:ln>
          </p:spPr>
        </p:pic>
        <p:sp>
          <p:nvSpPr>
            <p:cNvPr id="73" name="Google Shape;73;p1">
              <a:extLst>
                <a:ext uri="{FF2B5EF4-FFF2-40B4-BE49-F238E27FC236}">
                  <a16:creationId xmlns:a16="http://schemas.microsoft.com/office/drawing/2014/main" id="{5D509848-2E76-EF97-46F7-E12A7F45394C}"/>
                </a:ext>
              </a:extLst>
            </p:cNvPr>
            <p:cNvSpPr txBox="1"/>
            <p:nvPr/>
          </p:nvSpPr>
          <p:spPr>
            <a:xfrm>
              <a:off x="12552683" y="6782881"/>
              <a:ext cx="2239962"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S3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ストレージ</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74;p1">
              <a:extLst>
                <a:ext uri="{FF2B5EF4-FFF2-40B4-BE49-F238E27FC236}">
                  <a16:creationId xmlns:a16="http://schemas.microsoft.com/office/drawing/2014/main" id="{49F335DE-3830-848C-4227-722BC005A583}"/>
                </a:ext>
              </a:extLst>
            </p:cNvPr>
            <p:cNvSpPr/>
            <p:nvPr/>
          </p:nvSpPr>
          <p:spPr>
            <a:xfrm>
              <a:off x="10106001" y="8150031"/>
              <a:ext cx="4334590" cy="1036667"/>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75;p1">
              <a:extLst>
                <a:ext uri="{FF2B5EF4-FFF2-40B4-BE49-F238E27FC236}">
                  <a16:creationId xmlns:a16="http://schemas.microsoft.com/office/drawing/2014/main" id="{38726986-D184-E0BE-CE6E-B0A8DC06072F}"/>
                </a:ext>
              </a:extLst>
            </p:cNvPr>
            <p:cNvSpPr txBox="1"/>
            <p:nvPr/>
          </p:nvSpPr>
          <p:spPr>
            <a:xfrm>
              <a:off x="10278420" y="8260316"/>
              <a:ext cx="224051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審査結果を参照し処理する機能</a:t>
              </a:r>
              <a:endParaRPr kumimoji="0" sz="20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1">
              <a:extLst>
                <a:ext uri="{FF2B5EF4-FFF2-40B4-BE49-F238E27FC236}">
                  <a16:creationId xmlns:a16="http://schemas.microsoft.com/office/drawing/2014/main" id="{772CF4EC-ED4F-8874-FF58-8745142A2619}"/>
                </a:ext>
              </a:extLst>
            </p:cNvPr>
            <p:cNvSpPr txBox="1"/>
            <p:nvPr/>
          </p:nvSpPr>
          <p:spPr>
            <a:xfrm>
              <a:off x="12482518" y="8211966"/>
              <a:ext cx="1816059"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申請・届出_公文書ダウンロード機能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申請・届出_公文書公開機能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77" name="Google Shape;77;p1">
              <a:extLst>
                <a:ext uri="{FF2B5EF4-FFF2-40B4-BE49-F238E27FC236}">
                  <a16:creationId xmlns:a16="http://schemas.microsoft.com/office/drawing/2014/main" id="{A4C3C878-EE42-FADE-3E8D-4372389FAA3F}"/>
                </a:ext>
              </a:extLst>
            </p:cNvPr>
            <p:cNvCxnSpPr>
              <a:stCxn id="74" idx="0"/>
              <a:endCxn id="64" idx="2"/>
            </p:cNvCxnSpPr>
            <p:nvPr/>
          </p:nvCxnSpPr>
          <p:spPr>
            <a:xfrm rot="10800000" flipH="1">
              <a:off x="12273296" y="7484931"/>
              <a:ext cx="6000" cy="665100"/>
            </a:xfrm>
            <a:prstGeom prst="straightConnector1">
              <a:avLst/>
            </a:prstGeom>
            <a:noFill/>
            <a:ln w="9525" cap="flat" cmpd="sng">
              <a:solidFill>
                <a:schemeClr val="dk1"/>
              </a:solidFill>
              <a:prstDash val="solid"/>
              <a:round/>
              <a:headEnd type="none" w="sm" len="sm"/>
              <a:tailEnd type="triangle" w="med" len="med"/>
            </a:ln>
          </p:spPr>
        </p:cxnSp>
        <p:pic>
          <p:nvPicPr>
            <p:cNvPr id="79" name="Google Shape;79;p1">
              <a:extLst>
                <a:ext uri="{FF2B5EF4-FFF2-40B4-BE49-F238E27FC236}">
                  <a16:creationId xmlns:a16="http://schemas.microsoft.com/office/drawing/2014/main" id="{1D096814-E920-7995-C40C-C39DA6CB4AE6}"/>
                </a:ext>
              </a:extLst>
            </p:cNvPr>
            <p:cNvPicPr preferRelativeResize="0"/>
            <p:nvPr/>
          </p:nvPicPr>
          <p:blipFill rotWithShape="1">
            <a:blip r:embed="rId9">
              <a:alphaModFix/>
            </a:blip>
            <a:srcRect/>
            <a:stretch/>
          </p:blipFill>
          <p:spPr>
            <a:xfrm>
              <a:off x="6157425" y="5750009"/>
              <a:ext cx="547200" cy="547200"/>
            </a:xfrm>
            <a:prstGeom prst="rect">
              <a:avLst/>
            </a:prstGeom>
            <a:noFill/>
            <a:ln>
              <a:noFill/>
            </a:ln>
          </p:spPr>
        </p:pic>
        <p:sp>
          <p:nvSpPr>
            <p:cNvPr id="80" name="Google Shape;80;p1">
              <a:extLst>
                <a:ext uri="{FF2B5EF4-FFF2-40B4-BE49-F238E27FC236}">
                  <a16:creationId xmlns:a16="http://schemas.microsoft.com/office/drawing/2014/main" id="{3A670F03-961D-5650-4549-7C4A0317F525}"/>
                </a:ext>
              </a:extLst>
            </p:cNvPr>
            <p:cNvSpPr txBox="1"/>
            <p:nvPr/>
          </p:nvSpPr>
          <p:spPr>
            <a:xfrm>
              <a:off x="5569673" y="6274455"/>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 name="Google Shape;81;p1">
              <a:extLst>
                <a:ext uri="{FF2B5EF4-FFF2-40B4-BE49-F238E27FC236}">
                  <a16:creationId xmlns:a16="http://schemas.microsoft.com/office/drawing/2014/main" id="{9F870EBE-F0F3-8EBF-A59B-F84B2CDB6815}"/>
                </a:ext>
              </a:extLst>
            </p:cNvPr>
            <p:cNvSpPr txBox="1"/>
            <p:nvPr/>
          </p:nvSpPr>
          <p:spPr>
            <a:xfrm>
              <a:off x="7831930" y="4653009"/>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82;p1">
              <a:extLst>
                <a:ext uri="{FF2B5EF4-FFF2-40B4-BE49-F238E27FC236}">
                  <a16:creationId xmlns:a16="http://schemas.microsoft.com/office/drawing/2014/main" id="{AA52E2DA-8F33-6B9E-F870-42E185866DB7}"/>
                </a:ext>
              </a:extLst>
            </p:cNvPr>
            <p:cNvSpPr/>
            <p:nvPr/>
          </p:nvSpPr>
          <p:spPr>
            <a:xfrm>
              <a:off x="7689267" y="4630120"/>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83" name="Google Shape;83;p1">
              <a:extLst>
                <a:ext uri="{FF2B5EF4-FFF2-40B4-BE49-F238E27FC236}">
                  <a16:creationId xmlns:a16="http://schemas.microsoft.com/office/drawing/2014/main" id="{2A25F394-20C7-385E-7714-9F9F0F3A582E}"/>
                </a:ext>
              </a:extLst>
            </p:cNvPr>
            <p:cNvPicPr preferRelativeResize="0"/>
            <p:nvPr/>
          </p:nvPicPr>
          <p:blipFill rotWithShape="1">
            <a:blip r:embed="rId10">
              <a:alphaModFix/>
            </a:blip>
            <a:srcRect/>
            <a:stretch/>
          </p:blipFill>
          <p:spPr>
            <a:xfrm>
              <a:off x="7672948" y="4628732"/>
              <a:ext cx="315171" cy="315171"/>
            </a:xfrm>
            <a:prstGeom prst="rect">
              <a:avLst/>
            </a:prstGeom>
            <a:noFill/>
            <a:ln>
              <a:noFill/>
            </a:ln>
          </p:spPr>
        </p:pic>
        <p:pic>
          <p:nvPicPr>
            <p:cNvPr id="84" name="Google Shape;84;p1">
              <a:extLst>
                <a:ext uri="{FF2B5EF4-FFF2-40B4-BE49-F238E27FC236}">
                  <a16:creationId xmlns:a16="http://schemas.microsoft.com/office/drawing/2014/main" id="{0DC6C9FD-D264-1CB7-B510-6D6F0382E51F}"/>
                </a:ext>
              </a:extLst>
            </p:cNvPr>
            <p:cNvPicPr preferRelativeResize="0"/>
            <p:nvPr/>
          </p:nvPicPr>
          <p:blipFill rotWithShape="1">
            <a:blip r:embed="rId11">
              <a:alphaModFix/>
            </a:blip>
            <a:srcRect/>
            <a:stretch/>
          </p:blipFill>
          <p:spPr>
            <a:xfrm>
              <a:off x="8016056" y="4933179"/>
              <a:ext cx="454664" cy="454664"/>
            </a:xfrm>
            <a:prstGeom prst="rect">
              <a:avLst/>
            </a:prstGeom>
            <a:noFill/>
            <a:ln>
              <a:noFill/>
            </a:ln>
          </p:spPr>
        </p:pic>
        <p:sp>
          <p:nvSpPr>
            <p:cNvPr id="85" name="Google Shape;85;p1">
              <a:extLst>
                <a:ext uri="{FF2B5EF4-FFF2-40B4-BE49-F238E27FC236}">
                  <a16:creationId xmlns:a16="http://schemas.microsoft.com/office/drawing/2014/main" id="{31E93ECB-37B3-5EF4-75F7-C91EB170563A}"/>
                </a:ext>
              </a:extLst>
            </p:cNvPr>
            <p:cNvSpPr txBox="1"/>
            <p:nvPr/>
          </p:nvSpPr>
          <p:spPr>
            <a:xfrm>
              <a:off x="7748920" y="5265175"/>
              <a:ext cx="100540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コンテナ</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800" dirty="0"/>
                <a:t>(</a:t>
              </a:r>
              <a:r>
                <a:rPr lang="en-US" sz="800" dirty="0" err="1"/>
                <a:t>フロントエンド</a:t>
              </a:r>
              <a:r>
                <a:rPr lang="en-US" sz="800" dirty="0"/>
                <a:t>)</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81;p1">
              <a:extLst>
                <a:ext uri="{FF2B5EF4-FFF2-40B4-BE49-F238E27FC236}">
                  <a16:creationId xmlns:a16="http://schemas.microsoft.com/office/drawing/2014/main" id="{CAD885B4-8E98-AC7E-B3D3-2D01C86CABB5}"/>
                </a:ext>
              </a:extLst>
            </p:cNvPr>
            <p:cNvSpPr txBox="1"/>
            <p:nvPr/>
          </p:nvSpPr>
          <p:spPr>
            <a:xfrm>
              <a:off x="7831930" y="6088263"/>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Google Shape;82;p1">
              <a:extLst>
                <a:ext uri="{FF2B5EF4-FFF2-40B4-BE49-F238E27FC236}">
                  <a16:creationId xmlns:a16="http://schemas.microsoft.com/office/drawing/2014/main" id="{8B07EB4D-B923-57AC-AF74-17F06AE2D55A}"/>
                </a:ext>
              </a:extLst>
            </p:cNvPr>
            <p:cNvSpPr/>
            <p:nvPr/>
          </p:nvSpPr>
          <p:spPr>
            <a:xfrm>
              <a:off x="7689267" y="6065374"/>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9" name="Google Shape;83;p1">
              <a:extLst>
                <a:ext uri="{FF2B5EF4-FFF2-40B4-BE49-F238E27FC236}">
                  <a16:creationId xmlns:a16="http://schemas.microsoft.com/office/drawing/2014/main" id="{6903B8C6-BE12-C6C6-DDE1-2E7646A6C446}"/>
                </a:ext>
              </a:extLst>
            </p:cNvPr>
            <p:cNvPicPr preferRelativeResize="0"/>
            <p:nvPr/>
          </p:nvPicPr>
          <p:blipFill rotWithShape="1">
            <a:blip r:embed="rId10">
              <a:alphaModFix/>
            </a:blip>
            <a:srcRect/>
            <a:stretch/>
          </p:blipFill>
          <p:spPr>
            <a:xfrm>
              <a:off x="7672948" y="6063986"/>
              <a:ext cx="315171" cy="315171"/>
            </a:xfrm>
            <a:prstGeom prst="rect">
              <a:avLst/>
            </a:prstGeom>
            <a:noFill/>
            <a:ln>
              <a:noFill/>
            </a:ln>
          </p:spPr>
        </p:pic>
        <p:pic>
          <p:nvPicPr>
            <p:cNvPr id="10" name="Google Shape;84;p1">
              <a:extLst>
                <a:ext uri="{FF2B5EF4-FFF2-40B4-BE49-F238E27FC236}">
                  <a16:creationId xmlns:a16="http://schemas.microsoft.com/office/drawing/2014/main" id="{88D4EF50-FE22-CE41-580E-38681D1FEFDA}"/>
                </a:ext>
              </a:extLst>
            </p:cNvPr>
            <p:cNvPicPr preferRelativeResize="0"/>
            <p:nvPr/>
          </p:nvPicPr>
          <p:blipFill rotWithShape="1">
            <a:blip r:embed="rId11">
              <a:alphaModFix/>
            </a:blip>
            <a:srcRect/>
            <a:stretch/>
          </p:blipFill>
          <p:spPr>
            <a:xfrm>
              <a:off x="8016056" y="6368433"/>
              <a:ext cx="454664" cy="454664"/>
            </a:xfrm>
            <a:prstGeom prst="rect">
              <a:avLst/>
            </a:prstGeom>
            <a:noFill/>
            <a:ln>
              <a:noFill/>
            </a:ln>
          </p:spPr>
        </p:pic>
        <p:sp>
          <p:nvSpPr>
            <p:cNvPr id="11" name="Google Shape;85;p1">
              <a:extLst>
                <a:ext uri="{FF2B5EF4-FFF2-40B4-BE49-F238E27FC236}">
                  <a16:creationId xmlns:a16="http://schemas.microsoft.com/office/drawing/2014/main" id="{43EFE351-5CCD-BA7A-B0F2-3B214AD68AEB}"/>
                </a:ext>
              </a:extLst>
            </p:cNvPr>
            <p:cNvSpPr txBox="1"/>
            <p:nvPr/>
          </p:nvSpPr>
          <p:spPr>
            <a:xfrm>
              <a:off x="7748920" y="6700429"/>
              <a:ext cx="100540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コンテナ</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a:t>(</a:t>
              </a:r>
              <a:r>
                <a:rPr lang="en-US" sz="800" dirty="0" err="1"/>
                <a:t>バックエンド</a:t>
              </a:r>
              <a:r>
                <a:rPr lang="en-US" sz="800" dirty="0"/>
                <a: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14" name="Google Shape;60;p1">
              <a:extLst>
                <a:ext uri="{FF2B5EF4-FFF2-40B4-BE49-F238E27FC236}">
                  <a16:creationId xmlns:a16="http://schemas.microsoft.com/office/drawing/2014/main" id="{F95F6F5C-016A-E7B2-8153-AC88FEBE94B8}"/>
                </a:ext>
              </a:extLst>
            </p:cNvPr>
            <p:cNvCxnSpPr>
              <a:cxnSpLocks/>
              <a:stCxn id="79" idx="3"/>
              <a:endCxn id="84" idx="1"/>
            </p:cNvCxnSpPr>
            <p:nvPr/>
          </p:nvCxnSpPr>
          <p:spPr>
            <a:xfrm flipV="1">
              <a:off x="6704625" y="5160511"/>
              <a:ext cx="1311431" cy="863098"/>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18" name="Google Shape;60;p1">
              <a:extLst>
                <a:ext uri="{FF2B5EF4-FFF2-40B4-BE49-F238E27FC236}">
                  <a16:creationId xmlns:a16="http://schemas.microsoft.com/office/drawing/2014/main" id="{D99E0F40-41A1-47D6-3E3F-14A15DF6A843}"/>
                </a:ext>
              </a:extLst>
            </p:cNvPr>
            <p:cNvCxnSpPr>
              <a:cxnSpLocks/>
              <a:stCxn id="79" idx="3"/>
              <a:endCxn id="10" idx="1"/>
            </p:cNvCxnSpPr>
            <p:nvPr/>
          </p:nvCxnSpPr>
          <p:spPr>
            <a:xfrm>
              <a:off x="6704625" y="6023609"/>
              <a:ext cx="1311431" cy="572156"/>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21" name="Google Shape;60;p1">
              <a:extLst>
                <a:ext uri="{FF2B5EF4-FFF2-40B4-BE49-F238E27FC236}">
                  <a16:creationId xmlns:a16="http://schemas.microsoft.com/office/drawing/2014/main" id="{9F1DEC20-75A2-CB3A-3FCA-7B51098E0A85}"/>
                </a:ext>
              </a:extLst>
            </p:cNvPr>
            <p:cNvCxnSpPr>
              <a:cxnSpLocks/>
              <a:stCxn id="10" idx="3"/>
              <a:endCxn id="64" idx="1"/>
            </p:cNvCxnSpPr>
            <p:nvPr/>
          </p:nvCxnSpPr>
          <p:spPr>
            <a:xfrm flipV="1">
              <a:off x="8470720" y="6031446"/>
              <a:ext cx="1641184" cy="564319"/>
            </a:xfrm>
            <a:prstGeom prst="bentConnector3">
              <a:avLst>
                <a:gd name="adj1" fmla="val 50000"/>
              </a:avLst>
            </a:prstGeom>
            <a:noFill/>
            <a:ln w="9525" cap="flat" cmpd="sng">
              <a:solidFill>
                <a:schemeClr val="dk1"/>
              </a:solidFill>
              <a:prstDash val="solid"/>
              <a:round/>
              <a:headEnd type="none" w="sm" len="sm"/>
              <a:tailEnd type="triangle" w="med" len="med"/>
            </a:ln>
          </p:spPr>
        </p:cxnSp>
      </p:grpSp>
    </p:spTree>
    <p:extLst>
      <p:ext uri="{BB962C8B-B14F-4D97-AF65-F5344CB8AC3E}">
        <p14:creationId xmlns:p14="http://schemas.microsoft.com/office/powerpoint/2010/main" val="764478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5-1-3-1</a:t>
            </a:r>
            <a:r>
              <a:rPr kumimoji="1" lang="en-US" altLang="ja-JP" dirty="0"/>
              <a:t>. </a:t>
            </a:r>
            <a:r>
              <a:rPr kumimoji="1" lang="ja-JP" altLang="en-US" dirty="0"/>
              <a:t>審査・承認</a:t>
            </a:r>
            <a:r>
              <a:rPr kumimoji="1" lang="en-US" altLang="ja-JP" dirty="0"/>
              <a:t>_</a:t>
            </a:r>
            <a:r>
              <a:rPr kumimoji="1" lang="ja-JP" altLang="en-US" dirty="0"/>
              <a:t>審査・承認機能</a:t>
            </a:r>
            <a:br>
              <a:rPr kumimoji="1" lang="en-US" altLang="ja-JP" dirty="0"/>
            </a:br>
            <a:r>
              <a:rPr kumimoji="1" lang="ja-JP" altLang="en-US" sz="3600" dirty="0"/>
              <a:t>（パターン</a:t>
            </a:r>
            <a:r>
              <a:rPr kumimoji="1" lang="en-US" altLang="ja-JP" sz="3600" dirty="0"/>
              <a:t>2 </a:t>
            </a:r>
            <a:r>
              <a:rPr kumimoji="1" lang="ja-JP" altLang="en-US" sz="3600" dirty="0"/>
              <a:t>システムによる自動審査：</a:t>
            </a:r>
            <a:r>
              <a:rPr kumimoji="1" lang="en-US" altLang="ja-JP" sz="3600" dirty="0"/>
              <a:t>S3</a:t>
            </a:r>
            <a:r>
              <a:rPr kumimoji="1" lang="ja-JP" altLang="en-US" sz="3600" dirty="0"/>
              <a:t>イベント通知による処理起動）</a:t>
            </a:r>
            <a:endParaRPr kumimoji="1" lang="ja-JP" altLang="en-US" dirty="0"/>
          </a:p>
        </p:txBody>
      </p:sp>
      <p:sp>
        <p:nvSpPr>
          <p:cNvPr id="7" name="正方形/長方形 3">
            <a:extLst>
              <a:ext uri="{FF2B5EF4-FFF2-40B4-BE49-F238E27FC236}">
                <a16:creationId xmlns:a16="http://schemas.microsoft.com/office/drawing/2014/main" id="{A0C0344D-A005-0E23-5EBB-DE86FDB06DB3}"/>
              </a:ext>
            </a:extLst>
          </p:cNvPr>
          <p:cNvSpPr/>
          <p:nvPr/>
        </p:nvSpPr>
        <p:spPr>
          <a:xfrm>
            <a:off x="7051326" y="3697230"/>
            <a:ext cx="6052667" cy="2617464"/>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審査・承認</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審査・承認機能</a:t>
            </a:r>
          </a:p>
        </p:txBody>
      </p:sp>
      <p:pic>
        <p:nvPicPr>
          <p:cNvPr id="33" name="Graphic 7">
            <a:extLst>
              <a:ext uri="{FF2B5EF4-FFF2-40B4-BE49-F238E27FC236}">
                <a16:creationId xmlns:a16="http://schemas.microsoft.com/office/drawing/2014/main" id="{66EF8B42-5812-DF5E-2E0D-B0D46632E47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5108385" y="591548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9">
            <a:extLst>
              <a:ext uri="{FF2B5EF4-FFF2-40B4-BE49-F238E27FC236}">
                <a16:creationId xmlns:a16="http://schemas.microsoft.com/office/drawing/2014/main" id="{3F19D36A-08EC-6805-E567-CAD7619CC178}"/>
              </a:ext>
            </a:extLst>
          </p:cNvPr>
          <p:cNvSpPr txBox="1">
            <a:spLocks noChangeArrowheads="1"/>
          </p:cNvSpPr>
          <p:nvPr/>
        </p:nvSpPr>
        <p:spPr bwMode="auto">
          <a:xfrm>
            <a:off x="4261137" y="6427083"/>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Aurora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審査データ保管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データベース</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3" name="Graphic 79">
            <a:extLst>
              <a:ext uri="{FF2B5EF4-FFF2-40B4-BE49-F238E27FC236}">
                <a16:creationId xmlns:a16="http://schemas.microsoft.com/office/drawing/2014/main" id="{39459CDA-30E3-600F-00C2-0B0E1235CB6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47673" y="2205385"/>
            <a:ext cx="381000" cy="381000"/>
          </a:xfrm>
          <a:prstGeom prst="rect">
            <a:avLst/>
          </a:prstGeom>
        </p:spPr>
      </p:pic>
      <p:sp>
        <p:nvSpPr>
          <p:cNvPr id="55" name="Rectangle 134">
            <a:extLst>
              <a:ext uri="{FF2B5EF4-FFF2-40B4-BE49-F238E27FC236}">
                <a16:creationId xmlns:a16="http://schemas.microsoft.com/office/drawing/2014/main" id="{5039D249-F304-56FA-9441-C4A7C94BB453}"/>
              </a:ext>
            </a:extLst>
          </p:cNvPr>
          <p:cNvSpPr/>
          <p:nvPr/>
        </p:nvSpPr>
        <p:spPr>
          <a:xfrm>
            <a:off x="4129588" y="2701068"/>
            <a:ext cx="2537979" cy="489327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6" name="TextBox 20">
            <a:extLst>
              <a:ext uri="{FF2B5EF4-FFF2-40B4-BE49-F238E27FC236}">
                <a16:creationId xmlns:a16="http://schemas.microsoft.com/office/drawing/2014/main" id="{2E30DA51-2D3A-F2F4-6C1E-72CFD9153F22}"/>
              </a:ext>
            </a:extLst>
          </p:cNvPr>
          <p:cNvSpPr txBox="1">
            <a:spLocks noChangeArrowheads="1"/>
          </p:cNvSpPr>
          <p:nvPr/>
        </p:nvSpPr>
        <p:spPr bwMode="auto">
          <a:xfrm>
            <a:off x="4222376" y="2841802"/>
            <a:ext cx="224604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dirty="0" err="1">
                <a:latin typeface="Amazon Ember"/>
              </a:rPr>
              <a:t>審査対象データ及び審査・承認処理結果データを保管するDB・ストレージを持つ機能</a:t>
            </a:r>
            <a:endParaRPr lang="en-US" sz="1200" dirty="0">
              <a:latin typeface="Amazon Ember"/>
            </a:endParaRPr>
          </a:p>
        </p:txBody>
      </p:sp>
      <p:sp>
        <p:nvSpPr>
          <p:cNvPr id="57" name="TextBox 20">
            <a:extLst>
              <a:ext uri="{FF2B5EF4-FFF2-40B4-BE49-F238E27FC236}">
                <a16:creationId xmlns:a16="http://schemas.microsoft.com/office/drawing/2014/main" id="{E1E813AE-EBDF-1A66-9F6E-AA579E5C0E66}"/>
              </a:ext>
            </a:extLst>
          </p:cNvPr>
          <p:cNvSpPr txBox="1">
            <a:spLocks noChangeArrowheads="1"/>
          </p:cNvSpPr>
          <p:nvPr/>
        </p:nvSpPr>
        <p:spPr bwMode="auto">
          <a:xfrm>
            <a:off x="4228673" y="3907860"/>
            <a:ext cx="24068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申請・届出機能</a:t>
            </a:r>
          </a:p>
          <a:p>
            <a:pPr marL="285750" indent="-285750">
              <a:buFont typeface="Arial" panose="020B0604020202020204" pitchFamily="34" charset="0"/>
              <a:buChar char="•"/>
            </a:pPr>
            <a:r>
              <a:rPr lang="ja-JP" altLang="en-US" sz="1200">
                <a:latin typeface="Amazon Ember"/>
                <a:ea typeface="Amazon Ember" panose="020B0603020204020204" pitchFamily="34" charset="0"/>
                <a:cs typeface="Amazon Ember" panose="020B0603020204020204" pitchFamily="34" charset="0"/>
              </a:rPr>
              <a:t>申請・届出</a:t>
            </a:r>
            <a:r>
              <a:rPr lang="en-US" altLang="ja-JP" sz="1200" dirty="0">
                <a:latin typeface="Amazon Ember"/>
                <a:ea typeface="Amazon Ember" panose="020B0603020204020204" pitchFamily="34" charset="0"/>
                <a:cs typeface="Amazon Ember" panose="020B0603020204020204" pitchFamily="34" charset="0"/>
              </a:rPr>
              <a:t>_</a:t>
            </a:r>
            <a:r>
              <a:rPr lang="ja-JP" altLang="en-US" sz="1200">
                <a:latin typeface="Amazon Ember"/>
                <a:ea typeface="Amazon Ember" panose="020B0603020204020204" pitchFamily="34" charset="0"/>
                <a:cs typeface="Amazon Ember" panose="020B0603020204020204" pitchFamily="34" charset="0"/>
              </a:rPr>
              <a:t>電子決裁機能</a:t>
            </a:r>
            <a:endParaRPr lang="ja-JP" altLang="en-US" sz="1200" dirty="0">
              <a:latin typeface="Amazon Ember"/>
              <a:ea typeface="Amazon Ember" panose="020B0603020204020204" pitchFamily="34" charset="0"/>
              <a:cs typeface="Amazon Ember" panose="020B0603020204020204" pitchFamily="34" charset="0"/>
            </a:endParaRPr>
          </a:p>
        </p:txBody>
      </p:sp>
      <p:pic>
        <p:nvPicPr>
          <p:cNvPr id="59" name="Graphic 8">
            <a:extLst>
              <a:ext uri="{FF2B5EF4-FFF2-40B4-BE49-F238E27FC236}">
                <a16:creationId xmlns:a16="http://schemas.microsoft.com/office/drawing/2014/main" id="{01B5FB09-F049-B6F0-B6FB-3A5E4B90F261}"/>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108385" y="471878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9">
            <a:extLst>
              <a:ext uri="{FF2B5EF4-FFF2-40B4-BE49-F238E27FC236}">
                <a16:creationId xmlns:a16="http://schemas.microsoft.com/office/drawing/2014/main" id="{C48BE7B5-CD99-201D-9013-7A2666A4A2D0}"/>
              </a:ext>
            </a:extLst>
          </p:cNvPr>
          <p:cNvSpPr txBox="1">
            <a:spLocks noChangeArrowheads="1"/>
          </p:cNvSpPr>
          <p:nvPr/>
        </p:nvSpPr>
        <p:spPr bwMode="auto">
          <a:xfrm>
            <a:off x="4262724" y="5245050"/>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審査対象データ</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1" name="Rectangle 93">
            <a:extLst>
              <a:ext uri="{FF2B5EF4-FFF2-40B4-BE49-F238E27FC236}">
                <a16:creationId xmlns:a16="http://schemas.microsoft.com/office/drawing/2014/main" id="{850C8930-5EA2-5211-ED40-E1198B2C9EBC}"/>
              </a:ext>
            </a:extLst>
          </p:cNvPr>
          <p:cNvSpPr/>
          <p:nvPr/>
        </p:nvSpPr>
        <p:spPr>
          <a:xfrm>
            <a:off x="8769403" y="6562572"/>
            <a:ext cx="4334590"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62" name="TextBox 20">
            <a:extLst>
              <a:ext uri="{FF2B5EF4-FFF2-40B4-BE49-F238E27FC236}">
                <a16:creationId xmlns:a16="http://schemas.microsoft.com/office/drawing/2014/main" id="{DB7136B9-3913-13A2-B20F-E375635134E3}"/>
              </a:ext>
            </a:extLst>
          </p:cNvPr>
          <p:cNvSpPr txBox="1">
            <a:spLocks noChangeArrowheads="1"/>
          </p:cNvSpPr>
          <p:nvPr/>
        </p:nvSpPr>
        <p:spPr bwMode="auto">
          <a:xfrm>
            <a:off x="8941822" y="6672857"/>
            <a:ext cx="2240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a:ea typeface="Amazon Ember" panose="020B0603020204020204" pitchFamily="34" charset="0"/>
                <a:cs typeface="Amazon Ember" panose="020B0603020204020204" pitchFamily="34" charset="0"/>
              </a:rPr>
              <a:t>連携機能</a:t>
            </a:r>
            <a:endParaRPr lang="en-US" altLang="ja-JP" sz="1600" dirty="0">
              <a:latin typeface="Amazon Ember"/>
              <a:ea typeface="Amazon Ember" panose="020B0603020204020204" pitchFamily="34" charset="0"/>
              <a:cs typeface="Amazon Ember" panose="020B0603020204020204" pitchFamily="34" charset="0"/>
            </a:endParaRPr>
          </a:p>
          <a:p>
            <a:r>
              <a:rPr lang="ja-JP" sz="1200" dirty="0">
                <a:latin typeface="メイリオ"/>
                <a:ea typeface="メイリオ"/>
              </a:rPr>
              <a:t>審査結果を参照し処理する機能</a:t>
            </a:r>
            <a:endParaRPr lang="ja-JP" dirty="0"/>
          </a:p>
        </p:txBody>
      </p:sp>
      <p:sp>
        <p:nvSpPr>
          <p:cNvPr id="63" name="TextBox 20">
            <a:extLst>
              <a:ext uri="{FF2B5EF4-FFF2-40B4-BE49-F238E27FC236}">
                <a16:creationId xmlns:a16="http://schemas.microsoft.com/office/drawing/2014/main" id="{296E65C9-8971-89C7-9F76-3B9698792C48}"/>
              </a:ext>
            </a:extLst>
          </p:cNvPr>
          <p:cNvSpPr txBox="1">
            <a:spLocks noChangeArrowheads="1"/>
          </p:cNvSpPr>
          <p:nvPr/>
        </p:nvSpPr>
        <p:spPr bwMode="auto">
          <a:xfrm>
            <a:off x="11145920" y="6624507"/>
            <a:ext cx="18160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公文書ダウンロード機能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公文書公開機能</a:t>
            </a:r>
            <a:endParaRPr lang="en-US" altLang="ja-JP" sz="1200" dirty="0">
              <a:latin typeface="Amazon Ember"/>
              <a:ea typeface="Amazon Ember" panose="020B0603020204020204" pitchFamily="34" charset="0"/>
              <a:cs typeface="Amazon Ember" panose="020B0603020204020204" pitchFamily="34" charset="0"/>
            </a:endParaRPr>
          </a:p>
        </p:txBody>
      </p:sp>
      <p:pic>
        <p:nvPicPr>
          <p:cNvPr id="64" name="Graphic 19">
            <a:extLst>
              <a:ext uri="{FF2B5EF4-FFF2-40B4-BE49-F238E27FC236}">
                <a16:creationId xmlns:a16="http://schemas.microsoft.com/office/drawing/2014/main" id="{EA7ED0AC-B4BA-7890-73EB-35599933CB9A}"/>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591482" y="4719501"/>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Graphic 10">
            <a:extLst>
              <a:ext uri="{FF2B5EF4-FFF2-40B4-BE49-F238E27FC236}">
                <a16:creationId xmlns:a16="http://schemas.microsoft.com/office/drawing/2014/main" id="{9BB2A97D-0EE7-3ADE-E035-FC767C62293C}"/>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698853" y="4719501"/>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9">
            <a:extLst>
              <a:ext uri="{FF2B5EF4-FFF2-40B4-BE49-F238E27FC236}">
                <a16:creationId xmlns:a16="http://schemas.microsoft.com/office/drawing/2014/main" id="{0D2A726A-EEEF-51DB-3A1A-6079B5CA8CC5}"/>
              </a:ext>
            </a:extLst>
          </p:cNvPr>
          <p:cNvSpPr txBox="1">
            <a:spLocks noChangeArrowheads="1"/>
          </p:cNvSpPr>
          <p:nvPr/>
        </p:nvSpPr>
        <p:spPr bwMode="auto">
          <a:xfrm>
            <a:off x="10558361" y="5245050"/>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Auroa</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審査基準データ</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データベース</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7" name="TextBox 9">
            <a:extLst>
              <a:ext uri="{FF2B5EF4-FFF2-40B4-BE49-F238E27FC236}">
                <a16:creationId xmlns:a16="http://schemas.microsoft.com/office/drawing/2014/main" id="{86B99FD3-1E12-588D-51FE-FCBEED69D1C2}"/>
              </a:ext>
            </a:extLst>
          </p:cNvPr>
          <p:cNvSpPr txBox="1">
            <a:spLocks noChangeArrowheads="1"/>
          </p:cNvSpPr>
          <p:nvPr/>
        </p:nvSpPr>
        <p:spPr bwMode="auto">
          <a:xfrm>
            <a:off x="6741328" y="5245050"/>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EventBridge</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審査対象データ</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保管通知</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8" name="TextBox 9">
            <a:extLst>
              <a:ext uri="{FF2B5EF4-FFF2-40B4-BE49-F238E27FC236}">
                <a16:creationId xmlns:a16="http://schemas.microsoft.com/office/drawing/2014/main" id="{36D098E0-3187-64C4-AF5E-EFDE94BF1657}"/>
              </a:ext>
            </a:extLst>
          </p:cNvPr>
          <p:cNvSpPr txBox="1">
            <a:spLocks noChangeArrowheads="1"/>
          </p:cNvSpPr>
          <p:nvPr/>
        </p:nvSpPr>
        <p:spPr bwMode="auto">
          <a:xfrm>
            <a:off x="8850884" y="5245050"/>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審査処理関数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9" name="Rectangle 86">
            <a:extLst>
              <a:ext uri="{FF2B5EF4-FFF2-40B4-BE49-F238E27FC236}">
                <a16:creationId xmlns:a16="http://schemas.microsoft.com/office/drawing/2014/main" id="{177BFEE3-16D2-55F7-C391-2FD39276D1FE}"/>
              </a:ext>
            </a:extLst>
          </p:cNvPr>
          <p:cNvSpPr/>
          <p:nvPr/>
        </p:nvSpPr>
        <p:spPr>
          <a:xfrm>
            <a:off x="8850883" y="4228987"/>
            <a:ext cx="3817033" cy="1686500"/>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Amazon Ember" panose="020B0603020204020204" pitchFamily="34" charset="0"/>
                <a:ea typeface="Amazon Ember" panose="020B0603020204020204" pitchFamily="34" charset="0"/>
                <a:cs typeface="Amazon Ember" panose="020B0603020204020204" pitchFamily="34" charset="0"/>
              </a:rPr>
              <a:t>Virtual private cloud (VPC)</a:t>
            </a:r>
          </a:p>
        </p:txBody>
      </p:sp>
      <p:pic>
        <p:nvPicPr>
          <p:cNvPr id="70" name="Graphic 87">
            <a:extLst>
              <a:ext uri="{FF2B5EF4-FFF2-40B4-BE49-F238E27FC236}">
                <a16:creationId xmlns:a16="http://schemas.microsoft.com/office/drawing/2014/main" id="{6F183F35-E803-001A-6FCA-BB735D932D5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850882" y="4238721"/>
            <a:ext cx="381000" cy="381000"/>
          </a:xfrm>
          <a:prstGeom prst="rect">
            <a:avLst/>
          </a:prstGeom>
        </p:spPr>
      </p:pic>
      <p:cxnSp>
        <p:nvCxnSpPr>
          <p:cNvPr id="71" name="直線矢印コネクタ 120">
            <a:extLst>
              <a:ext uri="{FF2B5EF4-FFF2-40B4-BE49-F238E27FC236}">
                <a16:creationId xmlns:a16="http://schemas.microsoft.com/office/drawing/2014/main" id="{5B9748F0-8043-0E05-C118-D070872E5E18}"/>
              </a:ext>
            </a:extLst>
          </p:cNvPr>
          <p:cNvCxnSpPr>
            <a:cxnSpLocks/>
          </p:cNvCxnSpPr>
          <p:nvPr/>
        </p:nvCxnSpPr>
        <p:spPr>
          <a:xfrm>
            <a:off x="5657025" y="4993101"/>
            <a:ext cx="19344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直線矢印コネクタ 120">
            <a:extLst>
              <a:ext uri="{FF2B5EF4-FFF2-40B4-BE49-F238E27FC236}">
                <a16:creationId xmlns:a16="http://schemas.microsoft.com/office/drawing/2014/main" id="{4B1F66B2-038C-967A-FBA8-63E63BF6F3C4}"/>
              </a:ext>
            </a:extLst>
          </p:cNvPr>
          <p:cNvCxnSpPr>
            <a:cxnSpLocks/>
          </p:cNvCxnSpPr>
          <p:nvPr/>
        </p:nvCxnSpPr>
        <p:spPr>
          <a:xfrm>
            <a:off x="8138682" y="4993101"/>
            <a:ext cx="156017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直線矢印コネクタ 120">
            <a:extLst>
              <a:ext uri="{FF2B5EF4-FFF2-40B4-BE49-F238E27FC236}">
                <a16:creationId xmlns:a16="http://schemas.microsoft.com/office/drawing/2014/main" id="{24505EAE-C53B-859C-7160-F6D8E188F75B}"/>
              </a:ext>
            </a:extLst>
          </p:cNvPr>
          <p:cNvCxnSpPr>
            <a:cxnSpLocks/>
          </p:cNvCxnSpPr>
          <p:nvPr/>
        </p:nvCxnSpPr>
        <p:spPr>
          <a:xfrm>
            <a:off x="10246053" y="4993101"/>
            <a:ext cx="112978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Connector: Elbow 12">
            <a:extLst>
              <a:ext uri="{FF2B5EF4-FFF2-40B4-BE49-F238E27FC236}">
                <a16:creationId xmlns:a16="http://schemas.microsoft.com/office/drawing/2014/main" id="{990731D7-880F-1E4C-3076-DBE2A3DDCF98}"/>
              </a:ext>
            </a:extLst>
          </p:cNvPr>
          <p:cNvCxnSpPr>
            <a:cxnSpLocks/>
            <a:stCxn id="68" idx="2"/>
            <a:endCxn id="33" idx="3"/>
          </p:cNvCxnSpPr>
          <p:nvPr/>
        </p:nvCxnSpPr>
        <p:spPr>
          <a:xfrm rot="5400000">
            <a:off x="7542416" y="3759769"/>
            <a:ext cx="544647" cy="431542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5" name="直線矢印コネクタ 120">
            <a:extLst>
              <a:ext uri="{FF2B5EF4-FFF2-40B4-BE49-F238E27FC236}">
                <a16:creationId xmlns:a16="http://schemas.microsoft.com/office/drawing/2014/main" id="{02F61AAD-BCBD-D3F6-790F-281C121722EA}"/>
              </a:ext>
            </a:extLst>
          </p:cNvPr>
          <p:cNvCxnSpPr>
            <a:cxnSpLocks/>
            <a:stCxn id="61" idx="1"/>
          </p:cNvCxnSpPr>
          <p:nvPr/>
        </p:nvCxnSpPr>
        <p:spPr>
          <a:xfrm flipH="1">
            <a:off x="6667567" y="7080906"/>
            <a:ext cx="21018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Rectangle 78">
            <a:extLst>
              <a:ext uri="{FF2B5EF4-FFF2-40B4-BE49-F238E27FC236}">
                <a16:creationId xmlns:a16="http://schemas.microsoft.com/office/drawing/2014/main" id="{BA625590-2AFC-58DE-B1B9-71698F3FBC1C}"/>
              </a:ext>
            </a:extLst>
          </p:cNvPr>
          <p:cNvSpPr/>
          <p:nvPr/>
        </p:nvSpPr>
        <p:spPr>
          <a:xfrm>
            <a:off x="3836344" y="2198739"/>
            <a:ext cx="10166577"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sp>
        <p:nvSpPr>
          <p:cNvPr id="77" name="TextBox 9">
            <a:extLst>
              <a:ext uri="{FF2B5EF4-FFF2-40B4-BE49-F238E27FC236}">
                <a16:creationId xmlns:a16="http://schemas.microsoft.com/office/drawing/2014/main" id="{6A9BDDCE-7758-E88D-8727-4EC354F33FC0}"/>
              </a:ext>
            </a:extLst>
          </p:cNvPr>
          <p:cNvSpPr txBox="1">
            <a:spLocks noChangeArrowheads="1"/>
          </p:cNvSpPr>
          <p:nvPr/>
        </p:nvSpPr>
        <p:spPr bwMode="auto">
          <a:xfrm>
            <a:off x="5513955" y="4995083"/>
            <a:ext cx="22431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S3イベント通知</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8" name="Graphic 7">
            <a:extLst>
              <a:ext uri="{FF2B5EF4-FFF2-40B4-BE49-F238E27FC236}">
                <a16:creationId xmlns:a16="http://schemas.microsoft.com/office/drawing/2014/main" id="{DB353800-D219-F9B3-0C47-70D5B8F54EF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11380019" y="471806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224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5-1-3-1</a:t>
            </a:r>
            <a:r>
              <a:rPr kumimoji="1" lang="en-US" altLang="ja-JP" dirty="0"/>
              <a:t>. </a:t>
            </a:r>
            <a:r>
              <a:rPr kumimoji="1" lang="ja-JP" altLang="en-US" dirty="0"/>
              <a:t>審査・承認</a:t>
            </a:r>
            <a:r>
              <a:rPr kumimoji="1" lang="en-US" altLang="ja-JP" dirty="0"/>
              <a:t>_</a:t>
            </a:r>
            <a:r>
              <a:rPr kumimoji="1" lang="ja-JP" altLang="en-US" dirty="0"/>
              <a:t>審査・承認機能</a:t>
            </a:r>
            <a:br>
              <a:rPr kumimoji="1" lang="en-US" altLang="ja-JP" dirty="0"/>
            </a:br>
            <a:r>
              <a:rPr kumimoji="1" lang="ja-JP" altLang="en-US" sz="3600" dirty="0"/>
              <a:t>（パターン</a:t>
            </a:r>
            <a:r>
              <a:rPr kumimoji="1" lang="en-US" altLang="ja-JP" sz="3600" dirty="0"/>
              <a:t>3 </a:t>
            </a:r>
            <a:r>
              <a:rPr kumimoji="1" lang="ja-JP" altLang="en-US" sz="3600" dirty="0"/>
              <a:t>システムによる自動審査：</a:t>
            </a:r>
            <a:r>
              <a:rPr kumimoji="1" lang="en-US" altLang="ja-JP" sz="3600" dirty="0" err="1"/>
              <a:t>DocumentDB</a:t>
            </a:r>
            <a:r>
              <a:rPr kumimoji="1" lang="ja-JP" altLang="en-US" sz="3600" dirty="0"/>
              <a:t>変更ストリームによる処理起動）</a:t>
            </a:r>
            <a:endParaRPr kumimoji="1" lang="ja-JP" altLang="en-US" dirty="0"/>
          </a:p>
        </p:txBody>
      </p:sp>
      <p:sp>
        <p:nvSpPr>
          <p:cNvPr id="2" name="正方形/長方形 3">
            <a:extLst>
              <a:ext uri="{FF2B5EF4-FFF2-40B4-BE49-F238E27FC236}">
                <a16:creationId xmlns:a16="http://schemas.microsoft.com/office/drawing/2014/main" id="{B89B596C-8A2F-EEA7-979D-77A5FE2E5693}"/>
              </a:ext>
            </a:extLst>
          </p:cNvPr>
          <p:cNvSpPr/>
          <p:nvPr/>
        </p:nvSpPr>
        <p:spPr>
          <a:xfrm>
            <a:off x="7065322" y="3692032"/>
            <a:ext cx="4334590" cy="2617464"/>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審査・承認</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審査・承認機能</a:t>
            </a:r>
          </a:p>
        </p:txBody>
      </p:sp>
      <p:pic>
        <p:nvPicPr>
          <p:cNvPr id="5" name="Graphic 79">
            <a:extLst>
              <a:ext uri="{FF2B5EF4-FFF2-40B4-BE49-F238E27FC236}">
                <a16:creationId xmlns:a16="http://schemas.microsoft.com/office/drawing/2014/main" id="{3C0F10C9-9A2E-4ADE-66C0-89B33789B36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61668" y="2200187"/>
            <a:ext cx="381000" cy="381000"/>
          </a:xfrm>
          <a:prstGeom prst="rect">
            <a:avLst/>
          </a:prstGeom>
        </p:spPr>
      </p:pic>
      <p:sp>
        <p:nvSpPr>
          <p:cNvPr id="8" name="Rectangle 134">
            <a:extLst>
              <a:ext uri="{FF2B5EF4-FFF2-40B4-BE49-F238E27FC236}">
                <a16:creationId xmlns:a16="http://schemas.microsoft.com/office/drawing/2014/main" id="{39AEE257-C38F-99FE-36BE-90FAC51F51EC}"/>
              </a:ext>
            </a:extLst>
          </p:cNvPr>
          <p:cNvSpPr/>
          <p:nvPr/>
        </p:nvSpPr>
        <p:spPr>
          <a:xfrm>
            <a:off x="4143583" y="2695871"/>
            <a:ext cx="2537979" cy="361362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20">
            <a:extLst>
              <a:ext uri="{FF2B5EF4-FFF2-40B4-BE49-F238E27FC236}">
                <a16:creationId xmlns:a16="http://schemas.microsoft.com/office/drawing/2014/main" id="{D08A1045-A839-27C2-A2FB-9BED40E13D23}"/>
              </a:ext>
            </a:extLst>
          </p:cNvPr>
          <p:cNvSpPr txBox="1">
            <a:spLocks noChangeArrowheads="1"/>
          </p:cNvSpPr>
          <p:nvPr/>
        </p:nvSpPr>
        <p:spPr bwMode="auto">
          <a:xfrm>
            <a:off x="4236371" y="2836604"/>
            <a:ext cx="224604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dirty="0" err="1">
                <a:latin typeface="Amazon Ember"/>
              </a:rPr>
              <a:t>審査対象データ及び審査・承認処理結果データを保管するDB・ストレージを持つ機能</a:t>
            </a:r>
            <a:endParaRPr lang="en-US" sz="1200" dirty="0">
              <a:latin typeface="Amazon Ember"/>
            </a:endParaRPr>
          </a:p>
        </p:txBody>
      </p:sp>
      <p:sp>
        <p:nvSpPr>
          <p:cNvPr id="11" name="TextBox 20">
            <a:extLst>
              <a:ext uri="{FF2B5EF4-FFF2-40B4-BE49-F238E27FC236}">
                <a16:creationId xmlns:a16="http://schemas.microsoft.com/office/drawing/2014/main" id="{F466CFE6-3A04-DB57-8164-5A1B042C5713}"/>
              </a:ext>
            </a:extLst>
          </p:cNvPr>
          <p:cNvSpPr txBox="1">
            <a:spLocks noChangeArrowheads="1"/>
          </p:cNvSpPr>
          <p:nvPr/>
        </p:nvSpPr>
        <p:spPr bwMode="auto">
          <a:xfrm>
            <a:off x="4242668" y="3902662"/>
            <a:ext cx="24068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申請・届出機能</a:t>
            </a:r>
          </a:p>
          <a:p>
            <a:pPr marL="285750" indent="-285750">
              <a:buFont typeface="Arial" panose="020B0604020202020204" pitchFamily="34" charset="0"/>
              <a:buChar char="•"/>
            </a:pPr>
            <a:r>
              <a:rPr lang="ja-JP" altLang="en-US" sz="1200">
                <a:latin typeface="Amazon Ember"/>
                <a:ea typeface="Amazon Ember" panose="020B0603020204020204" pitchFamily="34" charset="0"/>
                <a:cs typeface="Amazon Ember" panose="020B0603020204020204" pitchFamily="34" charset="0"/>
              </a:rPr>
              <a:t>申請・届出</a:t>
            </a:r>
            <a:r>
              <a:rPr lang="en-US" altLang="ja-JP" sz="1200" dirty="0">
                <a:latin typeface="Amazon Ember"/>
                <a:ea typeface="Amazon Ember" panose="020B0603020204020204" pitchFamily="34" charset="0"/>
                <a:cs typeface="Amazon Ember" panose="020B0603020204020204" pitchFamily="34" charset="0"/>
              </a:rPr>
              <a:t>_</a:t>
            </a:r>
            <a:r>
              <a:rPr lang="ja-JP" altLang="en-US" sz="1200">
                <a:latin typeface="Amazon Ember"/>
                <a:ea typeface="Amazon Ember" panose="020B0603020204020204" pitchFamily="34" charset="0"/>
                <a:cs typeface="Amazon Ember" panose="020B0603020204020204" pitchFamily="34" charset="0"/>
              </a:rPr>
              <a:t>電子決裁機能</a:t>
            </a:r>
            <a:endParaRPr lang="ja-JP" altLang="en-US" sz="1200" dirty="0">
              <a:latin typeface="Amazon Ember"/>
              <a:ea typeface="Amazon Ember" panose="020B0603020204020204" pitchFamily="34" charset="0"/>
              <a:cs typeface="Amazon Ember" panose="020B0603020204020204" pitchFamily="34" charset="0"/>
            </a:endParaRPr>
          </a:p>
        </p:txBody>
      </p:sp>
      <p:sp>
        <p:nvSpPr>
          <p:cNvPr id="13" name="TextBox 9">
            <a:extLst>
              <a:ext uri="{FF2B5EF4-FFF2-40B4-BE49-F238E27FC236}">
                <a16:creationId xmlns:a16="http://schemas.microsoft.com/office/drawing/2014/main" id="{31C5ED1F-1625-AEAE-0679-9EC8D3BE5BAF}"/>
              </a:ext>
            </a:extLst>
          </p:cNvPr>
          <p:cNvSpPr txBox="1">
            <a:spLocks noChangeArrowheads="1"/>
          </p:cNvSpPr>
          <p:nvPr/>
        </p:nvSpPr>
        <p:spPr bwMode="auto">
          <a:xfrm>
            <a:off x="4276719" y="5239852"/>
            <a:ext cx="22399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DocumentDB</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審査対象データ</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審査データ保管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Rectangle 93">
            <a:extLst>
              <a:ext uri="{FF2B5EF4-FFF2-40B4-BE49-F238E27FC236}">
                <a16:creationId xmlns:a16="http://schemas.microsoft.com/office/drawing/2014/main" id="{F39B820A-B52A-7CF2-4944-3A8847B2A736}"/>
              </a:ext>
            </a:extLst>
          </p:cNvPr>
          <p:cNvSpPr/>
          <p:nvPr/>
        </p:nvSpPr>
        <p:spPr>
          <a:xfrm>
            <a:off x="7062892" y="6557374"/>
            <a:ext cx="4334590"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TextBox 20">
            <a:extLst>
              <a:ext uri="{FF2B5EF4-FFF2-40B4-BE49-F238E27FC236}">
                <a16:creationId xmlns:a16="http://schemas.microsoft.com/office/drawing/2014/main" id="{B46AE605-BDF9-2748-BD36-F838F5B2C343}"/>
              </a:ext>
            </a:extLst>
          </p:cNvPr>
          <p:cNvSpPr txBox="1">
            <a:spLocks noChangeArrowheads="1"/>
          </p:cNvSpPr>
          <p:nvPr/>
        </p:nvSpPr>
        <p:spPr bwMode="auto">
          <a:xfrm>
            <a:off x="7235311" y="6667659"/>
            <a:ext cx="2240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a:ea typeface="Amazon Ember" panose="020B0603020204020204" pitchFamily="34" charset="0"/>
                <a:cs typeface="Amazon Ember" panose="020B0603020204020204" pitchFamily="34" charset="0"/>
              </a:rPr>
              <a:t>連携機能</a:t>
            </a:r>
            <a:endParaRPr lang="en-US" altLang="ja-JP" sz="1600" dirty="0">
              <a:latin typeface="Amazon Ember"/>
              <a:ea typeface="Amazon Ember" panose="020B0603020204020204" pitchFamily="34" charset="0"/>
              <a:cs typeface="Amazon Ember" panose="020B0603020204020204" pitchFamily="34" charset="0"/>
            </a:endParaRPr>
          </a:p>
          <a:p>
            <a:r>
              <a:rPr lang="ja-JP" sz="1200" dirty="0">
                <a:latin typeface="メイリオ"/>
                <a:ea typeface="メイリオ"/>
              </a:rPr>
              <a:t>審査結果を参照し処理する機能</a:t>
            </a:r>
            <a:endParaRPr lang="ja-JP" dirty="0"/>
          </a:p>
        </p:txBody>
      </p:sp>
      <p:sp>
        <p:nvSpPr>
          <p:cNvPr id="16" name="TextBox 20">
            <a:extLst>
              <a:ext uri="{FF2B5EF4-FFF2-40B4-BE49-F238E27FC236}">
                <a16:creationId xmlns:a16="http://schemas.microsoft.com/office/drawing/2014/main" id="{D982BBA6-2725-1748-DE4D-BC7237C74A69}"/>
              </a:ext>
            </a:extLst>
          </p:cNvPr>
          <p:cNvSpPr txBox="1">
            <a:spLocks noChangeArrowheads="1"/>
          </p:cNvSpPr>
          <p:nvPr/>
        </p:nvSpPr>
        <p:spPr bwMode="auto">
          <a:xfrm>
            <a:off x="9439409" y="6619309"/>
            <a:ext cx="18160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公文書ダウンロード機能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公文書公開機能</a:t>
            </a:r>
            <a:endParaRPr lang="en-US" altLang="ja-JP" sz="1200" dirty="0">
              <a:latin typeface="Amazon Ember"/>
              <a:ea typeface="Amazon Ember" panose="020B0603020204020204" pitchFamily="34" charset="0"/>
              <a:cs typeface="Amazon Ember" panose="020B0603020204020204" pitchFamily="34" charset="0"/>
            </a:endParaRPr>
          </a:p>
        </p:txBody>
      </p:sp>
      <p:pic>
        <p:nvPicPr>
          <p:cNvPr id="17" name="Graphic 10">
            <a:extLst>
              <a:ext uri="{FF2B5EF4-FFF2-40B4-BE49-F238E27FC236}">
                <a16:creationId xmlns:a16="http://schemas.microsoft.com/office/drawing/2014/main" id="{075219B5-1999-0C1C-80C0-80A5F17B8937}"/>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8145598" y="471430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a:extLst>
              <a:ext uri="{FF2B5EF4-FFF2-40B4-BE49-F238E27FC236}">
                <a16:creationId xmlns:a16="http://schemas.microsoft.com/office/drawing/2014/main" id="{1BA8845E-8F71-8249-921A-95B65E0526E9}"/>
              </a:ext>
            </a:extLst>
          </p:cNvPr>
          <p:cNvSpPr txBox="1">
            <a:spLocks noChangeArrowheads="1"/>
          </p:cNvSpPr>
          <p:nvPr/>
        </p:nvSpPr>
        <p:spPr bwMode="auto">
          <a:xfrm>
            <a:off x="9005106" y="5239852"/>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DocumentDB</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審査基準データ</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データベース</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9" name="TextBox 9">
            <a:extLst>
              <a:ext uri="{FF2B5EF4-FFF2-40B4-BE49-F238E27FC236}">
                <a16:creationId xmlns:a16="http://schemas.microsoft.com/office/drawing/2014/main" id="{E21FD515-EC11-5D31-4BD3-4CB4114EB0B6}"/>
              </a:ext>
            </a:extLst>
          </p:cNvPr>
          <p:cNvSpPr txBox="1">
            <a:spLocks noChangeArrowheads="1"/>
          </p:cNvSpPr>
          <p:nvPr/>
        </p:nvSpPr>
        <p:spPr bwMode="auto">
          <a:xfrm>
            <a:off x="7297629" y="5239852"/>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審査処理関数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Rectangle 86">
            <a:extLst>
              <a:ext uri="{FF2B5EF4-FFF2-40B4-BE49-F238E27FC236}">
                <a16:creationId xmlns:a16="http://schemas.microsoft.com/office/drawing/2014/main" id="{61838AAC-FD8D-4D2E-DAD3-D5CB175D3E93}"/>
              </a:ext>
            </a:extLst>
          </p:cNvPr>
          <p:cNvSpPr/>
          <p:nvPr/>
        </p:nvSpPr>
        <p:spPr>
          <a:xfrm>
            <a:off x="7297628" y="4223789"/>
            <a:ext cx="3817033" cy="1686500"/>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Amazon Ember" panose="020B0603020204020204" pitchFamily="34" charset="0"/>
                <a:ea typeface="Amazon Ember" panose="020B0603020204020204" pitchFamily="34" charset="0"/>
                <a:cs typeface="Amazon Ember" panose="020B0603020204020204" pitchFamily="34" charset="0"/>
              </a:rPr>
              <a:t>Virtual private cloud (VPC)</a:t>
            </a:r>
          </a:p>
        </p:txBody>
      </p:sp>
      <p:pic>
        <p:nvPicPr>
          <p:cNvPr id="21" name="Graphic 87">
            <a:extLst>
              <a:ext uri="{FF2B5EF4-FFF2-40B4-BE49-F238E27FC236}">
                <a16:creationId xmlns:a16="http://schemas.microsoft.com/office/drawing/2014/main" id="{692F28CC-DB94-540E-BE81-A2849B9928B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97627" y="4233523"/>
            <a:ext cx="381000" cy="381000"/>
          </a:xfrm>
          <a:prstGeom prst="rect">
            <a:avLst/>
          </a:prstGeom>
        </p:spPr>
      </p:pic>
      <p:cxnSp>
        <p:nvCxnSpPr>
          <p:cNvPr id="22" name="直線矢印コネクタ 120">
            <a:extLst>
              <a:ext uri="{FF2B5EF4-FFF2-40B4-BE49-F238E27FC236}">
                <a16:creationId xmlns:a16="http://schemas.microsoft.com/office/drawing/2014/main" id="{605E593E-7C9C-27B5-91CE-F81B6BE09998}"/>
              </a:ext>
            </a:extLst>
          </p:cNvPr>
          <p:cNvCxnSpPr>
            <a:cxnSpLocks/>
            <a:endCxn id="17" idx="1"/>
          </p:cNvCxnSpPr>
          <p:nvPr/>
        </p:nvCxnSpPr>
        <p:spPr>
          <a:xfrm>
            <a:off x="5671020" y="4987903"/>
            <a:ext cx="247457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120">
            <a:extLst>
              <a:ext uri="{FF2B5EF4-FFF2-40B4-BE49-F238E27FC236}">
                <a16:creationId xmlns:a16="http://schemas.microsoft.com/office/drawing/2014/main" id="{D82FA489-349B-9037-7851-BD0DFBA8EF3A}"/>
              </a:ext>
            </a:extLst>
          </p:cNvPr>
          <p:cNvCxnSpPr>
            <a:cxnSpLocks/>
            <a:stCxn id="17" idx="3"/>
          </p:cNvCxnSpPr>
          <p:nvPr/>
        </p:nvCxnSpPr>
        <p:spPr>
          <a:xfrm flipV="1">
            <a:off x="8692798" y="4987183"/>
            <a:ext cx="1133966" cy="7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nector: Elbow 12">
            <a:extLst>
              <a:ext uri="{FF2B5EF4-FFF2-40B4-BE49-F238E27FC236}">
                <a16:creationId xmlns:a16="http://schemas.microsoft.com/office/drawing/2014/main" id="{E96571C6-D390-8DAC-87F3-38F434E0B1F9}"/>
              </a:ext>
            </a:extLst>
          </p:cNvPr>
          <p:cNvCxnSpPr>
            <a:cxnSpLocks/>
            <a:stCxn id="19" idx="2"/>
            <a:endCxn id="13" idx="2"/>
          </p:cNvCxnSpPr>
          <p:nvPr/>
        </p:nvCxnSpPr>
        <p:spPr>
          <a:xfrm rot="5400000">
            <a:off x="6754061" y="4282601"/>
            <a:ext cx="307776" cy="3022498"/>
          </a:xfrm>
          <a:prstGeom prst="bentConnector3">
            <a:avLst>
              <a:gd name="adj1" fmla="val 174275"/>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78">
            <a:extLst>
              <a:ext uri="{FF2B5EF4-FFF2-40B4-BE49-F238E27FC236}">
                <a16:creationId xmlns:a16="http://schemas.microsoft.com/office/drawing/2014/main" id="{4593D3FD-CD2E-300C-6D3E-6A55122EFC1E}"/>
              </a:ext>
            </a:extLst>
          </p:cNvPr>
          <p:cNvSpPr/>
          <p:nvPr/>
        </p:nvSpPr>
        <p:spPr>
          <a:xfrm>
            <a:off x="3850339" y="2193541"/>
            <a:ext cx="10166577"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sp>
        <p:nvSpPr>
          <p:cNvPr id="26" name="TextBox 9">
            <a:extLst>
              <a:ext uri="{FF2B5EF4-FFF2-40B4-BE49-F238E27FC236}">
                <a16:creationId xmlns:a16="http://schemas.microsoft.com/office/drawing/2014/main" id="{F2F45542-5F32-237F-66A5-2A41C48D7A07}"/>
              </a:ext>
            </a:extLst>
          </p:cNvPr>
          <p:cNvSpPr txBox="1">
            <a:spLocks noChangeArrowheads="1"/>
          </p:cNvSpPr>
          <p:nvPr/>
        </p:nvSpPr>
        <p:spPr bwMode="auto">
          <a:xfrm>
            <a:off x="5527950" y="4989885"/>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err="1">
                <a:latin typeface="Amazon Ember" panose="020B0603020204020204" pitchFamily="34" charset="0"/>
                <a:ea typeface="Amazon Ember" panose="020B0603020204020204" pitchFamily="34" charset="0"/>
                <a:cs typeface="Amazon Ember" panose="020B0603020204020204" pitchFamily="34" charset="0"/>
              </a:rPr>
              <a:t>DocumentDB</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ja-JP" sz="1000" dirty="0" err="1">
                <a:latin typeface="Amazon Ember" panose="020B0603020204020204" pitchFamily="34" charset="0"/>
                <a:ea typeface="Amazon Ember" panose="020B0603020204020204" pitchFamily="34" charset="0"/>
                <a:cs typeface="Amazon Ember" panose="020B0603020204020204" pitchFamily="34" charset="0"/>
              </a:rPr>
              <a:t>ChangeStream</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7" name="Graphic 18">
            <a:extLst>
              <a:ext uri="{FF2B5EF4-FFF2-40B4-BE49-F238E27FC236}">
                <a16:creationId xmlns:a16="http://schemas.microsoft.com/office/drawing/2014/main" id="{EEFB68D9-59BA-22D1-83E3-7222B1DA28EB}"/>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5118195" y="470973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phic 18">
            <a:extLst>
              <a:ext uri="{FF2B5EF4-FFF2-40B4-BE49-F238E27FC236}">
                <a16:creationId xmlns:a16="http://schemas.microsoft.com/office/drawing/2014/main" id="{4AB53FF6-9B64-0F1A-4E64-0A6AFA13E0C4}"/>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9833429" y="470973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ctor: Elbow 12">
            <a:extLst>
              <a:ext uri="{FF2B5EF4-FFF2-40B4-BE49-F238E27FC236}">
                <a16:creationId xmlns:a16="http://schemas.microsoft.com/office/drawing/2014/main" id="{D9672483-9C52-C518-7B20-327FEEE254AD}"/>
              </a:ext>
            </a:extLst>
          </p:cNvPr>
          <p:cNvCxnSpPr>
            <a:cxnSpLocks/>
            <a:stCxn id="14" idx="1"/>
            <a:endCxn id="8" idx="2"/>
          </p:cNvCxnSpPr>
          <p:nvPr/>
        </p:nvCxnSpPr>
        <p:spPr>
          <a:xfrm rot="10800000">
            <a:off x="5118893" y="6309492"/>
            <a:ext cx="1944000" cy="76621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8684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a:latin typeface="Meiryo UI" panose="020B0604030504040204" pitchFamily="50" charset="-128"/>
                <a:ea typeface="Meiryo UI" panose="020B0604030504040204" pitchFamily="50" charset="-128"/>
              </a:rPr>
              <a:t>5-1-3-1. 審査・承認_審査・承認機能</a:t>
            </a:r>
            <a:br>
              <a:rPr lang="en-US">
                <a:latin typeface="Meiryo UI" panose="020B0604030504040204" pitchFamily="50" charset="-128"/>
                <a:ea typeface="Meiryo UI" panose="020B0604030504040204" pitchFamily="50" charset="-128"/>
              </a:rPr>
            </a:br>
            <a:r>
              <a:rPr lang="en-US" sz="3600">
                <a:latin typeface="Meiryo UI" panose="020B0604030504040204" pitchFamily="50" charset="-128"/>
                <a:ea typeface="Meiryo UI" panose="020B0604030504040204" pitchFamily="50" charset="-128"/>
              </a:rPr>
              <a:t>（パターン4 システムによる事前処理・承認者による審査）</a:t>
            </a:r>
            <a:endParaRPr>
              <a:latin typeface="Meiryo UI" panose="020B0604030504040204" pitchFamily="50" charset="-128"/>
              <a:ea typeface="Meiryo UI" panose="020B0604030504040204" pitchFamily="50" charset="-128"/>
            </a:endParaRPr>
          </a:p>
        </p:txBody>
      </p:sp>
      <p:sp>
        <p:nvSpPr>
          <p:cNvPr id="92" name="Google Shape;92;p3"/>
          <p:cNvSpPr/>
          <p:nvPr/>
        </p:nvSpPr>
        <p:spPr>
          <a:xfrm>
            <a:off x="4827579" y="6009523"/>
            <a:ext cx="4989105" cy="2147831"/>
          </a:xfrm>
          <a:prstGeom prst="rect">
            <a:avLst/>
          </a:prstGeom>
          <a:solidFill>
            <a:srgbClr val="3EBEFF">
              <a:alpha val="29803"/>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93;p3"/>
          <p:cNvSpPr/>
          <p:nvPr/>
        </p:nvSpPr>
        <p:spPr>
          <a:xfrm>
            <a:off x="9816690" y="4724401"/>
            <a:ext cx="4269984" cy="3440314"/>
          </a:xfrm>
          <a:prstGeom prst="rect">
            <a:avLst/>
          </a:prstGeom>
          <a:solidFill>
            <a:srgbClr val="3EBEFF">
              <a:alpha val="29803"/>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審査・承認_審査・承認機能</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txBox="1"/>
          <p:nvPr/>
        </p:nvSpPr>
        <p:spPr>
          <a:xfrm>
            <a:off x="3392927" y="8978599"/>
            <a:ext cx="92830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承認者</a:t>
            </a:r>
            <a:endParaRPr kumimoji="0" sz="20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（職員）</a:t>
            </a:r>
            <a:endParaRPr kumimoji="0" sz="285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5" name="Google Shape;95;p3"/>
          <p:cNvPicPr preferRelativeResize="0"/>
          <p:nvPr/>
        </p:nvPicPr>
        <p:blipFill rotWithShape="1">
          <a:blip r:embed="rId3">
            <a:alphaModFix/>
          </a:blip>
          <a:srcRect/>
          <a:stretch/>
        </p:blipFill>
        <p:spPr>
          <a:xfrm flipH="1">
            <a:off x="3622130" y="8474155"/>
            <a:ext cx="469900" cy="469900"/>
          </a:xfrm>
          <a:prstGeom prst="rect">
            <a:avLst/>
          </a:prstGeom>
          <a:noFill/>
          <a:ln>
            <a:noFill/>
          </a:ln>
        </p:spPr>
      </p:pic>
      <p:sp>
        <p:nvSpPr>
          <p:cNvPr id="96" name="Google Shape;96;p3"/>
          <p:cNvSpPr/>
          <p:nvPr/>
        </p:nvSpPr>
        <p:spPr>
          <a:xfrm>
            <a:off x="4441157" y="2487123"/>
            <a:ext cx="10166577" cy="6907102"/>
          </a:xfrm>
          <a:prstGeom prst="rect">
            <a:avLst/>
          </a:prstGeom>
          <a:noFill/>
          <a:ln w="15875" cap="flat" cmpd="sng">
            <a:solidFill>
              <a:schemeClr val="dk1"/>
            </a:solidFill>
            <a:prstDash val="solid"/>
            <a:round/>
            <a:headEnd type="none" w="sm" len="sm"/>
            <a:tailEnd type="none" w="sm" len="sm"/>
          </a:ln>
        </p:spPr>
        <p:txBody>
          <a:bodyPr spcFirstLastPara="1" wrap="square" lIns="502900" tIns="91425"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AWS Cloud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7" name="Google Shape;97;p3"/>
          <p:cNvPicPr preferRelativeResize="0"/>
          <p:nvPr/>
        </p:nvPicPr>
        <p:blipFill rotWithShape="1">
          <a:blip r:embed="rId4">
            <a:alphaModFix/>
          </a:blip>
          <a:srcRect/>
          <a:stretch/>
        </p:blipFill>
        <p:spPr>
          <a:xfrm>
            <a:off x="4452486" y="2493768"/>
            <a:ext cx="381000" cy="381000"/>
          </a:xfrm>
          <a:prstGeom prst="rect">
            <a:avLst/>
          </a:prstGeom>
          <a:noFill/>
          <a:ln>
            <a:noFill/>
          </a:ln>
        </p:spPr>
      </p:pic>
      <p:pic>
        <p:nvPicPr>
          <p:cNvPr id="98" name="Google Shape;98;p3"/>
          <p:cNvPicPr preferRelativeResize="0"/>
          <p:nvPr/>
        </p:nvPicPr>
        <p:blipFill rotWithShape="1">
          <a:blip r:embed="rId5">
            <a:alphaModFix/>
          </a:blip>
          <a:srcRect/>
          <a:stretch/>
        </p:blipFill>
        <p:spPr>
          <a:xfrm>
            <a:off x="6724986" y="4519415"/>
            <a:ext cx="548640" cy="548640"/>
          </a:xfrm>
          <a:prstGeom prst="rect">
            <a:avLst/>
          </a:prstGeom>
          <a:noFill/>
          <a:ln>
            <a:noFill/>
          </a:ln>
        </p:spPr>
      </p:pic>
      <p:sp>
        <p:nvSpPr>
          <p:cNvPr id="99" name="Google Shape;99;p3"/>
          <p:cNvSpPr txBox="1"/>
          <p:nvPr/>
        </p:nvSpPr>
        <p:spPr>
          <a:xfrm>
            <a:off x="5894657" y="5078512"/>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Aurora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データベース</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100;p3"/>
          <p:cNvSpPr/>
          <p:nvPr/>
        </p:nvSpPr>
        <p:spPr>
          <a:xfrm>
            <a:off x="4833486" y="3032963"/>
            <a:ext cx="3720014" cy="2887476"/>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3"/>
          <p:cNvSpPr txBox="1"/>
          <p:nvPr/>
        </p:nvSpPr>
        <p:spPr>
          <a:xfrm>
            <a:off x="5018759" y="3173696"/>
            <a:ext cx="360181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審査対象データ及び審査・承認処理結果データを保管するDB・ストレージを持つ機能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3"/>
          <p:cNvSpPr txBox="1"/>
          <p:nvPr/>
        </p:nvSpPr>
        <p:spPr>
          <a:xfrm>
            <a:off x="5021187" y="3849380"/>
            <a:ext cx="3050096"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申請・届出_申請・届出機能</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申請・届出_電子決裁機能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3" name="Google Shape;103;p3"/>
          <p:cNvPicPr preferRelativeResize="0"/>
          <p:nvPr/>
        </p:nvPicPr>
        <p:blipFill rotWithShape="1">
          <a:blip r:embed="rId6">
            <a:alphaModFix/>
          </a:blip>
          <a:srcRect/>
          <a:stretch/>
        </p:blipFill>
        <p:spPr>
          <a:xfrm>
            <a:off x="5397079" y="4525840"/>
            <a:ext cx="548640" cy="548640"/>
          </a:xfrm>
          <a:prstGeom prst="rect">
            <a:avLst/>
          </a:prstGeom>
          <a:noFill/>
          <a:ln>
            <a:noFill/>
          </a:ln>
        </p:spPr>
      </p:pic>
      <p:sp>
        <p:nvSpPr>
          <p:cNvPr id="104" name="Google Shape;104;p3"/>
          <p:cNvSpPr txBox="1"/>
          <p:nvPr/>
        </p:nvSpPr>
        <p:spPr>
          <a:xfrm>
            <a:off x="4556817" y="5106421"/>
            <a:ext cx="2239962"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S3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審査対象データ保管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ストレージ</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5" name="Google Shape;105;p3"/>
          <p:cNvPicPr preferRelativeResize="0"/>
          <p:nvPr/>
        </p:nvPicPr>
        <p:blipFill rotWithShape="1">
          <a:blip r:embed="rId7">
            <a:alphaModFix/>
          </a:blip>
          <a:srcRect/>
          <a:stretch/>
        </p:blipFill>
        <p:spPr>
          <a:xfrm>
            <a:off x="5399565" y="6784070"/>
            <a:ext cx="547200" cy="547200"/>
          </a:xfrm>
          <a:prstGeom prst="rect">
            <a:avLst/>
          </a:prstGeom>
          <a:noFill/>
          <a:ln>
            <a:noFill/>
          </a:ln>
        </p:spPr>
      </p:pic>
      <p:pic>
        <p:nvPicPr>
          <p:cNvPr id="106" name="Google Shape;106;p3"/>
          <p:cNvPicPr preferRelativeResize="0"/>
          <p:nvPr/>
        </p:nvPicPr>
        <p:blipFill rotWithShape="1">
          <a:blip r:embed="rId8">
            <a:alphaModFix/>
          </a:blip>
          <a:srcRect/>
          <a:stretch/>
        </p:blipFill>
        <p:spPr>
          <a:xfrm>
            <a:off x="6730424" y="6784553"/>
            <a:ext cx="547200" cy="547200"/>
          </a:xfrm>
          <a:prstGeom prst="rect">
            <a:avLst/>
          </a:prstGeom>
          <a:noFill/>
          <a:ln>
            <a:noFill/>
          </a:ln>
        </p:spPr>
      </p:pic>
      <p:sp>
        <p:nvSpPr>
          <p:cNvPr id="107" name="Google Shape;107;p3"/>
          <p:cNvSpPr txBox="1"/>
          <p:nvPr/>
        </p:nvSpPr>
        <p:spPr>
          <a:xfrm>
            <a:off x="7126176" y="7310102"/>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Aurora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審査基準データ保管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データベース</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108;p3"/>
          <p:cNvSpPr txBox="1"/>
          <p:nvPr/>
        </p:nvSpPr>
        <p:spPr>
          <a:xfrm>
            <a:off x="4549411" y="7309619"/>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EventBridge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審査対象データ</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保管通知</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3"/>
          <p:cNvSpPr txBox="1"/>
          <p:nvPr/>
        </p:nvSpPr>
        <p:spPr>
          <a:xfrm>
            <a:off x="5882455" y="7310102"/>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AWS Lambda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審査処理(事前)</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関数</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0" name="Google Shape;110;p3"/>
          <p:cNvPicPr preferRelativeResize="0"/>
          <p:nvPr/>
        </p:nvPicPr>
        <p:blipFill rotWithShape="1">
          <a:blip r:embed="rId9">
            <a:alphaModFix/>
          </a:blip>
          <a:srcRect/>
          <a:stretch/>
        </p:blipFill>
        <p:spPr>
          <a:xfrm>
            <a:off x="6377037" y="6134059"/>
            <a:ext cx="381000" cy="381000"/>
          </a:xfrm>
          <a:prstGeom prst="rect">
            <a:avLst/>
          </a:prstGeom>
          <a:noFill/>
          <a:ln>
            <a:noFill/>
          </a:ln>
        </p:spPr>
      </p:pic>
      <p:cxnSp>
        <p:nvCxnSpPr>
          <p:cNvPr id="111" name="Google Shape;111;p3"/>
          <p:cNvCxnSpPr>
            <a:stCxn id="106" idx="3"/>
          </p:cNvCxnSpPr>
          <p:nvPr/>
        </p:nvCxnSpPr>
        <p:spPr>
          <a:xfrm>
            <a:off x="7277624" y="7058153"/>
            <a:ext cx="695700" cy="0"/>
          </a:xfrm>
          <a:prstGeom prst="straightConnector1">
            <a:avLst/>
          </a:prstGeom>
          <a:noFill/>
          <a:ln w="9525" cap="flat" cmpd="sng">
            <a:solidFill>
              <a:schemeClr val="dk1"/>
            </a:solidFill>
            <a:prstDash val="solid"/>
            <a:round/>
            <a:headEnd type="none" w="sm" len="sm"/>
            <a:tailEnd type="triangle" w="med" len="med"/>
          </a:ln>
        </p:spPr>
      </p:cxnSp>
      <p:cxnSp>
        <p:nvCxnSpPr>
          <p:cNvPr id="112" name="Google Shape;112;p3"/>
          <p:cNvCxnSpPr>
            <a:stCxn id="104" idx="2"/>
            <a:endCxn id="105" idx="0"/>
          </p:cNvCxnSpPr>
          <p:nvPr/>
        </p:nvCxnSpPr>
        <p:spPr>
          <a:xfrm flipH="1">
            <a:off x="5673198" y="5660419"/>
            <a:ext cx="3600" cy="1123800"/>
          </a:xfrm>
          <a:prstGeom prst="straightConnector1">
            <a:avLst/>
          </a:prstGeom>
          <a:noFill/>
          <a:ln w="9525" cap="flat" cmpd="sng">
            <a:solidFill>
              <a:schemeClr val="dk1"/>
            </a:solidFill>
            <a:prstDash val="solid"/>
            <a:round/>
            <a:headEnd type="none" w="sm" len="sm"/>
            <a:tailEnd type="triangle" w="med" len="med"/>
          </a:ln>
        </p:spPr>
      </p:cxnSp>
      <p:cxnSp>
        <p:nvCxnSpPr>
          <p:cNvPr id="113" name="Google Shape;113;p3"/>
          <p:cNvCxnSpPr>
            <a:stCxn id="105" idx="3"/>
            <a:endCxn id="106" idx="1"/>
          </p:cNvCxnSpPr>
          <p:nvPr/>
        </p:nvCxnSpPr>
        <p:spPr>
          <a:xfrm>
            <a:off x="5946765" y="7057670"/>
            <a:ext cx="783600" cy="600"/>
          </a:xfrm>
          <a:prstGeom prst="straightConnector1">
            <a:avLst/>
          </a:prstGeom>
          <a:noFill/>
          <a:ln w="9525" cap="flat" cmpd="sng">
            <a:solidFill>
              <a:schemeClr val="dk1"/>
            </a:solidFill>
            <a:prstDash val="solid"/>
            <a:round/>
            <a:headEnd type="none" w="sm" len="sm"/>
            <a:tailEnd type="triangle" w="med" len="med"/>
          </a:ln>
        </p:spPr>
      </p:cxnSp>
      <p:cxnSp>
        <p:nvCxnSpPr>
          <p:cNvPr id="114" name="Google Shape;114;p3"/>
          <p:cNvCxnSpPr>
            <a:stCxn id="106" idx="0"/>
            <a:endCxn id="99" idx="2"/>
          </p:cNvCxnSpPr>
          <p:nvPr/>
        </p:nvCxnSpPr>
        <p:spPr>
          <a:xfrm rot="10800000" flipH="1">
            <a:off x="7004024" y="5632553"/>
            <a:ext cx="12300" cy="1152000"/>
          </a:xfrm>
          <a:prstGeom prst="straightConnector1">
            <a:avLst/>
          </a:prstGeom>
          <a:noFill/>
          <a:ln w="9525" cap="flat" cmpd="sng">
            <a:solidFill>
              <a:schemeClr val="dk1"/>
            </a:solidFill>
            <a:prstDash val="solid"/>
            <a:round/>
            <a:headEnd type="none" w="sm" len="sm"/>
            <a:tailEnd type="triangle" w="med" len="med"/>
          </a:ln>
        </p:spPr>
      </p:cxnSp>
      <p:cxnSp>
        <p:nvCxnSpPr>
          <p:cNvPr id="118" name="Google Shape;118;p3"/>
          <p:cNvCxnSpPr>
            <a:cxnSpLocks/>
            <a:endCxn id="100" idx="0"/>
          </p:cNvCxnSpPr>
          <p:nvPr/>
        </p:nvCxnSpPr>
        <p:spPr>
          <a:xfrm rot="10800000">
            <a:off x="6693497" y="3033098"/>
            <a:ext cx="6272700" cy="4411800"/>
          </a:xfrm>
          <a:prstGeom prst="bentConnector4">
            <a:avLst>
              <a:gd name="adj1" fmla="val -21728"/>
              <a:gd name="adj2" fmla="val 107204"/>
            </a:avLst>
          </a:prstGeom>
          <a:noFill/>
          <a:ln w="9525" cap="flat" cmpd="sng">
            <a:solidFill>
              <a:schemeClr val="dk1"/>
            </a:solidFill>
            <a:prstDash val="solid"/>
            <a:round/>
            <a:headEnd type="none" w="sm" len="sm"/>
            <a:tailEnd type="triangle" w="med" len="med"/>
          </a:ln>
        </p:spPr>
      </p:cxnSp>
      <p:cxnSp>
        <p:nvCxnSpPr>
          <p:cNvPr id="120" name="Google Shape;120;p3"/>
          <p:cNvCxnSpPr>
            <a:cxnSpLocks/>
            <a:stCxn id="95" idx="1"/>
            <a:endCxn id="7" idx="1"/>
          </p:cNvCxnSpPr>
          <p:nvPr/>
        </p:nvCxnSpPr>
        <p:spPr>
          <a:xfrm flipV="1">
            <a:off x="4092030" y="6783442"/>
            <a:ext cx="6472432" cy="1925663"/>
          </a:xfrm>
          <a:prstGeom prst="bentConnector3">
            <a:avLst>
              <a:gd name="adj1" fmla="val 84142"/>
            </a:avLst>
          </a:prstGeom>
          <a:noFill/>
          <a:ln w="9525" cap="flat" cmpd="sng">
            <a:solidFill>
              <a:schemeClr val="dk1"/>
            </a:solidFill>
            <a:prstDash val="solid"/>
            <a:round/>
            <a:headEnd type="none" w="sm" len="sm"/>
            <a:tailEnd type="triangle" w="med" len="med"/>
          </a:ln>
        </p:spPr>
      </p:cxnSp>
      <p:sp>
        <p:nvSpPr>
          <p:cNvPr id="122" name="Google Shape;122;p3"/>
          <p:cNvSpPr/>
          <p:nvPr/>
        </p:nvSpPr>
        <p:spPr>
          <a:xfrm>
            <a:off x="9926033" y="8334272"/>
            <a:ext cx="4160640" cy="758498"/>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3"/>
          <p:cNvSpPr txBox="1"/>
          <p:nvPr/>
        </p:nvSpPr>
        <p:spPr>
          <a:xfrm>
            <a:off x="10136387" y="8373856"/>
            <a:ext cx="178353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ユーザ認証を行い認証トークンを発行する</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 name="Google Shape;124;p3"/>
          <p:cNvSpPr txBox="1"/>
          <p:nvPr/>
        </p:nvSpPr>
        <p:spPr>
          <a:xfrm>
            <a:off x="11804275" y="8426975"/>
            <a:ext cx="2175043" cy="7155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a:t>
            </a: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（職員向け）</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25" name="Google Shape;125;p3"/>
          <p:cNvCxnSpPr>
            <a:stCxn id="95" idx="1"/>
            <a:endCxn id="122" idx="1"/>
          </p:cNvCxnSpPr>
          <p:nvPr/>
        </p:nvCxnSpPr>
        <p:spPr>
          <a:xfrm>
            <a:off x="4092030" y="8709105"/>
            <a:ext cx="5834100" cy="4500"/>
          </a:xfrm>
          <a:prstGeom prst="straightConnector1">
            <a:avLst/>
          </a:prstGeom>
          <a:noFill/>
          <a:ln w="9525" cap="flat" cmpd="sng">
            <a:solidFill>
              <a:schemeClr val="dk1"/>
            </a:solidFill>
            <a:prstDash val="solid"/>
            <a:round/>
            <a:headEnd type="none" w="sm" len="sm"/>
            <a:tailEnd type="triangle" w="med" len="med"/>
          </a:ln>
        </p:spPr>
      </p:cxnSp>
      <p:sp>
        <p:nvSpPr>
          <p:cNvPr id="126" name="Google Shape;126;p3"/>
          <p:cNvSpPr txBox="1"/>
          <p:nvPr/>
        </p:nvSpPr>
        <p:spPr>
          <a:xfrm>
            <a:off x="4470577" y="6166399"/>
            <a:ext cx="1382211" cy="2462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S3イベント通知</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27;p3"/>
          <p:cNvSpPr/>
          <p:nvPr/>
        </p:nvSpPr>
        <p:spPr>
          <a:xfrm>
            <a:off x="6367943" y="6137957"/>
            <a:ext cx="2630758" cy="1842582"/>
          </a:xfrm>
          <a:prstGeom prst="rect">
            <a:avLst/>
          </a:prstGeom>
          <a:noFill/>
          <a:ln w="15875" cap="flat" cmpd="sng">
            <a:solidFill>
              <a:srgbClr val="8C4FFF"/>
            </a:solidFill>
            <a:prstDash val="solid"/>
            <a:round/>
            <a:headEnd type="none" w="sm" len="sm"/>
            <a:tailEnd type="none" w="sm" len="sm"/>
          </a:ln>
        </p:spPr>
        <p:txBody>
          <a:bodyPr spcFirstLastPara="1" wrap="square" lIns="502900" tIns="91425"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Virtual private cloud (VPC)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8" name="Google Shape;128;p3"/>
          <p:cNvPicPr preferRelativeResize="0"/>
          <p:nvPr/>
        </p:nvPicPr>
        <p:blipFill rotWithShape="1">
          <a:blip r:embed="rId5">
            <a:alphaModFix/>
          </a:blip>
          <a:srcRect/>
          <a:stretch/>
        </p:blipFill>
        <p:spPr>
          <a:xfrm>
            <a:off x="7973968" y="6783350"/>
            <a:ext cx="548640" cy="548640"/>
          </a:xfrm>
          <a:prstGeom prst="rect">
            <a:avLst/>
          </a:prstGeom>
          <a:noFill/>
          <a:ln>
            <a:noFill/>
          </a:ln>
        </p:spPr>
      </p:pic>
      <p:pic>
        <p:nvPicPr>
          <p:cNvPr id="4" name="Google Shape;67;p1">
            <a:extLst>
              <a:ext uri="{FF2B5EF4-FFF2-40B4-BE49-F238E27FC236}">
                <a16:creationId xmlns:a16="http://schemas.microsoft.com/office/drawing/2014/main" id="{C647F29D-1DCC-2241-09ED-461B1170AE3D}"/>
              </a:ext>
            </a:extLst>
          </p:cNvPr>
          <p:cNvPicPr preferRelativeResize="0"/>
          <p:nvPr/>
        </p:nvPicPr>
        <p:blipFill rotWithShape="1">
          <a:blip r:embed="rId10">
            <a:alphaModFix/>
          </a:blip>
          <a:srcRect/>
          <a:stretch/>
        </p:blipFill>
        <p:spPr>
          <a:xfrm>
            <a:off x="10658830" y="5655786"/>
            <a:ext cx="365760" cy="365760"/>
          </a:xfrm>
          <a:prstGeom prst="rect">
            <a:avLst/>
          </a:prstGeom>
          <a:noFill/>
          <a:ln>
            <a:noFill/>
          </a:ln>
        </p:spPr>
      </p:pic>
      <p:sp>
        <p:nvSpPr>
          <p:cNvPr id="5" name="Google Shape;68;p1">
            <a:extLst>
              <a:ext uri="{FF2B5EF4-FFF2-40B4-BE49-F238E27FC236}">
                <a16:creationId xmlns:a16="http://schemas.microsoft.com/office/drawing/2014/main" id="{66CC10B3-BC8C-53FD-5BAA-5CA114389FDB}"/>
              </a:ext>
            </a:extLst>
          </p:cNvPr>
          <p:cNvSpPr txBox="1"/>
          <p:nvPr/>
        </p:nvSpPr>
        <p:spPr>
          <a:xfrm>
            <a:off x="10407157" y="5999317"/>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 name="Google Shape;69;p1">
            <a:extLst>
              <a:ext uri="{FF2B5EF4-FFF2-40B4-BE49-F238E27FC236}">
                <a16:creationId xmlns:a16="http://schemas.microsoft.com/office/drawing/2014/main" id="{F6193667-4686-D83A-5FB2-B97EE91FD043}"/>
              </a:ext>
            </a:extLst>
          </p:cNvPr>
          <p:cNvCxnSpPr>
            <a:stCxn id="5" idx="2"/>
          </p:cNvCxnSpPr>
          <p:nvPr/>
        </p:nvCxnSpPr>
        <p:spPr>
          <a:xfrm>
            <a:off x="10841710" y="6337871"/>
            <a:ext cx="0" cy="166800"/>
          </a:xfrm>
          <a:prstGeom prst="straightConnector1">
            <a:avLst/>
          </a:prstGeom>
          <a:noFill/>
          <a:ln w="9525" cap="flat" cmpd="sng">
            <a:solidFill>
              <a:schemeClr val="dk1"/>
            </a:solidFill>
            <a:prstDash val="solid"/>
            <a:round/>
            <a:headEnd type="none" w="sm" len="sm"/>
            <a:tailEnd type="triangle" w="med" len="med"/>
          </a:ln>
        </p:spPr>
      </p:cxnSp>
      <p:pic>
        <p:nvPicPr>
          <p:cNvPr id="7" name="Google Shape;79;p1">
            <a:extLst>
              <a:ext uri="{FF2B5EF4-FFF2-40B4-BE49-F238E27FC236}">
                <a16:creationId xmlns:a16="http://schemas.microsoft.com/office/drawing/2014/main" id="{874B52D8-A855-C031-FA20-9CC9605B1589}"/>
              </a:ext>
            </a:extLst>
          </p:cNvPr>
          <p:cNvPicPr preferRelativeResize="0"/>
          <p:nvPr/>
        </p:nvPicPr>
        <p:blipFill rotWithShape="1">
          <a:blip r:embed="rId11">
            <a:alphaModFix/>
          </a:blip>
          <a:srcRect/>
          <a:stretch/>
        </p:blipFill>
        <p:spPr>
          <a:xfrm>
            <a:off x="10564462" y="6509842"/>
            <a:ext cx="547200" cy="547200"/>
          </a:xfrm>
          <a:prstGeom prst="rect">
            <a:avLst/>
          </a:prstGeom>
          <a:noFill/>
          <a:ln>
            <a:noFill/>
          </a:ln>
        </p:spPr>
      </p:pic>
      <p:sp>
        <p:nvSpPr>
          <p:cNvPr id="8" name="Google Shape;80;p1">
            <a:extLst>
              <a:ext uri="{FF2B5EF4-FFF2-40B4-BE49-F238E27FC236}">
                <a16:creationId xmlns:a16="http://schemas.microsoft.com/office/drawing/2014/main" id="{910F06E9-EF2D-44F4-47C5-E4D64784E124}"/>
              </a:ext>
            </a:extLst>
          </p:cNvPr>
          <p:cNvSpPr txBox="1"/>
          <p:nvPr/>
        </p:nvSpPr>
        <p:spPr>
          <a:xfrm>
            <a:off x="9976710" y="7034288"/>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81;p1">
            <a:extLst>
              <a:ext uri="{FF2B5EF4-FFF2-40B4-BE49-F238E27FC236}">
                <a16:creationId xmlns:a16="http://schemas.microsoft.com/office/drawing/2014/main" id="{D6A21BD7-65F2-C93A-88DF-BD2E74898ABB}"/>
              </a:ext>
            </a:extLst>
          </p:cNvPr>
          <p:cNvSpPr txBox="1"/>
          <p:nvPr/>
        </p:nvSpPr>
        <p:spPr>
          <a:xfrm>
            <a:off x="12238967" y="5412842"/>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82;p1">
            <a:extLst>
              <a:ext uri="{FF2B5EF4-FFF2-40B4-BE49-F238E27FC236}">
                <a16:creationId xmlns:a16="http://schemas.microsoft.com/office/drawing/2014/main" id="{30CDFF8C-BBC5-9404-B3A8-0A8A2219CEED}"/>
              </a:ext>
            </a:extLst>
          </p:cNvPr>
          <p:cNvSpPr/>
          <p:nvPr/>
        </p:nvSpPr>
        <p:spPr>
          <a:xfrm>
            <a:off x="12096304" y="5389953"/>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11" name="Google Shape;83;p1">
            <a:extLst>
              <a:ext uri="{FF2B5EF4-FFF2-40B4-BE49-F238E27FC236}">
                <a16:creationId xmlns:a16="http://schemas.microsoft.com/office/drawing/2014/main" id="{1C6C793D-DC87-3F96-9CA3-C28B3F3BBB62}"/>
              </a:ext>
            </a:extLst>
          </p:cNvPr>
          <p:cNvPicPr preferRelativeResize="0"/>
          <p:nvPr/>
        </p:nvPicPr>
        <p:blipFill rotWithShape="1">
          <a:blip r:embed="rId12">
            <a:alphaModFix/>
          </a:blip>
          <a:srcRect/>
          <a:stretch/>
        </p:blipFill>
        <p:spPr>
          <a:xfrm>
            <a:off x="12079985" y="5388565"/>
            <a:ext cx="315171" cy="315171"/>
          </a:xfrm>
          <a:prstGeom prst="rect">
            <a:avLst/>
          </a:prstGeom>
          <a:noFill/>
          <a:ln>
            <a:noFill/>
          </a:ln>
        </p:spPr>
      </p:pic>
      <p:pic>
        <p:nvPicPr>
          <p:cNvPr id="12" name="Google Shape;84;p1">
            <a:extLst>
              <a:ext uri="{FF2B5EF4-FFF2-40B4-BE49-F238E27FC236}">
                <a16:creationId xmlns:a16="http://schemas.microsoft.com/office/drawing/2014/main" id="{4B2D05F4-0767-41D5-2C26-1FE0F850822E}"/>
              </a:ext>
            </a:extLst>
          </p:cNvPr>
          <p:cNvPicPr preferRelativeResize="0"/>
          <p:nvPr/>
        </p:nvPicPr>
        <p:blipFill rotWithShape="1">
          <a:blip r:embed="rId13">
            <a:alphaModFix/>
          </a:blip>
          <a:srcRect/>
          <a:stretch/>
        </p:blipFill>
        <p:spPr>
          <a:xfrm>
            <a:off x="12423093" y="5693012"/>
            <a:ext cx="454664" cy="454664"/>
          </a:xfrm>
          <a:prstGeom prst="rect">
            <a:avLst/>
          </a:prstGeom>
          <a:noFill/>
          <a:ln>
            <a:noFill/>
          </a:ln>
        </p:spPr>
      </p:pic>
      <p:sp>
        <p:nvSpPr>
          <p:cNvPr id="13" name="Google Shape;85;p1">
            <a:extLst>
              <a:ext uri="{FF2B5EF4-FFF2-40B4-BE49-F238E27FC236}">
                <a16:creationId xmlns:a16="http://schemas.microsoft.com/office/drawing/2014/main" id="{3B2CC095-12BA-FB67-B24A-277FAFE778E1}"/>
              </a:ext>
            </a:extLst>
          </p:cNvPr>
          <p:cNvSpPr txBox="1"/>
          <p:nvPr/>
        </p:nvSpPr>
        <p:spPr>
          <a:xfrm>
            <a:off x="12155957" y="6025008"/>
            <a:ext cx="100540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コンテナ</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800" dirty="0"/>
              <a:t>(</a:t>
            </a:r>
            <a:r>
              <a:rPr lang="en-US" sz="800" dirty="0" err="1"/>
              <a:t>フロントエンド</a:t>
            </a:r>
            <a:r>
              <a:rPr lang="en-US" sz="800" dirty="0"/>
              <a:t>)</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 name="Google Shape;81;p1">
            <a:extLst>
              <a:ext uri="{FF2B5EF4-FFF2-40B4-BE49-F238E27FC236}">
                <a16:creationId xmlns:a16="http://schemas.microsoft.com/office/drawing/2014/main" id="{A20B95E7-6A54-44A6-A36B-3EEA574A3ED2}"/>
              </a:ext>
            </a:extLst>
          </p:cNvPr>
          <p:cNvSpPr txBox="1"/>
          <p:nvPr/>
        </p:nvSpPr>
        <p:spPr>
          <a:xfrm>
            <a:off x="12238967" y="6848096"/>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82;p1">
            <a:extLst>
              <a:ext uri="{FF2B5EF4-FFF2-40B4-BE49-F238E27FC236}">
                <a16:creationId xmlns:a16="http://schemas.microsoft.com/office/drawing/2014/main" id="{245FA3F3-0A9E-21F2-0CAA-569903F0667B}"/>
              </a:ext>
            </a:extLst>
          </p:cNvPr>
          <p:cNvSpPr/>
          <p:nvPr/>
        </p:nvSpPr>
        <p:spPr>
          <a:xfrm>
            <a:off x="12096304" y="6825207"/>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16" name="Google Shape;83;p1">
            <a:extLst>
              <a:ext uri="{FF2B5EF4-FFF2-40B4-BE49-F238E27FC236}">
                <a16:creationId xmlns:a16="http://schemas.microsoft.com/office/drawing/2014/main" id="{824D9ED4-367B-5446-CE4A-0D01BA42C89C}"/>
              </a:ext>
            </a:extLst>
          </p:cNvPr>
          <p:cNvPicPr preferRelativeResize="0"/>
          <p:nvPr/>
        </p:nvPicPr>
        <p:blipFill rotWithShape="1">
          <a:blip r:embed="rId12">
            <a:alphaModFix/>
          </a:blip>
          <a:srcRect/>
          <a:stretch/>
        </p:blipFill>
        <p:spPr>
          <a:xfrm>
            <a:off x="12079985" y="6823819"/>
            <a:ext cx="315171" cy="315171"/>
          </a:xfrm>
          <a:prstGeom prst="rect">
            <a:avLst/>
          </a:prstGeom>
          <a:noFill/>
          <a:ln>
            <a:noFill/>
          </a:ln>
        </p:spPr>
      </p:pic>
      <p:pic>
        <p:nvPicPr>
          <p:cNvPr id="17" name="Google Shape;84;p1">
            <a:extLst>
              <a:ext uri="{FF2B5EF4-FFF2-40B4-BE49-F238E27FC236}">
                <a16:creationId xmlns:a16="http://schemas.microsoft.com/office/drawing/2014/main" id="{FB71A225-C907-7D46-8A1C-88D8726DCA98}"/>
              </a:ext>
            </a:extLst>
          </p:cNvPr>
          <p:cNvPicPr preferRelativeResize="0"/>
          <p:nvPr/>
        </p:nvPicPr>
        <p:blipFill rotWithShape="1">
          <a:blip r:embed="rId13">
            <a:alphaModFix/>
          </a:blip>
          <a:srcRect/>
          <a:stretch/>
        </p:blipFill>
        <p:spPr>
          <a:xfrm>
            <a:off x="12423093" y="7128266"/>
            <a:ext cx="454664" cy="454664"/>
          </a:xfrm>
          <a:prstGeom prst="rect">
            <a:avLst/>
          </a:prstGeom>
          <a:noFill/>
          <a:ln>
            <a:noFill/>
          </a:ln>
        </p:spPr>
      </p:pic>
      <p:sp>
        <p:nvSpPr>
          <p:cNvPr id="18" name="Google Shape;85;p1">
            <a:extLst>
              <a:ext uri="{FF2B5EF4-FFF2-40B4-BE49-F238E27FC236}">
                <a16:creationId xmlns:a16="http://schemas.microsoft.com/office/drawing/2014/main" id="{F106A13E-DA80-D056-CCFD-44AAF78BB9AA}"/>
              </a:ext>
            </a:extLst>
          </p:cNvPr>
          <p:cNvSpPr txBox="1"/>
          <p:nvPr/>
        </p:nvSpPr>
        <p:spPr>
          <a:xfrm>
            <a:off x="12155957" y="7460262"/>
            <a:ext cx="100540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コンテナ</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a:t>(</a:t>
            </a:r>
            <a:r>
              <a:rPr lang="en-US" sz="800" dirty="0" err="1"/>
              <a:t>バックエンド</a:t>
            </a:r>
            <a:r>
              <a:rPr lang="en-US" sz="800" dirty="0"/>
              <a: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19" name="Google Shape;60;p1">
            <a:extLst>
              <a:ext uri="{FF2B5EF4-FFF2-40B4-BE49-F238E27FC236}">
                <a16:creationId xmlns:a16="http://schemas.microsoft.com/office/drawing/2014/main" id="{5872421D-DD91-F748-BC4C-BD178CBD9546}"/>
              </a:ext>
            </a:extLst>
          </p:cNvPr>
          <p:cNvCxnSpPr>
            <a:cxnSpLocks/>
            <a:stCxn id="7" idx="3"/>
            <a:endCxn id="12" idx="1"/>
          </p:cNvCxnSpPr>
          <p:nvPr/>
        </p:nvCxnSpPr>
        <p:spPr>
          <a:xfrm flipV="1">
            <a:off x="11111662" y="5920344"/>
            <a:ext cx="1311431" cy="863098"/>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20" name="Google Shape;60;p1">
            <a:extLst>
              <a:ext uri="{FF2B5EF4-FFF2-40B4-BE49-F238E27FC236}">
                <a16:creationId xmlns:a16="http://schemas.microsoft.com/office/drawing/2014/main" id="{35EC2A95-CA1B-3770-BD09-992E34539C9C}"/>
              </a:ext>
            </a:extLst>
          </p:cNvPr>
          <p:cNvCxnSpPr>
            <a:cxnSpLocks/>
            <a:stCxn id="7" idx="3"/>
            <a:endCxn id="17" idx="1"/>
          </p:cNvCxnSpPr>
          <p:nvPr/>
        </p:nvCxnSpPr>
        <p:spPr>
          <a:xfrm>
            <a:off x="11111662" y="6783442"/>
            <a:ext cx="1311431" cy="572156"/>
          </a:xfrm>
          <a:prstGeom prst="bentConnector3">
            <a:avLst>
              <a:gd name="adj1" fmla="val 50000"/>
            </a:avLst>
          </a:prstGeom>
          <a:noFill/>
          <a:ln w="9525" cap="flat" cmpd="sng">
            <a:solidFill>
              <a:schemeClr val="dk1"/>
            </a:solidFill>
            <a:prstDash val="solid"/>
            <a:round/>
            <a:headEnd type="none" w="sm" len="sm"/>
            <a:tailEnd type="triangle" w="med" len="med"/>
          </a:ln>
        </p:spPr>
      </p:cxnSp>
    </p:spTree>
    <p:extLst>
      <p:ext uri="{BB962C8B-B14F-4D97-AF65-F5344CB8AC3E}">
        <p14:creationId xmlns:p14="http://schemas.microsoft.com/office/powerpoint/2010/main" val="2390203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a:latin typeface="Meiryo UI" panose="020B0604030504040204" pitchFamily="50" charset="-128"/>
                <a:ea typeface="Meiryo UI" panose="020B0604030504040204" pitchFamily="50" charset="-128"/>
              </a:rPr>
              <a:t>5-1-3-1. 審査・承認_審査・承認機能</a:t>
            </a:r>
            <a:br>
              <a:rPr lang="en-US">
                <a:latin typeface="Meiryo UI" panose="020B0604030504040204" pitchFamily="50" charset="-128"/>
                <a:ea typeface="Meiryo UI" panose="020B0604030504040204" pitchFamily="50" charset="-128"/>
              </a:rPr>
            </a:br>
            <a:r>
              <a:rPr lang="en-US" sz="3600">
                <a:latin typeface="Meiryo UI" panose="020B0604030504040204" pitchFamily="50" charset="-128"/>
                <a:ea typeface="Meiryo UI" panose="020B0604030504040204" pitchFamily="50" charset="-128"/>
              </a:rPr>
              <a:t>（パターン5 AIによる審査補助・承認者による審査）</a:t>
            </a:r>
            <a:endParaRPr>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5FA59661-6786-DDE5-831B-ADB69AFCCB65}"/>
              </a:ext>
            </a:extLst>
          </p:cNvPr>
          <p:cNvGrpSpPr/>
          <p:nvPr/>
        </p:nvGrpSpPr>
        <p:grpSpPr>
          <a:xfrm>
            <a:off x="3392927" y="2427551"/>
            <a:ext cx="11214807" cy="7012713"/>
            <a:chOff x="3392927" y="2427551"/>
            <a:chExt cx="11214807" cy="7012713"/>
          </a:xfrm>
        </p:grpSpPr>
        <p:sp>
          <p:nvSpPr>
            <p:cNvPr id="2" name="Google Shape;93;p3">
              <a:extLst>
                <a:ext uri="{FF2B5EF4-FFF2-40B4-BE49-F238E27FC236}">
                  <a16:creationId xmlns:a16="http://schemas.microsoft.com/office/drawing/2014/main" id="{FA1618C4-B0F7-6C30-29E0-841DB0E670F7}"/>
                </a:ext>
              </a:extLst>
            </p:cNvPr>
            <p:cNvSpPr/>
            <p:nvPr/>
          </p:nvSpPr>
          <p:spPr>
            <a:xfrm>
              <a:off x="9816690" y="4982330"/>
              <a:ext cx="4269984" cy="3440314"/>
            </a:xfrm>
            <a:prstGeom prst="rect">
              <a:avLst/>
            </a:prstGeom>
            <a:solidFill>
              <a:srgbClr val="3EBEFF">
                <a:alpha val="29803"/>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審査・承認_審査・承認機能</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4"/>
            <p:cNvSpPr/>
            <p:nvPr/>
          </p:nvSpPr>
          <p:spPr>
            <a:xfrm>
              <a:off x="4827579" y="5949952"/>
              <a:ext cx="4989105" cy="2464632"/>
            </a:xfrm>
            <a:prstGeom prst="rect">
              <a:avLst/>
            </a:prstGeom>
            <a:solidFill>
              <a:srgbClr val="3EBEFF">
                <a:alpha val="29803"/>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 name="Google Shape;143;p4"/>
            <p:cNvSpPr txBox="1"/>
            <p:nvPr/>
          </p:nvSpPr>
          <p:spPr>
            <a:xfrm>
              <a:off x="3392927" y="8919028"/>
              <a:ext cx="92830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承認者</a:t>
              </a:r>
              <a:endParaRPr kumimoji="0" sz="20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（職員）</a:t>
              </a:r>
              <a:endParaRPr kumimoji="0" sz="285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44" name="Google Shape;144;p4"/>
            <p:cNvPicPr preferRelativeResize="0"/>
            <p:nvPr/>
          </p:nvPicPr>
          <p:blipFill rotWithShape="1">
            <a:blip r:embed="rId3">
              <a:alphaModFix/>
            </a:blip>
            <a:srcRect/>
            <a:stretch/>
          </p:blipFill>
          <p:spPr>
            <a:xfrm flipH="1">
              <a:off x="3622130" y="8414584"/>
              <a:ext cx="469900" cy="469900"/>
            </a:xfrm>
            <a:prstGeom prst="rect">
              <a:avLst/>
            </a:prstGeom>
            <a:noFill/>
            <a:ln>
              <a:noFill/>
            </a:ln>
          </p:spPr>
        </p:pic>
        <p:sp>
          <p:nvSpPr>
            <p:cNvPr id="145" name="Google Shape;145;p4"/>
            <p:cNvSpPr/>
            <p:nvPr/>
          </p:nvSpPr>
          <p:spPr>
            <a:xfrm>
              <a:off x="4441157" y="2427551"/>
              <a:ext cx="10166577" cy="7012713"/>
            </a:xfrm>
            <a:prstGeom prst="rect">
              <a:avLst/>
            </a:prstGeom>
            <a:noFill/>
            <a:ln w="15875" cap="flat" cmpd="sng">
              <a:solidFill>
                <a:schemeClr val="dk1"/>
              </a:solidFill>
              <a:prstDash val="solid"/>
              <a:round/>
              <a:headEnd type="none" w="sm" len="sm"/>
              <a:tailEnd type="none" w="sm" len="sm"/>
            </a:ln>
          </p:spPr>
          <p:txBody>
            <a:bodyPr spcFirstLastPara="1" wrap="square" lIns="502900" tIns="91425"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AWS Cloud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6" name="Google Shape;146;p4"/>
            <p:cNvPicPr preferRelativeResize="0"/>
            <p:nvPr/>
          </p:nvPicPr>
          <p:blipFill rotWithShape="1">
            <a:blip r:embed="rId4">
              <a:alphaModFix/>
            </a:blip>
            <a:srcRect/>
            <a:stretch/>
          </p:blipFill>
          <p:spPr>
            <a:xfrm>
              <a:off x="4452486" y="2434197"/>
              <a:ext cx="381000" cy="381000"/>
            </a:xfrm>
            <a:prstGeom prst="rect">
              <a:avLst/>
            </a:prstGeom>
            <a:noFill/>
            <a:ln>
              <a:noFill/>
            </a:ln>
          </p:spPr>
        </p:pic>
        <p:pic>
          <p:nvPicPr>
            <p:cNvPr id="147" name="Google Shape;147;p4"/>
            <p:cNvPicPr preferRelativeResize="0"/>
            <p:nvPr/>
          </p:nvPicPr>
          <p:blipFill rotWithShape="1">
            <a:blip r:embed="rId5">
              <a:alphaModFix/>
            </a:blip>
            <a:srcRect/>
            <a:stretch/>
          </p:blipFill>
          <p:spPr>
            <a:xfrm>
              <a:off x="6712654" y="4459844"/>
              <a:ext cx="548640" cy="548640"/>
            </a:xfrm>
            <a:prstGeom prst="rect">
              <a:avLst/>
            </a:prstGeom>
            <a:noFill/>
            <a:ln>
              <a:noFill/>
            </a:ln>
          </p:spPr>
        </p:pic>
        <p:sp>
          <p:nvSpPr>
            <p:cNvPr id="148" name="Google Shape;148;p4"/>
            <p:cNvSpPr txBox="1"/>
            <p:nvPr/>
          </p:nvSpPr>
          <p:spPr>
            <a:xfrm>
              <a:off x="5865406" y="5018941"/>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Aurora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データベース</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4"/>
            <p:cNvSpPr/>
            <p:nvPr/>
          </p:nvSpPr>
          <p:spPr>
            <a:xfrm>
              <a:off x="4833486" y="2973392"/>
              <a:ext cx="3722400" cy="2887476"/>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 name="Google Shape;150;p4"/>
            <p:cNvSpPr txBox="1"/>
            <p:nvPr/>
          </p:nvSpPr>
          <p:spPr>
            <a:xfrm>
              <a:off x="5018759" y="3114125"/>
              <a:ext cx="360181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審査対象データ及び審査・承認処理結果データを保管するDB・ストレージを持つ機能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4"/>
            <p:cNvSpPr txBox="1"/>
            <p:nvPr/>
          </p:nvSpPr>
          <p:spPr>
            <a:xfrm>
              <a:off x="5021187" y="3789809"/>
              <a:ext cx="3050096"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申請・届出_申請・届出機能</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申請・届出_電子決裁機能</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52" name="Google Shape;152;p4"/>
            <p:cNvPicPr preferRelativeResize="0"/>
            <p:nvPr/>
          </p:nvPicPr>
          <p:blipFill rotWithShape="1">
            <a:blip r:embed="rId6">
              <a:alphaModFix/>
            </a:blip>
            <a:srcRect/>
            <a:stretch/>
          </p:blipFill>
          <p:spPr>
            <a:xfrm>
              <a:off x="5397079" y="4466269"/>
              <a:ext cx="548640" cy="548640"/>
            </a:xfrm>
            <a:prstGeom prst="rect">
              <a:avLst/>
            </a:prstGeom>
            <a:noFill/>
            <a:ln>
              <a:noFill/>
            </a:ln>
          </p:spPr>
        </p:pic>
        <p:sp>
          <p:nvSpPr>
            <p:cNvPr id="153" name="Google Shape;153;p4"/>
            <p:cNvSpPr txBox="1"/>
            <p:nvPr/>
          </p:nvSpPr>
          <p:spPr>
            <a:xfrm>
              <a:off x="4556817" y="5046850"/>
              <a:ext cx="2239962"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S3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審査対象データ保管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ストレージ</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4" name="Google Shape;154;p4"/>
            <p:cNvPicPr preferRelativeResize="0"/>
            <p:nvPr/>
          </p:nvPicPr>
          <p:blipFill rotWithShape="1">
            <a:blip r:embed="rId7">
              <a:alphaModFix/>
            </a:blip>
            <a:srcRect/>
            <a:stretch/>
          </p:blipFill>
          <p:spPr>
            <a:xfrm>
              <a:off x="5399565" y="6264609"/>
              <a:ext cx="547200" cy="547200"/>
            </a:xfrm>
            <a:prstGeom prst="rect">
              <a:avLst/>
            </a:prstGeom>
            <a:noFill/>
            <a:ln>
              <a:noFill/>
            </a:ln>
          </p:spPr>
        </p:pic>
        <p:pic>
          <p:nvPicPr>
            <p:cNvPr id="155" name="Google Shape;155;p4"/>
            <p:cNvPicPr preferRelativeResize="0"/>
            <p:nvPr/>
          </p:nvPicPr>
          <p:blipFill rotWithShape="1">
            <a:blip r:embed="rId8">
              <a:alphaModFix/>
            </a:blip>
            <a:srcRect/>
            <a:stretch/>
          </p:blipFill>
          <p:spPr>
            <a:xfrm>
              <a:off x="6713374" y="6265092"/>
              <a:ext cx="547200" cy="547200"/>
            </a:xfrm>
            <a:prstGeom prst="rect">
              <a:avLst/>
            </a:prstGeom>
            <a:noFill/>
            <a:ln>
              <a:noFill/>
            </a:ln>
          </p:spPr>
        </p:pic>
        <p:sp>
          <p:nvSpPr>
            <p:cNvPr id="156" name="Google Shape;156;p4"/>
            <p:cNvSpPr txBox="1"/>
            <p:nvPr/>
          </p:nvSpPr>
          <p:spPr>
            <a:xfrm>
              <a:off x="4549411" y="6790158"/>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EventBridge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審査対象データ</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保管通知</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4"/>
            <p:cNvSpPr txBox="1"/>
            <p:nvPr/>
          </p:nvSpPr>
          <p:spPr>
            <a:xfrm>
              <a:off x="5865406" y="6790641"/>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AWS Lambda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審査処理</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関数</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58" name="Google Shape;158;p4"/>
            <p:cNvCxnSpPr>
              <a:stCxn id="155" idx="3"/>
              <a:endCxn id="159" idx="1"/>
            </p:cNvCxnSpPr>
            <p:nvPr/>
          </p:nvCxnSpPr>
          <p:spPr>
            <a:xfrm rot="10800000" flipH="1">
              <a:off x="7260574" y="6538092"/>
              <a:ext cx="815700" cy="600"/>
            </a:xfrm>
            <a:prstGeom prst="straightConnector1">
              <a:avLst/>
            </a:prstGeom>
            <a:noFill/>
            <a:ln w="9525" cap="flat" cmpd="sng">
              <a:solidFill>
                <a:schemeClr val="dk1"/>
              </a:solidFill>
              <a:prstDash val="solid"/>
              <a:round/>
              <a:headEnd type="none" w="sm" len="sm"/>
              <a:tailEnd type="triangle" w="med" len="med"/>
            </a:ln>
          </p:spPr>
        </p:cxnSp>
        <p:cxnSp>
          <p:nvCxnSpPr>
            <p:cNvPr id="160" name="Google Shape;160;p4"/>
            <p:cNvCxnSpPr>
              <a:stCxn id="153" idx="2"/>
              <a:endCxn id="154" idx="0"/>
            </p:cNvCxnSpPr>
            <p:nvPr/>
          </p:nvCxnSpPr>
          <p:spPr>
            <a:xfrm flipH="1">
              <a:off x="5673198" y="5600848"/>
              <a:ext cx="3600" cy="663900"/>
            </a:xfrm>
            <a:prstGeom prst="straightConnector1">
              <a:avLst/>
            </a:prstGeom>
            <a:noFill/>
            <a:ln w="9525" cap="flat" cmpd="sng">
              <a:solidFill>
                <a:schemeClr val="dk1"/>
              </a:solidFill>
              <a:prstDash val="solid"/>
              <a:round/>
              <a:headEnd type="none" w="sm" len="sm"/>
              <a:tailEnd type="triangle" w="med" len="med"/>
            </a:ln>
          </p:spPr>
        </p:cxnSp>
        <p:cxnSp>
          <p:nvCxnSpPr>
            <p:cNvPr id="161" name="Google Shape;161;p4"/>
            <p:cNvCxnSpPr>
              <a:stCxn id="154" idx="3"/>
              <a:endCxn id="155" idx="1"/>
            </p:cNvCxnSpPr>
            <p:nvPr/>
          </p:nvCxnSpPr>
          <p:spPr>
            <a:xfrm>
              <a:off x="5946765" y="6538209"/>
              <a:ext cx="766500" cy="600"/>
            </a:xfrm>
            <a:prstGeom prst="straightConnector1">
              <a:avLst/>
            </a:prstGeom>
            <a:noFill/>
            <a:ln w="9525" cap="flat" cmpd="sng">
              <a:solidFill>
                <a:schemeClr val="dk1"/>
              </a:solidFill>
              <a:prstDash val="solid"/>
              <a:round/>
              <a:headEnd type="none" w="sm" len="sm"/>
              <a:tailEnd type="triangle" w="med" len="med"/>
            </a:ln>
          </p:spPr>
        </p:cxnSp>
        <p:cxnSp>
          <p:nvCxnSpPr>
            <p:cNvPr id="162" name="Google Shape;162;p4"/>
            <p:cNvCxnSpPr>
              <a:stCxn id="155" idx="0"/>
              <a:endCxn id="148" idx="2"/>
            </p:cNvCxnSpPr>
            <p:nvPr/>
          </p:nvCxnSpPr>
          <p:spPr>
            <a:xfrm rot="10800000">
              <a:off x="6986974" y="5572992"/>
              <a:ext cx="0" cy="692100"/>
            </a:xfrm>
            <a:prstGeom prst="straightConnector1">
              <a:avLst/>
            </a:prstGeom>
            <a:noFill/>
            <a:ln w="9525" cap="flat" cmpd="sng">
              <a:solidFill>
                <a:schemeClr val="dk1"/>
              </a:solidFill>
              <a:prstDash val="solid"/>
              <a:round/>
              <a:headEnd type="none" w="sm" len="sm"/>
              <a:tailEnd type="triangle" w="med" len="med"/>
            </a:ln>
          </p:spPr>
        </p:cxnSp>
        <p:cxnSp>
          <p:nvCxnSpPr>
            <p:cNvPr id="163" name="Google Shape;163;p4"/>
            <p:cNvCxnSpPr>
              <a:cxnSpLocks/>
              <a:stCxn id="16" idx="3"/>
              <a:endCxn id="149" idx="0"/>
            </p:cNvCxnSpPr>
            <p:nvPr/>
          </p:nvCxnSpPr>
          <p:spPr>
            <a:xfrm flipH="1" flipV="1">
              <a:off x="6694686" y="2973392"/>
              <a:ext cx="6183071" cy="4640135"/>
            </a:xfrm>
            <a:prstGeom prst="bentConnector4">
              <a:avLst>
                <a:gd name="adj1" fmla="val -24032"/>
                <a:gd name="adj2" fmla="val 104927"/>
              </a:avLst>
            </a:prstGeom>
            <a:noFill/>
            <a:ln w="9525" cap="flat" cmpd="sng">
              <a:solidFill>
                <a:schemeClr val="dk1"/>
              </a:solidFill>
              <a:prstDash val="solid"/>
              <a:round/>
              <a:headEnd type="none" w="sm" len="sm"/>
              <a:tailEnd type="triangle" w="med" len="med"/>
            </a:ln>
          </p:spPr>
        </p:cxnSp>
        <p:cxnSp>
          <p:nvCxnSpPr>
            <p:cNvPr id="165" name="Google Shape;165;p4"/>
            <p:cNvCxnSpPr>
              <a:cxnSpLocks/>
              <a:stCxn id="144" idx="1"/>
              <a:endCxn id="6" idx="1"/>
            </p:cNvCxnSpPr>
            <p:nvPr/>
          </p:nvCxnSpPr>
          <p:spPr>
            <a:xfrm flipV="1">
              <a:off x="4092030" y="7041371"/>
              <a:ext cx="6472432" cy="1608163"/>
            </a:xfrm>
            <a:prstGeom prst="bentConnector3">
              <a:avLst>
                <a:gd name="adj1" fmla="val 91920"/>
              </a:avLst>
            </a:prstGeom>
            <a:noFill/>
            <a:ln w="9525" cap="flat" cmpd="sng">
              <a:solidFill>
                <a:schemeClr val="dk1"/>
              </a:solidFill>
              <a:prstDash val="solid"/>
              <a:round/>
              <a:headEnd type="none" w="sm" len="sm"/>
              <a:tailEnd type="triangle" w="med" len="med"/>
            </a:ln>
          </p:spPr>
        </p:cxnSp>
        <p:sp>
          <p:nvSpPr>
            <p:cNvPr id="167" name="Google Shape;167;p4"/>
            <p:cNvSpPr/>
            <p:nvPr/>
          </p:nvSpPr>
          <p:spPr>
            <a:xfrm>
              <a:off x="10327431" y="8505235"/>
              <a:ext cx="3759242" cy="758498"/>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4"/>
            <p:cNvSpPr txBox="1"/>
            <p:nvPr/>
          </p:nvSpPr>
          <p:spPr>
            <a:xfrm>
              <a:off x="10422205" y="8544819"/>
              <a:ext cx="178353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ユーザ認証を行い認証トークンを発行する</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4"/>
            <p:cNvSpPr txBox="1"/>
            <p:nvPr/>
          </p:nvSpPr>
          <p:spPr>
            <a:xfrm>
              <a:off x="12151462" y="8597938"/>
              <a:ext cx="2175043" cy="7155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a:t>
              </a: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（職員向け）</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p4"/>
            <p:cNvSpPr txBox="1"/>
            <p:nvPr/>
          </p:nvSpPr>
          <p:spPr>
            <a:xfrm>
              <a:off x="4481446" y="5900913"/>
              <a:ext cx="1382211" cy="2462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S3イベント通知</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9" name="Google Shape;159;p4" descr="Amazon Bedrock service icon."/>
            <p:cNvPicPr preferRelativeResize="0"/>
            <p:nvPr/>
          </p:nvPicPr>
          <p:blipFill rotWithShape="1">
            <a:blip r:embed="rId9">
              <a:alphaModFix/>
            </a:blip>
            <a:srcRect/>
            <a:stretch/>
          </p:blipFill>
          <p:spPr>
            <a:xfrm>
              <a:off x="8076357" y="6264609"/>
              <a:ext cx="547200" cy="547200"/>
            </a:xfrm>
            <a:prstGeom prst="rect">
              <a:avLst/>
            </a:prstGeom>
            <a:noFill/>
            <a:ln>
              <a:noFill/>
            </a:ln>
          </p:spPr>
        </p:pic>
        <p:pic>
          <p:nvPicPr>
            <p:cNvPr id="171" name="Google Shape;171;p4" descr="Amazon Kendra service icon."/>
            <p:cNvPicPr preferRelativeResize="0"/>
            <p:nvPr/>
          </p:nvPicPr>
          <p:blipFill rotWithShape="1">
            <a:blip r:embed="rId10">
              <a:alphaModFix/>
            </a:blip>
            <a:srcRect/>
            <a:stretch/>
          </p:blipFill>
          <p:spPr>
            <a:xfrm>
              <a:off x="8076357" y="7353342"/>
              <a:ext cx="547200" cy="547200"/>
            </a:xfrm>
            <a:prstGeom prst="rect">
              <a:avLst/>
            </a:prstGeom>
            <a:noFill/>
            <a:ln>
              <a:noFill/>
            </a:ln>
          </p:spPr>
        </p:pic>
        <p:sp>
          <p:nvSpPr>
            <p:cNvPr id="172" name="Google Shape;172;p4"/>
            <p:cNvSpPr txBox="1"/>
            <p:nvPr/>
          </p:nvSpPr>
          <p:spPr>
            <a:xfrm>
              <a:off x="7228389" y="6790641"/>
              <a:ext cx="2243137"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Bedrock</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審査用生成AI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txBox="1"/>
            <p:nvPr/>
          </p:nvSpPr>
          <p:spPr>
            <a:xfrm>
              <a:off x="7228389" y="7869606"/>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Kendra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審査参考データ</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検索</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74" name="Google Shape;174;p4"/>
            <p:cNvCxnSpPr>
              <a:stCxn id="155" idx="3"/>
              <a:endCxn id="171" idx="1"/>
            </p:cNvCxnSpPr>
            <p:nvPr/>
          </p:nvCxnSpPr>
          <p:spPr>
            <a:xfrm>
              <a:off x="7260574" y="6538692"/>
              <a:ext cx="815700" cy="1088400"/>
            </a:xfrm>
            <a:prstGeom prst="bentConnector3">
              <a:avLst>
                <a:gd name="adj1" fmla="val 47282"/>
              </a:avLst>
            </a:prstGeom>
            <a:noFill/>
            <a:ln w="9525" cap="flat" cmpd="sng">
              <a:solidFill>
                <a:schemeClr val="dk1"/>
              </a:solidFill>
              <a:prstDash val="solid"/>
              <a:round/>
              <a:headEnd type="none" w="sm" len="sm"/>
              <a:tailEnd type="triangle" w="med" len="med"/>
            </a:ln>
          </p:spPr>
        </p:cxnSp>
        <p:cxnSp>
          <p:nvCxnSpPr>
            <p:cNvPr id="175" name="Google Shape;175;p4"/>
            <p:cNvCxnSpPr>
              <a:stCxn id="144" idx="1"/>
              <a:endCxn id="167" idx="1"/>
            </p:cNvCxnSpPr>
            <p:nvPr/>
          </p:nvCxnSpPr>
          <p:spPr>
            <a:xfrm>
              <a:off x="4092030" y="8649534"/>
              <a:ext cx="6235500" cy="234900"/>
            </a:xfrm>
            <a:prstGeom prst="bentConnector3">
              <a:avLst>
                <a:gd name="adj1" fmla="val 95434"/>
              </a:avLst>
            </a:prstGeom>
            <a:noFill/>
            <a:ln w="9525" cap="flat" cmpd="sng">
              <a:solidFill>
                <a:schemeClr val="dk1"/>
              </a:solidFill>
              <a:prstDash val="solid"/>
              <a:round/>
              <a:headEnd type="none" w="sm" len="sm"/>
              <a:tailEnd type="triangle" w="med" len="med"/>
            </a:ln>
          </p:spPr>
        </p:cxnSp>
        <p:pic>
          <p:nvPicPr>
            <p:cNvPr id="176" name="Google Shape;176;p4"/>
            <p:cNvPicPr preferRelativeResize="0"/>
            <p:nvPr/>
          </p:nvPicPr>
          <p:blipFill rotWithShape="1">
            <a:blip r:embed="rId6">
              <a:alphaModFix/>
            </a:blip>
            <a:srcRect/>
            <a:stretch/>
          </p:blipFill>
          <p:spPr>
            <a:xfrm>
              <a:off x="9093457" y="7354883"/>
              <a:ext cx="548640" cy="548640"/>
            </a:xfrm>
            <a:prstGeom prst="rect">
              <a:avLst/>
            </a:prstGeom>
            <a:noFill/>
            <a:ln>
              <a:noFill/>
            </a:ln>
          </p:spPr>
        </p:pic>
        <p:sp>
          <p:nvSpPr>
            <p:cNvPr id="177" name="Google Shape;177;p4"/>
            <p:cNvSpPr txBox="1"/>
            <p:nvPr/>
          </p:nvSpPr>
          <p:spPr>
            <a:xfrm>
              <a:off x="8247796" y="7864697"/>
              <a:ext cx="2239962"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S3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審査参考データ</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ストレージ</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78" name="Google Shape;178;p4"/>
            <p:cNvCxnSpPr>
              <a:stCxn id="171" idx="3"/>
              <a:endCxn id="176" idx="1"/>
            </p:cNvCxnSpPr>
            <p:nvPr/>
          </p:nvCxnSpPr>
          <p:spPr>
            <a:xfrm>
              <a:off x="8623557" y="7626942"/>
              <a:ext cx="469800" cy="2400"/>
            </a:xfrm>
            <a:prstGeom prst="straightConnector1">
              <a:avLst/>
            </a:prstGeom>
            <a:noFill/>
            <a:ln w="9525" cap="flat" cmpd="sng">
              <a:solidFill>
                <a:schemeClr val="dk1"/>
              </a:solidFill>
              <a:prstDash val="solid"/>
              <a:round/>
              <a:headEnd type="none" w="sm" len="sm"/>
              <a:tailEnd type="triangle" w="med" len="med"/>
            </a:ln>
          </p:spPr>
        </p:cxnSp>
        <p:pic>
          <p:nvPicPr>
            <p:cNvPr id="3" name="Google Shape;67;p1">
              <a:extLst>
                <a:ext uri="{FF2B5EF4-FFF2-40B4-BE49-F238E27FC236}">
                  <a16:creationId xmlns:a16="http://schemas.microsoft.com/office/drawing/2014/main" id="{F3107FBD-FA17-1496-5264-03E6300A4956}"/>
                </a:ext>
              </a:extLst>
            </p:cNvPr>
            <p:cNvPicPr preferRelativeResize="0"/>
            <p:nvPr/>
          </p:nvPicPr>
          <p:blipFill rotWithShape="1">
            <a:blip r:embed="rId11">
              <a:alphaModFix/>
            </a:blip>
            <a:srcRect/>
            <a:stretch/>
          </p:blipFill>
          <p:spPr>
            <a:xfrm>
              <a:off x="10658830" y="5913715"/>
              <a:ext cx="365760" cy="365760"/>
            </a:xfrm>
            <a:prstGeom prst="rect">
              <a:avLst/>
            </a:prstGeom>
            <a:noFill/>
            <a:ln>
              <a:noFill/>
            </a:ln>
          </p:spPr>
        </p:pic>
        <p:sp>
          <p:nvSpPr>
            <p:cNvPr id="4" name="Google Shape;68;p1">
              <a:extLst>
                <a:ext uri="{FF2B5EF4-FFF2-40B4-BE49-F238E27FC236}">
                  <a16:creationId xmlns:a16="http://schemas.microsoft.com/office/drawing/2014/main" id="{46D73F6C-EF95-D839-BAEC-38A19615706A}"/>
                </a:ext>
              </a:extLst>
            </p:cNvPr>
            <p:cNvSpPr txBox="1"/>
            <p:nvPr/>
          </p:nvSpPr>
          <p:spPr>
            <a:xfrm>
              <a:off x="10407157" y="6257246"/>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5" name="Google Shape;69;p1">
              <a:extLst>
                <a:ext uri="{FF2B5EF4-FFF2-40B4-BE49-F238E27FC236}">
                  <a16:creationId xmlns:a16="http://schemas.microsoft.com/office/drawing/2014/main" id="{CDBEC98F-11A6-3EFA-1A18-2B5EDFDB076C}"/>
                </a:ext>
              </a:extLst>
            </p:cNvPr>
            <p:cNvCxnSpPr>
              <a:stCxn id="4" idx="2"/>
            </p:cNvCxnSpPr>
            <p:nvPr/>
          </p:nvCxnSpPr>
          <p:spPr>
            <a:xfrm>
              <a:off x="10841710" y="6595800"/>
              <a:ext cx="0" cy="166800"/>
            </a:xfrm>
            <a:prstGeom prst="straightConnector1">
              <a:avLst/>
            </a:prstGeom>
            <a:noFill/>
            <a:ln w="9525" cap="flat" cmpd="sng">
              <a:solidFill>
                <a:schemeClr val="dk1"/>
              </a:solidFill>
              <a:prstDash val="solid"/>
              <a:round/>
              <a:headEnd type="none" w="sm" len="sm"/>
              <a:tailEnd type="triangle" w="med" len="med"/>
            </a:ln>
          </p:spPr>
        </p:cxnSp>
        <p:pic>
          <p:nvPicPr>
            <p:cNvPr id="6" name="Google Shape;79;p1">
              <a:extLst>
                <a:ext uri="{FF2B5EF4-FFF2-40B4-BE49-F238E27FC236}">
                  <a16:creationId xmlns:a16="http://schemas.microsoft.com/office/drawing/2014/main" id="{3A02FB74-0C80-AC1E-6BDB-854FE59858D5}"/>
                </a:ext>
              </a:extLst>
            </p:cNvPr>
            <p:cNvPicPr preferRelativeResize="0"/>
            <p:nvPr/>
          </p:nvPicPr>
          <p:blipFill rotWithShape="1">
            <a:blip r:embed="rId12">
              <a:alphaModFix/>
            </a:blip>
            <a:srcRect/>
            <a:stretch/>
          </p:blipFill>
          <p:spPr>
            <a:xfrm>
              <a:off x="10564462" y="6767771"/>
              <a:ext cx="547200" cy="547200"/>
            </a:xfrm>
            <a:prstGeom prst="rect">
              <a:avLst/>
            </a:prstGeom>
            <a:noFill/>
            <a:ln>
              <a:noFill/>
            </a:ln>
          </p:spPr>
        </p:pic>
        <p:sp>
          <p:nvSpPr>
            <p:cNvPr id="7" name="Google Shape;80;p1">
              <a:extLst>
                <a:ext uri="{FF2B5EF4-FFF2-40B4-BE49-F238E27FC236}">
                  <a16:creationId xmlns:a16="http://schemas.microsoft.com/office/drawing/2014/main" id="{47FEEF41-982D-BFEA-7548-D607A11366A5}"/>
                </a:ext>
              </a:extLst>
            </p:cNvPr>
            <p:cNvSpPr txBox="1"/>
            <p:nvPr/>
          </p:nvSpPr>
          <p:spPr>
            <a:xfrm>
              <a:off x="9976710" y="7292217"/>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Google Shape;81;p1">
              <a:extLst>
                <a:ext uri="{FF2B5EF4-FFF2-40B4-BE49-F238E27FC236}">
                  <a16:creationId xmlns:a16="http://schemas.microsoft.com/office/drawing/2014/main" id="{BF8A6D04-2300-8AEC-5F66-F822A925C2B5}"/>
                </a:ext>
              </a:extLst>
            </p:cNvPr>
            <p:cNvSpPr txBox="1"/>
            <p:nvPr/>
          </p:nvSpPr>
          <p:spPr>
            <a:xfrm>
              <a:off x="12238967" y="5670771"/>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82;p1">
              <a:extLst>
                <a:ext uri="{FF2B5EF4-FFF2-40B4-BE49-F238E27FC236}">
                  <a16:creationId xmlns:a16="http://schemas.microsoft.com/office/drawing/2014/main" id="{69B4A532-2DA0-C762-ECF4-A183D678EE07}"/>
                </a:ext>
              </a:extLst>
            </p:cNvPr>
            <p:cNvSpPr/>
            <p:nvPr/>
          </p:nvSpPr>
          <p:spPr>
            <a:xfrm>
              <a:off x="12096304" y="5647882"/>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10" name="Google Shape;83;p1">
              <a:extLst>
                <a:ext uri="{FF2B5EF4-FFF2-40B4-BE49-F238E27FC236}">
                  <a16:creationId xmlns:a16="http://schemas.microsoft.com/office/drawing/2014/main" id="{C0324977-1CF5-22E2-32C3-99546299BE6A}"/>
                </a:ext>
              </a:extLst>
            </p:cNvPr>
            <p:cNvPicPr preferRelativeResize="0"/>
            <p:nvPr/>
          </p:nvPicPr>
          <p:blipFill rotWithShape="1">
            <a:blip r:embed="rId13">
              <a:alphaModFix/>
            </a:blip>
            <a:srcRect/>
            <a:stretch/>
          </p:blipFill>
          <p:spPr>
            <a:xfrm>
              <a:off x="12079985" y="5646494"/>
              <a:ext cx="315171" cy="315171"/>
            </a:xfrm>
            <a:prstGeom prst="rect">
              <a:avLst/>
            </a:prstGeom>
            <a:noFill/>
            <a:ln>
              <a:noFill/>
            </a:ln>
          </p:spPr>
        </p:pic>
        <p:pic>
          <p:nvPicPr>
            <p:cNvPr id="11" name="Google Shape;84;p1">
              <a:extLst>
                <a:ext uri="{FF2B5EF4-FFF2-40B4-BE49-F238E27FC236}">
                  <a16:creationId xmlns:a16="http://schemas.microsoft.com/office/drawing/2014/main" id="{9168BD13-019C-22F6-1008-D2D11C5C05A7}"/>
                </a:ext>
              </a:extLst>
            </p:cNvPr>
            <p:cNvPicPr preferRelativeResize="0"/>
            <p:nvPr/>
          </p:nvPicPr>
          <p:blipFill rotWithShape="1">
            <a:blip r:embed="rId14">
              <a:alphaModFix/>
            </a:blip>
            <a:srcRect/>
            <a:stretch/>
          </p:blipFill>
          <p:spPr>
            <a:xfrm>
              <a:off x="12423093" y="5950941"/>
              <a:ext cx="454664" cy="454664"/>
            </a:xfrm>
            <a:prstGeom prst="rect">
              <a:avLst/>
            </a:prstGeom>
            <a:noFill/>
            <a:ln>
              <a:noFill/>
            </a:ln>
          </p:spPr>
        </p:pic>
        <p:sp>
          <p:nvSpPr>
            <p:cNvPr id="12" name="Google Shape;85;p1">
              <a:extLst>
                <a:ext uri="{FF2B5EF4-FFF2-40B4-BE49-F238E27FC236}">
                  <a16:creationId xmlns:a16="http://schemas.microsoft.com/office/drawing/2014/main" id="{901A515A-EC95-D822-EB51-5F225763923C}"/>
                </a:ext>
              </a:extLst>
            </p:cNvPr>
            <p:cNvSpPr txBox="1"/>
            <p:nvPr/>
          </p:nvSpPr>
          <p:spPr>
            <a:xfrm>
              <a:off x="12155957" y="6282937"/>
              <a:ext cx="100540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コンテナ</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800" dirty="0"/>
                <a:t>(</a:t>
              </a:r>
              <a:r>
                <a:rPr lang="en-US" sz="800" dirty="0" err="1"/>
                <a:t>フロントエンド</a:t>
              </a:r>
              <a:r>
                <a:rPr lang="en-US" sz="800" dirty="0"/>
                <a:t>)</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 name="Google Shape;81;p1">
              <a:extLst>
                <a:ext uri="{FF2B5EF4-FFF2-40B4-BE49-F238E27FC236}">
                  <a16:creationId xmlns:a16="http://schemas.microsoft.com/office/drawing/2014/main" id="{7B70A6F1-8607-14BE-3BEE-537CED904725}"/>
                </a:ext>
              </a:extLst>
            </p:cNvPr>
            <p:cNvSpPr txBox="1"/>
            <p:nvPr/>
          </p:nvSpPr>
          <p:spPr>
            <a:xfrm>
              <a:off x="12238967" y="7106025"/>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Google Shape;82;p1">
              <a:extLst>
                <a:ext uri="{FF2B5EF4-FFF2-40B4-BE49-F238E27FC236}">
                  <a16:creationId xmlns:a16="http://schemas.microsoft.com/office/drawing/2014/main" id="{346146F1-0F5A-CFAD-A0F7-A3A2DD4088AA}"/>
                </a:ext>
              </a:extLst>
            </p:cNvPr>
            <p:cNvSpPr/>
            <p:nvPr/>
          </p:nvSpPr>
          <p:spPr>
            <a:xfrm>
              <a:off x="12096304" y="7083136"/>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15" name="Google Shape;83;p1">
              <a:extLst>
                <a:ext uri="{FF2B5EF4-FFF2-40B4-BE49-F238E27FC236}">
                  <a16:creationId xmlns:a16="http://schemas.microsoft.com/office/drawing/2014/main" id="{DAEE0868-C5B1-7842-DE84-214949D49E73}"/>
                </a:ext>
              </a:extLst>
            </p:cNvPr>
            <p:cNvPicPr preferRelativeResize="0"/>
            <p:nvPr/>
          </p:nvPicPr>
          <p:blipFill rotWithShape="1">
            <a:blip r:embed="rId13">
              <a:alphaModFix/>
            </a:blip>
            <a:srcRect/>
            <a:stretch/>
          </p:blipFill>
          <p:spPr>
            <a:xfrm>
              <a:off x="12079985" y="7081748"/>
              <a:ext cx="315171" cy="315171"/>
            </a:xfrm>
            <a:prstGeom prst="rect">
              <a:avLst/>
            </a:prstGeom>
            <a:noFill/>
            <a:ln>
              <a:noFill/>
            </a:ln>
          </p:spPr>
        </p:pic>
        <p:pic>
          <p:nvPicPr>
            <p:cNvPr id="16" name="Google Shape;84;p1">
              <a:extLst>
                <a:ext uri="{FF2B5EF4-FFF2-40B4-BE49-F238E27FC236}">
                  <a16:creationId xmlns:a16="http://schemas.microsoft.com/office/drawing/2014/main" id="{EF557206-B022-0D40-4915-6A26790B6208}"/>
                </a:ext>
              </a:extLst>
            </p:cNvPr>
            <p:cNvPicPr preferRelativeResize="0"/>
            <p:nvPr/>
          </p:nvPicPr>
          <p:blipFill rotWithShape="1">
            <a:blip r:embed="rId14">
              <a:alphaModFix/>
            </a:blip>
            <a:srcRect/>
            <a:stretch/>
          </p:blipFill>
          <p:spPr>
            <a:xfrm>
              <a:off x="12423093" y="7386195"/>
              <a:ext cx="454664" cy="454664"/>
            </a:xfrm>
            <a:prstGeom prst="rect">
              <a:avLst/>
            </a:prstGeom>
            <a:noFill/>
            <a:ln>
              <a:noFill/>
            </a:ln>
          </p:spPr>
        </p:pic>
        <p:sp>
          <p:nvSpPr>
            <p:cNvPr id="17" name="Google Shape;85;p1">
              <a:extLst>
                <a:ext uri="{FF2B5EF4-FFF2-40B4-BE49-F238E27FC236}">
                  <a16:creationId xmlns:a16="http://schemas.microsoft.com/office/drawing/2014/main" id="{5E07F0F7-B153-12F6-8904-6934877A0B78}"/>
                </a:ext>
              </a:extLst>
            </p:cNvPr>
            <p:cNvSpPr txBox="1"/>
            <p:nvPr/>
          </p:nvSpPr>
          <p:spPr>
            <a:xfrm>
              <a:off x="12155957" y="7718191"/>
              <a:ext cx="100540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コンテナ</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a:t>(</a:t>
              </a:r>
              <a:r>
                <a:rPr lang="en-US" sz="800" dirty="0" err="1"/>
                <a:t>バックエンド</a:t>
              </a:r>
              <a:r>
                <a:rPr lang="en-US" sz="800" dirty="0"/>
                <a: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18" name="Google Shape;60;p1">
              <a:extLst>
                <a:ext uri="{FF2B5EF4-FFF2-40B4-BE49-F238E27FC236}">
                  <a16:creationId xmlns:a16="http://schemas.microsoft.com/office/drawing/2014/main" id="{1AF6122E-7314-2AD1-ABDC-85E2435E17AE}"/>
                </a:ext>
              </a:extLst>
            </p:cNvPr>
            <p:cNvCxnSpPr>
              <a:cxnSpLocks/>
              <a:stCxn id="6" idx="3"/>
              <a:endCxn id="11" idx="1"/>
            </p:cNvCxnSpPr>
            <p:nvPr/>
          </p:nvCxnSpPr>
          <p:spPr>
            <a:xfrm flipV="1">
              <a:off x="11111662" y="6178273"/>
              <a:ext cx="1311431" cy="863098"/>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19" name="Google Shape;60;p1">
              <a:extLst>
                <a:ext uri="{FF2B5EF4-FFF2-40B4-BE49-F238E27FC236}">
                  <a16:creationId xmlns:a16="http://schemas.microsoft.com/office/drawing/2014/main" id="{CE4425EC-9301-B34D-4167-756D68C9FD29}"/>
                </a:ext>
              </a:extLst>
            </p:cNvPr>
            <p:cNvCxnSpPr>
              <a:cxnSpLocks/>
              <a:stCxn id="6" idx="3"/>
              <a:endCxn id="16" idx="1"/>
            </p:cNvCxnSpPr>
            <p:nvPr/>
          </p:nvCxnSpPr>
          <p:spPr>
            <a:xfrm>
              <a:off x="11111662" y="7041371"/>
              <a:ext cx="1311431" cy="572156"/>
            </a:xfrm>
            <a:prstGeom prst="bentConnector3">
              <a:avLst>
                <a:gd name="adj1" fmla="val 50000"/>
              </a:avLst>
            </a:prstGeom>
            <a:noFill/>
            <a:ln w="9525" cap="flat" cmpd="sng">
              <a:solidFill>
                <a:schemeClr val="dk1"/>
              </a:solidFill>
              <a:prstDash val="solid"/>
              <a:round/>
              <a:headEnd type="none" w="sm" len="sm"/>
              <a:tailEnd type="triangle" w="med" len="med"/>
            </a:ln>
          </p:spPr>
        </p:cxnSp>
      </p:grpSp>
    </p:spTree>
    <p:extLst>
      <p:ext uri="{BB962C8B-B14F-4D97-AF65-F5344CB8AC3E}">
        <p14:creationId xmlns:p14="http://schemas.microsoft.com/office/powerpoint/2010/main" val="3217581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5-1-3-1</a:t>
            </a:r>
            <a:r>
              <a:rPr kumimoji="1" lang="en-US" altLang="ja-JP" dirty="0"/>
              <a:t>. </a:t>
            </a:r>
            <a:r>
              <a:rPr kumimoji="1" lang="ja-JP" altLang="en-US" dirty="0"/>
              <a:t>審査・承認</a:t>
            </a:r>
            <a:r>
              <a:rPr kumimoji="1" lang="en-US" altLang="ja-JP" dirty="0"/>
              <a:t>_</a:t>
            </a:r>
            <a:r>
              <a:rPr kumimoji="1" lang="ja-JP" altLang="en-US" dirty="0"/>
              <a:t>審査・承認機能</a:t>
            </a:r>
            <a:br>
              <a:rPr kumimoji="1" lang="en-US" altLang="ja-JP" dirty="0"/>
            </a:br>
            <a:r>
              <a:rPr kumimoji="1" lang="ja-JP" altLang="en-US" sz="3600" dirty="0"/>
              <a:t>（パターン</a:t>
            </a:r>
            <a:r>
              <a:rPr kumimoji="1" lang="en-US" altLang="ja-JP" sz="3600" dirty="0"/>
              <a:t>6 </a:t>
            </a:r>
            <a:r>
              <a:rPr kumimoji="1" lang="ja-JP" altLang="en-US" sz="3600" dirty="0"/>
              <a:t>システムによる自動審査・</a:t>
            </a:r>
            <a:r>
              <a:rPr kumimoji="1" lang="en-US" altLang="ja-JP" sz="3600" dirty="0"/>
              <a:t>AI</a:t>
            </a:r>
            <a:r>
              <a:rPr kumimoji="1" lang="ja-JP" altLang="en-US" sz="3600" dirty="0"/>
              <a:t>による審査補助・承認者による審査）</a:t>
            </a:r>
            <a:endParaRPr kumimoji="1" lang="ja-JP" altLang="en-US" dirty="0"/>
          </a:p>
        </p:txBody>
      </p:sp>
      <p:grpSp>
        <p:nvGrpSpPr>
          <p:cNvPr id="92" name="グループ化 91">
            <a:extLst>
              <a:ext uri="{FF2B5EF4-FFF2-40B4-BE49-F238E27FC236}">
                <a16:creationId xmlns:a16="http://schemas.microsoft.com/office/drawing/2014/main" id="{2123C723-B5CE-7D9F-F9E7-D88875D928D6}"/>
              </a:ext>
            </a:extLst>
          </p:cNvPr>
          <p:cNvGrpSpPr/>
          <p:nvPr/>
        </p:nvGrpSpPr>
        <p:grpSpPr>
          <a:xfrm>
            <a:off x="2849903" y="2154264"/>
            <a:ext cx="11261666" cy="7012713"/>
            <a:chOff x="2849903" y="2154264"/>
            <a:chExt cx="11261666" cy="7012713"/>
          </a:xfrm>
        </p:grpSpPr>
        <p:sp>
          <p:nvSpPr>
            <p:cNvPr id="2" name="正方形/長方形 3">
              <a:extLst>
                <a:ext uri="{FF2B5EF4-FFF2-40B4-BE49-F238E27FC236}">
                  <a16:creationId xmlns:a16="http://schemas.microsoft.com/office/drawing/2014/main" id="{1FE57668-457E-7D25-0ABA-1777DE22F60F}"/>
                </a:ext>
              </a:extLst>
            </p:cNvPr>
            <p:cNvSpPr/>
            <p:nvPr/>
          </p:nvSpPr>
          <p:spPr>
            <a:xfrm>
              <a:off x="4096279" y="5222742"/>
              <a:ext cx="5505474" cy="3522046"/>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CD2635ED-94C7-5F4E-D1D2-30EA3E8A5CA6}"/>
                </a:ext>
              </a:extLst>
            </p:cNvPr>
            <p:cNvSpPr txBox="1">
              <a:spLocks noChangeArrowheads="1"/>
            </p:cNvSpPr>
            <p:nvPr/>
          </p:nvSpPr>
          <p:spPr bwMode="auto">
            <a:xfrm>
              <a:off x="2849903" y="8578567"/>
              <a:ext cx="928307" cy="461665"/>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ja-JP" sz="1200">
                  <a:latin typeface="メイリオ"/>
                  <a:ea typeface="メイリオ"/>
                </a:rPr>
                <a:t>承認者</a:t>
              </a:r>
              <a:endParaRPr lang="en-US" altLang="ja-JP" dirty="0">
                <a:ea typeface="メイリオ" panose="020B0604030504040204" pitchFamily="34" charset="-128"/>
                <a:cs typeface="Calibri" panose="020F0502020204030204" pitchFamily="34" charset="0"/>
              </a:endParaRPr>
            </a:p>
            <a:p>
              <a:pPr algn="ctr"/>
              <a:r>
                <a:rPr lang="ja-JP" sz="1200">
                  <a:latin typeface="メイリオ"/>
                  <a:ea typeface="メイリオ"/>
                </a:rPr>
                <a:t>（職員）</a:t>
              </a:r>
              <a:endParaRPr lang="en-US" altLang="ja-JP" sz="2850" dirty="0">
                <a:ea typeface="メイリオ"/>
                <a:cs typeface="Calibri"/>
              </a:endParaRPr>
            </a:p>
          </p:txBody>
        </p:sp>
        <p:pic>
          <p:nvPicPr>
            <p:cNvPr id="6" name="Graphic 23">
              <a:extLst>
                <a:ext uri="{FF2B5EF4-FFF2-40B4-BE49-F238E27FC236}">
                  <a16:creationId xmlns:a16="http://schemas.microsoft.com/office/drawing/2014/main" id="{2B2CC01C-4368-EF42-4BD8-5160A82A2AF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079106" y="807412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51C3E369-5D44-1AB7-AB3A-2A5396B37687}"/>
                </a:ext>
              </a:extLst>
            </p:cNvPr>
            <p:cNvSpPr/>
            <p:nvPr/>
          </p:nvSpPr>
          <p:spPr>
            <a:xfrm>
              <a:off x="3857676" y="2154264"/>
              <a:ext cx="10166577" cy="701271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20D579E7-14ED-C64C-896C-57F560B9642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69005" y="2160910"/>
              <a:ext cx="381000" cy="381000"/>
            </a:xfrm>
            <a:prstGeom prst="rect">
              <a:avLst/>
            </a:prstGeom>
          </p:spPr>
        </p:pic>
        <p:pic>
          <p:nvPicPr>
            <p:cNvPr id="9" name="Graphic 7">
              <a:extLst>
                <a:ext uri="{FF2B5EF4-FFF2-40B4-BE49-F238E27FC236}">
                  <a16:creationId xmlns:a16="http://schemas.microsoft.com/office/drawing/2014/main" id="{C7144159-82FB-8E4B-4258-8A50ABDED358}"/>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967541" y="386804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2B54785-A89D-7772-414F-B5D4AE919413}"/>
                </a:ext>
              </a:extLst>
            </p:cNvPr>
            <p:cNvSpPr txBox="1">
              <a:spLocks noChangeArrowheads="1"/>
            </p:cNvSpPr>
            <p:nvPr/>
          </p:nvSpPr>
          <p:spPr bwMode="auto">
            <a:xfrm>
              <a:off x="5120293" y="4427142"/>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Aurora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審査データ保管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データベース</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Rectangle 134">
              <a:extLst>
                <a:ext uri="{FF2B5EF4-FFF2-40B4-BE49-F238E27FC236}">
                  <a16:creationId xmlns:a16="http://schemas.microsoft.com/office/drawing/2014/main" id="{35F05808-07E9-9D32-054F-52F5BADF3077}"/>
                </a:ext>
              </a:extLst>
            </p:cNvPr>
            <p:cNvSpPr/>
            <p:nvPr/>
          </p:nvSpPr>
          <p:spPr>
            <a:xfrm>
              <a:off x="4088373" y="2580257"/>
              <a:ext cx="3722400" cy="253875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TextBox 20">
              <a:extLst>
                <a:ext uri="{FF2B5EF4-FFF2-40B4-BE49-F238E27FC236}">
                  <a16:creationId xmlns:a16="http://schemas.microsoft.com/office/drawing/2014/main" id="{5E78FD87-1656-E435-5715-46A20261AB8B}"/>
                </a:ext>
              </a:extLst>
            </p:cNvPr>
            <p:cNvSpPr txBox="1">
              <a:spLocks noChangeArrowheads="1"/>
            </p:cNvSpPr>
            <p:nvPr/>
          </p:nvSpPr>
          <p:spPr bwMode="auto">
            <a:xfrm>
              <a:off x="4273646" y="2585826"/>
              <a:ext cx="3601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dirty="0" err="1">
                  <a:latin typeface="Amazon Ember"/>
                </a:rPr>
                <a:t>審査対象データ及び審査・承認処理結果データを保管するDB・ストレージを持つ機能</a:t>
              </a:r>
              <a:endParaRPr lang="en-US" sz="1200" dirty="0">
                <a:latin typeface="Amazon Ember"/>
              </a:endParaRPr>
            </a:p>
          </p:txBody>
        </p:sp>
        <p:sp>
          <p:nvSpPr>
            <p:cNvPr id="13" name="TextBox 20">
              <a:extLst>
                <a:ext uri="{FF2B5EF4-FFF2-40B4-BE49-F238E27FC236}">
                  <a16:creationId xmlns:a16="http://schemas.microsoft.com/office/drawing/2014/main" id="{E2848015-1745-EF31-D371-DBBC6E6E92FB}"/>
                </a:ext>
              </a:extLst>
            </p:cNvPr>
            <p:cNvSpPr txBox="1">
              <a:spLocks noChangeArrowheads="1"/>
            </p:cNvSpPr>
            <p:nvPr/>
          </p:nvSpPr>
          <p:spPr bwMode="auto">
            <a:xfrm>
              <a:off x="4276074" y="3261510"/>
              <a:ext cx="3050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申請・届出機能</a:t>
              </a:r>
            </a:p>
            <a:p>
              <a:pPr marL="285750" indent="-285750">
                <a:buFont typeface="Arial" panose="020B0604020202020204" pitchFamily="34" charset="0"/>
                <a:buChar char="•"/>
              </a:pPr>
              <a:r>
                <a:rPr lang="ja-JP" altLang="en-US" sz="1200">
                  <a:latin typeface="Amazon Ember"/>
                  <a:ea typeface="Amazon Ember" panose="020B0603020204020204" pitchFamily="34" charset="0"/>
                  <a:cs typeface="Amazon Ember" panose="020B0603020204020204" pitchFamily="34" charset="0"/>
                </a:rPr>
                <a:t>申請・届出</a:t>
              </a:r>
              <a:r>
                <a:rPr lang="en-US" altLang="ja-JP" sz="1200" dirty="0">
                  <a:latin typeface="Amazon Ember"/>
                  <a:ea typeface="Amazon Ember" panose="020B0603020204020204" pitchFamily="34" charset="0"/>
                  <a:cs typeface="Amazon Ember" panose="020B0603020204020204" pitchFamily="34" charset="0"/>
                </a:rPr>
                <a:t>_</a:t>
              </a:r>
              <a:r>
                <a:rPr lang="ja-JP" altLang="en-US" sz="1200">
                  <a:latin typeface="Amazon Ember"/>
                  <a:ea typeface="Amazon Ember" panose="020B0603020204020204" pitchFamily="34" charset="0"/>
                  <a:cs typeface="Amazon Ember" panose="020B0603020204020204" pitchFamily="34" charset="0"/>
                </a:rPr>
                <a:t>電子決裁機能</a:t>
              </a:r>
              <a:endParaRPr lang="ja-JP" altLang="en-US" sz="1200" dirty="0">
                <a:latin typeface="Amazon Ember"/>
                <a:ea typeface="Amazon Ember" panose="020B0603020204020204" pitchFamily="34" charset="0"/>
                <a:cs typeface="Amazon Ember" panose="020B0603020204020204" pitchFamily="34" charset="0"/>
              </a:endParaRPr>
            </a:p>
          </p:txBody>
        </p:sp>
        <p:pic>
          <p:nvPicPr>
            <p:cNvPr id="14" name="Graphic 8">
              <a:extLst>
                <a:ext uri="{FF2B5EF4-FFF2-40B4-BE49-F238E27FC236}">
                  <a16:creationId xmlns:a16="http://schemas.microsoft.com/office/drawing/2014/main" id="{0DD7117A-7B26-78DC-41FC-5E719ECBFF88}"/>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651966" y="387447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9">
              <a:extLst>
                <a:ext uri="{FF2B5EF4-FFF2-40B4-BE49-F238E27FC236}">
                  <a16:creationId xmlns:a16="http://schemas.microsoft.com/office/drawing/2014/main" id="{BE78DA5A-23FF-345E-F6FA-3D9FD26798F4}"/>
                </a:ext>
              </a:extLst>
            </p:cNvPr>
            <p:cNvSpPr txBox="1">
              <a:spLocks noChangeArrowheads="1"/>
            </p:cNvSpPr>
            <p:nvPr/>
          </p:nvSpPr>
          <p:spPr bwMode="auto">
            <a:xfrm>
              <a:off x="3811704" y="4455051"/>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審査対象データ</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6" name="Graphic 19">
              <a:extLst>
                <a:ext uri="{FF2B5EF4-FFF2-40B4-BE49-F238E27FC236}">
                  <a16:creationId xmlns:a16="http://schemas.microsoft.com/office/drawing/2014/main" id="{9F6E83EC-1570-33EC-95D9-1F8ECDEF0FD5}"/>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4655565" y="5648998"/>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10">
              <a:extLst>
                <a:ext uri="{FF2B5EF4-FFF2-40B4-BE49-F238E27FC236}">
                  <a16:creationId xmlns:a16="http://schemas.microsoft.com/office/drawing/2014/main" id="{9870B892-1090-FF84-57EF-B273AA95FBA7}"/>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5982074" y="6765760"/>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a:extLst>
                <a:ext uri="{FF2B5EF4-FFF2-40B4-BE49-F238E27FC236}">
                  <a16:creationId xmlns:a16="http://schemas.microsoft.com/office/drawing/2014/main" id="{6ABBF045-7154-DAB9-E7DD-3617EB04F947}"/>
                </a:ext>
              </a:extLst>
            </p:cNvPr>
            <p:cNvSpPr txBox="1">
              <a:spLocks noChangeArrowheads="1"/>
            </p:cNvSpPr>
            <p:nvPr/>
          </p:nvSpPr>
          <p:spPr bwMode="auto">
            <a:xfrm>
              <a:off x="3805411" y="6174547"/>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EventBridge</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審査対象データ</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保管通知</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9" name="TextBox 9">
              <a:extLst>
                <a:ext uri="{FF2B5EF4-FFF2-40B4-BE49-F238E27FC236}">
                  <a16:creationId xmlns:a16="http://schemas.microsoft.com/office/drawing/2014/main" id="{3B14C427-4F94-CCCB-37A3-6DEBC748F8E8}"/>
                </a:ext>
              </a:extLst>
            </p:cNvPr>
            <p:cNvSpPr txBox="1">
              <a:spLocks noChangeArrowheads="1"/>
            </p:cNvSpPr>
            <p:nvPr/>
          </p:nvSpPr>
          <p:spPr bwMode="auto">
            <a:xfrm>
              <a:off x="5134106" y="7291309"/>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審査処理関数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審査補助</a:t>
              </a:r>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t>
              </a:r>
            </a:p>
          </p:txBody>
        </p:sp>
        <p:cxnSp>
          <p:nvCxnSpPr>
            <p:cNvPr id="20" name="直線矢印コネクタ 120">
              <a:extLst>
                <a:ext uri="{FF2B5EF4-FFF2-40B4-BE49-F238E27FC236}">
                  <a16:creationId xmlns:a16="http://schemas.microsoft.com/office/drawing/2014/main" id="{09BE1BF5-D57D-EF6F-6EAF-80D39FEC55EB}"/>
                </a:ext>
              </a:extLst>
            </p:cNvPr>
            <p:cNvCxnSpPr>
              <a:cxnSpLocks/>
              <a:stCxn id="17" idx="3"/>
              <a:endCxn id="52" idx="1"/>
            </p:cNvCxnSpPr>
            <p:nvPr/>
          </p:nvCxnSpPr>
          <p:spPr>
            <a:xfrm flipV="1">
              <a:off x="6529274" y="7038877"/>
              <a:ext cx="815783" cy="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120">
              <a:extLst>
                <a:ext uri="{FF2B5EF4-FFF2-40B4-BE49-F238E27FC236}">
                  <a16:creationId xmlns:a16="http://schemas.microsoft.com/office/drawing/2014/main" id="{312E411D-1665-E55F-D0F0-D854E3234E4E}"/>
                </a:ext>
              </a:extLst>
            </p:cNvPr>
            <p:cNvCxnSpPr>
              <a:cxnSpLocks/>
              <a:stCxn id="15" idx="2"/>
              <a:endCxn id="16" idx="0"/>
            </p:cNvCxnSpPr>
            <p:nvPr/>
          </p:nvCxnSpPr>
          <p:spPr>
            <a:xfrm flipH="1">
              <a:off x="4929165" y="5009049"/>
              <a:ext cx="2520" cy="639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120">
              <a:extLst>
                <a:ext uri="{FF2B5EF4-FFF2-40B4-BE49-F238E27FC236}">
                  <a16:creationId xmlns:a16="http://schemas.microsoft.com/office/drawing/2014/main" id="{B9C0CB3D-881D-35AA-A4D5-2F554983197E}"/>
                </a:ext>
              </a:extLst>
            </p:cNvPr>
            <p:cNvCxnSpPr>
              <a:cxnSpLocks/>
              <a:stCxn id="17" idx="0"/>
              <a:endCxn id="10" idx="2"/>
            </p:cNvCxnSpPr>
            <p:nvPr/>
          </p:nvCxnSpPr>
          <p:spPr>
            <a:xfrm flipH="1" flipV="1">
              <a:off x="6241862" y="4981140"/>
              <a:ext cx="13812" cy="1784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Connector: Elbow 12">
              <a:extLst>
                <a:ext uri="{FF2B5EF4-FFF2-40B4-BE49-F238E27FC236}">
                  <a16:creationId xmlns:a16="http://schemas.microsoft.com/office/drawing/2014/main" id="{F064A705-B50F-8253-CBF6-176C2515D414}"/>
                </a:ext>
              </a:extLst>
            </p:cNvPr>
            <p:cNvCxnSpPr>
              <a:cxnSpLocks/>
              <a:stCxn id="5" idx="3"/>
              <a:endCxn id="72" idx="1"/>
            </p:cNvCxnSpPr>
            <p:nvPr/>
          </p:nvCxnSpPr>
          <p:spPr>
            <a:xfrm flipV="1">
              <a:off x="3778210" y="6783442"/>
              <a:ext cx="6573220" cy="2025958"/>
            </a:xfrm>
            <a:prstGeom prst="bentConnector3">
              <a:avLst>
                <a:gd name="adj1" fmla="val 91733"/>
              </a:avLst>
            </a:prstGeom>
            <a:ln>
              <a:tailEnd type="triangle"/>
            </a:ln>
          </p:spPr>
          <p:style>
            <a:lnRef idx="1">
              <a:schemeClr val="dk1"/>
            </a:lnRef>
            <a:fillRef idx="0">
              <a:schemeClr val="dk1"/>
            </a:fillRef>
            <a:effectRef idx="0">
              <a:schemeClr val="dk1"/>
            </a:effectRef>
            <a:fontRef idx="minor">
              <a:schemeClr val="tx1"/>
            </a:fontRef>
          </p:style>
        </p:cxnSp>
        <p:sp>
          <p:nvSpPr>
            <p:cNvPr id="45" name="Rectangle 115">
              <a:extLst>
                <a:ext uri="{FF2B5EF4-FFF2-40B4-BE49-F238E27FC236}">
                  <a16:creationId xmlns:a16="http://schemas.microsoft.com/office/drawing/2014/main" id="{A770B54A-1D37-BFA0-4856-C89A1F3D2C10}"/>
                </a:ext>
              </a:extLst>
            </p:cNvPr>
            <p:cNvSpPr/>
            <p:nvPr/>
          </p:nvSpPr>
          <p:spPr>
            <a:xfrm>
              <a:off x="10112495" y="8231948"/>
              <a:ext cx="3759242" cy="758498"/>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6" name="TextBox 20">
              <a:extLst>
                <a:ext uri="{FF2B5EF4-FFF2-40B4-BE49-F238E27FC236}">
                  <a16:creationId xmlns:a16="http://schemas.microsoft.com/office/drawing/2014/main" id="{91883D43-8DBD-100E-3432-780A9946CBCA}"/>
                </a:ext>
              </a:extLst>
            </p:cNvPr>
            <p:cNvSpPr txBox="1">
              <a:spLocks noChangeArrowheads="1"/>
            </p:cNvSpPr>
            <p:nvPr/>
          </p:nvSpPr>
          <p:spPr bwMode="auto">
            <a:xfrm>
              <a:off x="10207269" y="8271532"/>
              <a:ext cx="17835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ユーザ認証を行い認証トークンを発行する</a:t>
              </a:r>
              <a:endParaRPr lang="en-US" altLang="ja-JP" sz="1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7" name="TextBox 20">
              <a:extLst>
                <a:ext uri="{FF2B5EF4-FFF2-40B4-BE49-F238E27FC236}">
                  <a16:creationId xmlns:a16="http://schemas.microsoft.com/office/drawing/2014/main" id="{ED6D62F5-71D6-31B3-1233-FEFA88B4A6AD}"/>
                </a:ext>
              </a:extLst>
            </p:cNvPr>
            <p:cNvSpPr txBox="1">
              <a:spLocks noChangeArrowheads="1"/>
            </p:cNvSpPr>
            <p:nvPr/>
          </p:nvSpPr>
          <p:spPr bwMode="auto">
            <a:xfrm>
              <a:off x="11936526" y="8324651"/>
              <a:ext cx="217504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r>
                <a:rPr lang="ja-JP" altLang="en-US" sz="1000">
                  <a:latin typeface="Amazon Ember" panose="020B0603020204020204" pitchFamily="34" charset="0"/>
                  <a:ea typeface="Amazon Ember" panose="020B0603020204020204" pitchFamily="34" charset="0"/>
                  <a:cs typeface="Amazon Ember" panose="020B0603020204020204" pitchFamily="34" charset="0"/>
                </a:rPr>
                <a:t>・</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ユーザ認証機能</a:t>
              </a:r>
              <a:br>
                <a:rPr lang="en-US" altLang="ja-JP" sz="1000" dirty="0">
                  <a:latin typeface="Amazon Ember" panose="020B0603020204020204" pitchFamily="34" charset="0"/>
                  <a:ea typeface="Amazon Ember" panose="020B0603020204020204" pitchFamily="34" charset="0"/>
                  <a:cs typeface="Amazon Ember" panose="020B0603020204020204" pitchFamily="34" charset="0"/>
                </a:rPr>
              </a:b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（職員向け）</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8" name="TextBox 9">
              <a:extLst>
                <a:ext uri="{FF2B5EF4-FFF2-40B4-BE49-F238E27FC236}">
                  <a16:creationId xmlns:a16="http://schemas.microsoft.com/office/drawing/2014/main" id="{87E00488-6254-DAA5-CF28-ABC28ACB18D0}"/>
                </a:ext>
              </a:extLst>
            </p:cNvPr>
            <p:cNvSpPr txBox="1">
              <a:spLocks noChangeArrowheads="1"/>
            </p:cNvSpPr>
            <p:nvPr/>
          </p:nvSpPr>
          <p:spPr bwMode="auto">
            <a:xfrm>
              <a:off x="3750146" y="5257284"/>
              <a:ext cx="13822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S3イベント通知</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2" name="Graphic 6" descr="Amazon Bedrock service icon.">
              <a:extLst>
                <a:ext uri="{FF2B5EF4-FFF2-40B4-BE49-F238E27FC236}">
                  <a16:creationId xmlns:a16="http://schemas.microsoft.com/office/drawing/2014/main" id="{5C6CD453-3FE3-A56E-1C09-51EB9BE0C56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345057" y="6765277"/>
              <a:ext cx="547200" cy="547200"/>
            </a:xfrm>
            <a:prstGeom prst="rect">
              <a:avLst/>
            </a:prstGeom>
          </p:spPr>
        </p:pic>
        <p:pic>
          <p:nvPicPr>
            <p:cNvPr id="53" name="Graphic 16" descr="Amazon Kendra service icon.">
              <a:extLst>
                <a:ext uri="{FF2B5EF4-FFF2-40B4-BE49-F238E27FC236}">
                  <a16:creationId xmlns:a16="http://schemas.microsoft.com/office/drawing/2014/main" id="{0D5538BD-1D44-369F-2665-CC00EE12C3EF}"/>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7345057" y="7676059"/>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9">
              <a:extLst>
                <a:ext uri="{FF2B5EF4-FFF2-40B4-BE49-F238E27FC236}">
                  <a16:creationId xmlns:a16="http://schemas.microsoft.com/office/drawing/2014/main" id="{FDA5B5A5-A595-3895-86CE-B62528C2005A}"/>
                </a:ext>
              </a:extLst>
            </p:cNvPr>
            <p:cNvSpPr txBox="1">
              <a:spLocks noChangeArrowheads="1"/>
            </p:cNvSpPr>
            <p:nvPr/>
          </p:nvSpPr>
          <p:spPr bwMode="auto">
            <a:xfrm>
              <a:off x="6497089" y="7291309"/>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Bedrock</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審査用生成</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AI</a:t>
              </a:r>
            </a:p>
          </p:txBody>
        </p:sp>
        <p:sp>
          <p:nvSpPr>
            <p:cNvPr id="55" name="TextBox 9">
              <a:extLst>
                <a:ext uri="{FF2B5EF4-FFF2-40B4-BE49-F238E27FC236}">
                  <a16:creationId xmlns:a16="http://schemas.microsoft.com/office/drawing/2014/main" id="{E0E4F8CD-D4F1-98ED-84E0-0C84D0ED938C}"/>
                </a:ext>
              </a:extLst>
            </p:cNvPr>
            <p:cNvSpPr txBox="1">
              <a:spLocks noChangeArrowheads="1"/>
            </p:cNvSpPr>
            <p:nvPr/>
          </p:nvSpPr>
          <p:spPr bwMode="auto">
            <a:xfrm>
              <a:off x="6497089" y="8192323"/>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Kendra</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審査参考データ</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検索</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6" name="Connector: Elbow 12">
              <a:extLst>
                <a:ext uri="{FF2B5EF4-FFF2-40B4-BE49-F238E27FC236}">
                  <a16:creationId xmlns:a16="http://schemas.microsoft.com/office/drawing/2014/main" id="{8CBEDD4A-3F3D-8ED5-0171-8D79F2C634E6}"/>
                </a:ext>
              </a:extLst>
            </p:cNvPr>
            <p:cNvCxnSpPr>
              <a:cxnSpLocks/>
              <a:stCxn id="17" idx="3"/>
              <a:endCxn id="53" idx="1"/>
            </p:cNvCxnSpPr>
            <p:nvPr/>
          </p:nvCxnSpPr>
          <p:spPr>
            <a:xfrm>
              <a:off x="6529274" y="7039360"/>
              <a:ext cx="815783" cy="91029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7" name="Connector: Elbow 12">
              <a:extLst>
                <a:ext uri="{FF2B5EF4-FFF2-40B4-BE49-F238E27FC236}">
                  <a16:creationId xmlns:a16="http://schemas.microsoft.com/office/drawing/2014/main" id="{CE077BB1-366F-3A02-46A3-7340A348F76A}"/>
                </a:ext>
              </a:extLst>
            </p:cNvPr>
            <p:cNvCxnSpPr>
              <a:cxnSpLocks/>
              <a:stCxn id="5" idx="3"/>
              <a:endCxn id="45" idx="1"/>
            </p:cNvCxnSpPr>
            <p:nvPr/>
          </p:nvCxnSpPr>
          <p:spPr>
            <a:xfrm flipV="1">
              <a:off x="3778210" y="8611197"/>
              <a:ext cx="6334285" cy="198203"/>
            </a:xfrm>
            <a:prstGeom prst="bentConnector3">
              <a:avLst>
                <a:gd name="adj1" fmla="val 95200"/>
              </a:avLst>
            </a:prstGeom>
            <a:ln>
              <a:tailEnd type="triangle"/>
            </a:ln>
          </p:spPr>
          <p:style>
            <a:lnRef idx="1">
              <a:schemeClr val="dk1"/>
            </a:lnRef>
            <a:fillRef idx="0">
              <a:schemeClr val="dk1"/>
            </a:fillRef>
            <a:effectRef idx="0">
              <a:schemeClr val="dk1"/>
            </a:effectRef>
            <a:fontRef idx="minor">
              <a:schemeClr val="tx1"/>
            </a:fontRef>
          </p:style>
        </p:cxnSp>
        <p:pic>
          <p:nvPicPr>
            <p:cNvPr id="58" name="Graphic 8">
              <a:extLst>
                <a:ext uri="{FF2B5EF4-FFF2-40B4-BE49-F238E27FC236}">
                  <a16:creationId xmlns:a16="http://schemas.microsoft.com/office/drawing/2014/main" id="{22E4CD50-827D-C07C-DF7F-B181F7CF5340}"/>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362157" y="767760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9">
              <a:extLst>
                <a:ext uri="{FF2B5EF4-FFF2-40B4-BE49-F238E27FC236}">
                  <a16:creationId xmlns:a16="http://schemas.microsoft.com/office/drawing/2014/main" id="{4A39A99F-81C6-13C7-74FA-4ED5BDE264FC}"/>
                </a:ext>
              </a:extLst>
            </p:cNvPr>
            <p:cNvSpPr txBox="1">
              <a:spLocks noChangeArrowheads="1"/>
            </p:cNvSpPr>
            <p:nvPr/>
          </p:nvSpPr>
          <p:spPr bwMode="auto">
            <a:xfrm>
              <a:off x="7503988" y="8190790"/>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審査参考データ</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60" name="直線矢印コネクタ 120">
              <a:extLst>
                <a:ext uri="{FF2B5EF4-FFF2-40B4-BE49-F238E27FC236}">
                  <a16:creationId xmlns:a16="http://schemas.microsoft.com/office/drawing/2014/main" id="{07F169A5-E66A-D3FC-E1F1-07A5C6DB8A40}"/>
                </a:ext>
              </a:extLst>
            </p:cNvPr>
            <p:cNvCxnSpPr>
              <a:cxnSpLocks/>
              <a:stCxn id="53" idx="3"/>
              <a:endCxn id="58" idx="1"/>
            </p:cNvCxnSpPr>
            <p:nvPr/>
          </p:nvCxnSpPr>
          <p:spPr>
            <a:xfrm>
              <a:off x="7892257" y="7949659"/>
              <a:ext cx="469900" cy="2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2" name="Graphic 10">
              <a:extLst>
                <a:ext uri="{FF2B5EF4-FFF2-40B4-BE49-F238E27FC236}">
                  <a16:creationId xmlns:a16="http://schemas.microsoft.com/office/drawing/2014/main" id="{79C67139-1F7E-AFF5-8E94-FDC4843CAE74}"/>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7325565" y="5645974"/>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9">
              <a:extLst>
                <a:ext uri="{FF2B5EF4-FFF2-40B4-BE49-F238E27FC236}">
                  <a16:creationId xmlns:a16="http://schemas.microsoft.com/office/drawing/2014/main" id="{56275E7C-00A1-3C29-A8EB-1A179FBC658C}"/>
                </a:ext>
              </a:extLst>
            </p:cNvPr>
            <p:cNvSpPr txBox="1">
              <a:spLocks noChangeArrowheads="1"/>
            </p:cNvSpPr>
            <p:nvPr/>
          </p:nvSpPr>
          <p:spPr bwMode="auto">
            <a:xfrm>
              <a:off x="7549844" y="6172128"/>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Auroa</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審査基準データ</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データベース</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4" name="TextBox 9">
              <a:extLst>
                <a:ext uri="{FF2B5EF4-FFF2-40B4-BE49-F238E27FC236}">
                  <a16:creationId xmlns:a16="http://schemas.microsoft.com/office/drawing/2014/main" id="{6C94B93B-56A1-462F-969B-0DE0ECEA2702}"/>
                </a:ext>
              </a:extLst>
            </p:cNvPr>
            <p:cNvSpPr txBox="1">
              <a:spLocks noChangeArrowheads="1"/>
            </p:cNvSpPr>
            <p:nvPr/>
          </p:nvSpPr>
          <p:spPr bwMode="auto">
            <a:xfrm>
              <a:off x="6477596" y="6171523"/>
              <a:ext cx="22431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a:latin typeface="Amazon Ember" panose="020B0603020204020204" pitchFamily="34" charset="0"/>
                  <a:ea typeface="Amazon Ember" panose="020B0603020204020204" pitchFamily="34" charset="0"/>
                  <a:cs typeface="Amazon Ember" panose="020B0603020204020204" pitchFamily="34" charset="0"/>
                </a:rPr>
                <a:t>審査処理関数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000">
                  <a:latin typeface="Amazon Ember" panose="020B0603020204020204" pitchFamily="34" charset="0"/>
                  <a:ea typeface="Amazon Ember" panose="020B0603020204020204" pitchFamily="34" charset="0"/>
                  <a:cs typeface="Amazon Ember" panose="020B0603020204020204" pitchFamily="34" charset="0"/>
                </a:rPr>
                <a:t>自動審査</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t>
              </a:r>
            </a:p>
            <a:p>
              <a:pPr algn="ctr" eaLnBrk="1" hangingPunct="1"/>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5" name="Rectangle 86">
              <a:extLst>
                <a:ext uri="{FF2B5EF4-FFF2-40B4-BE49-F238E27FC236}">
                  <a16:creationId xmlns:a16="http://schemas.microsoft.com/office/drawing/2014/main" id="{C5488F24-6823-A32E-5F4B-1F48AF360D8D}"/>
                </a:ext>
              </a:extLst>
            </p:cNvPr>
            <p:cNvSpPr/>
            <p:nvPr/>
          </p:nvSpPr>
          <p:spPr>
            <a:xfrm>
              <a:off x="6888964" y="5352852"/>
              <a:ext cx="2432847" cy="1341350"/>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Amazon Ember" panose="020B0603020204020204" pitchFamily="34" charset="0"/>
                  <a:ea typeface="Amazon Ember" panose="020B0603020204020204" pitchFamily="34" charset="0"/>
                  <a:cs typeface="Amazon Ember" panose="020B0603020204020204" pitchFamily="34" charset="0"/>
                </a:rPr>
                <a:t>Virtual private cloud (VPC)</a:t>
              </a:r>
            </a:p>
          </p:txBody>
        </p:sp>
        <p:pic>
          <p:nvPicPr>
            <p:cNvPr id="66" name="Graphic 87">
              <a:extLst>
                <a:ext uri="{FF2B5EF4-FFF2-40B4-BE49-F238E27FC236}">
                  <a16:creationId xmlns:a16="http://schemas.microsoft.com/office/drawing/2014/main" id="{09AA946B-710B-17F4-436D-A82FE30D86A6}"/>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896005" y="5352852"/>
              <a:ext cx="381000" cy="381000"/>
            </a:xfrm>
            <a:prstGeom prst="rect">
              <a:avLst/>
            </a:prstGeom>
          </p:spPr>
        </p:pic>
        <p:cxnSp>
          <p:nvCxnSpPr>
            <p:cNvPr id="67" name="直線矢印コネクタ 120">
              <a:extLst>
                <a:ext uri="{FF2B5EF4-FFF2-40B4-BE49-F238E27FC236}">
                  <a16:creationId xmlns:a16="http://schemas.microsoft.com/office/drawing/2014/main" id="{223DBEC3-8B22-2CA2-5FE7-1CBC0296C837}"/>
                </a:ext>
              </a:extLst>
            </p:cNvPr>
            <p:cNvCxnSpPr>
              <a:cxnSpLocks/>
              <a:stCxn id="62" idx="3"/>
              <a:endCxn id="68" idx="1"/>
            </p:cNvCxnSpPr>
            <p:nvPr/>
          </p:nvCxnSpPr>
          <p:spPr>
            <a:xfrm flipV="1">
              <a:off x="7872765" y="5918854"/>
              <a:ext cx="512550" cy="7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8" name="Graphic 7">
              <a:extLst>
                <a:ext uri="{FF2B5EF4-FFF2-40B4-BE49-F238E27FC236}">
                  <a16:creationId xmlns:a16="http://schemas.microsoft.com/office/drawing/2014/main" id="{18DBF3FC-E261-F0D6-4457-38960FF93540}"/>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385315" y="564453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9" name="Connector: Elbow 12">
              <a:extLst>
                <a:ext uri="{FF2B5EF4-FFF2-40B4-BE49-F238E27FC236}">
                  <a16:creationId xmlns:a16="http://schemas.microsoft.com/office/drawing/2014/main" id="{EA15B005-1951-FBA3-905C-0B731F3E2430}"/>
                </a:ext>
              </a:extLst>
            </p:cNvPr>
            <p:cNvCxnSpPr>
              <a:cxnSpLocks/>
              <a:endCxn id="17" idx="1"/>
            </p:cNvCxnSpPr>
            <p:nvPr/>
          </p:nvCxnSpPr>
          <p:spPr>
            <a:xfrm rot="16200000" flipH="1">
              <a:off x="5267370" y="6324655"/>
              <a:ext cx="387015" cy="104239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0" name="Connector: Elbow 12">
              <a:extLst>
                <a:ext uri="{FF2B5EF4-FFF2-40B4-BE49-F238E27FC236}">
                  <a16:creationId xmlns:a16="http://schemas.microsoft.com/office/drawing/2014/main" id="{DC02041A-50CF-6AFD-65C2-ED7FCA2A6A07}"/>
                </a:ext>
              </a:extLst>
            </p:cNvPr>
            <p:cNvCxnSpPr>
              <a:cxnSpLocks/>
              <a:stCxn id="62" idx="0"/>
              <a:endCxn id="9" idx="3"/>
            </p:cNvCxnSpPr>
            <p:nvPr/>
          </p:nvCxnSpPr>
          <p:spPr>
            <a:xfrm rot="16200000" flipV="1">
              <a:off x="6305869" y="4352678"/>
              <a:ext cx="1503609" cy="108298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1" name="直線矢印コネクタ 120">
              <a:extLst>
                <a:ext uri="{FF2B5EF4-FFF2-40B4-BE49-F238E27FC236}">
                  <a16:creationId xmlns:a16="http://schemas.microsoft.com/office/drawing/2014/main" id="{2E530546-F845-89A7-C216-CB30DE8EB4B4}"/>
                </a:ext>
              </a:extLst>
            </p:cNvPr>
            <p:cNvCxnSpPr>
              <a:cxnSpLocks/>
              <a:stCxn id="16" idx="3"/>
              <a:endCxn id="62" idx="1"/>
            </p:cNvCxnSpPr>
            <p:nvPr/>
          </p:nvCxnSpPr>
          <p:spPr>
            <a:xfrm flipV="1">
              <a:off x="5202765" y="5919574"/>
              <a:ext cx="2122800" cy="3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Google Shape;93;p3">
              <a:extLst>
                <a:ext uri="{FF2B5EF4-FFF2-40B4-BE49-F238E27FC236}">
                  <a16:creationId xmlns:a16="http://schemas.microsoft.com/office/drawing/2014/main" id="{5B4122DA-46F9-8941-3E78-AE7AEF2FAF61}"/>
                </a:ext>
              </a:extLst>
            </p:cNvPr>
            <p:cNvSpPr/>
            <p:nvPr/>
          </p:nvSpPr>
          <p:spPr>
            <a:xfrm>
              <a:off x="9603658" y="4724401"/>
              <a:ext cx="4269984" cy="3440314"/>
            </a:xfrm>
            <a:prstGeom prst="rect">
              <a:avLst/>
            </a:prstGeom>
            <a:solidFill>
              <a:srgbClr val="3EBEFF">
                <a:alpha val="29803"/>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審査・承認_審査・承認機能</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0" name="Google Shape;67;p1">
              <a:extLst>
                <a:ext uri="{FF2B5EF4-FFF2-40B4-BE49-F238E27FC236}">
                  <a16:creationId xmlns:a16="http://schemas.microsoft.com/office/drawing/2014/main" id="{4659E3FE-AFB2-8CC9-0B5B-14B76EE1CAE0}"/>
                </a:ext>
              </a:extLst>
            </p:cNvPr>
            <p:cNvPicPr preferRelativeResize="0"/>
            <p:nvPr/>
          </p:nvPicPr>
          <p:blipFill rotWithShape="1">
            <a:blip r:embed="rId20">
              <a:alphaModFix/>
            </a:blip>
            <a:srcRect/>
            <a:stretch/>
          </p:blipFill>
          <p:spPr>
            <a:xfrm>
              <a:off x="10445798" y="5655786"/>
              <a:ext cx="365760" cy="365760"/>
            </a:xfrm>
            <a:prstGeom prst="rect">
              <a:avLst/>
            </a:prstGeom>
            <a:noFill/>
            <a:ln>
              <a:noFill/>
            </a:ln>
          </p:spPr>
        </p:pic>
        <p:sp>
          <p:nvSpPr>
            <p:cNvPr id="51" name="Google Shape;68;p1">
              <a:extLst>
                <a:ext uri="{FF2B5EF4-FFF2-40B4-BE49-F238E27FC236}">
                  <a16:creationId xmlns:a16="http://schemas.microsoft.com/office/drawing/2014/main" id="{FCF99285-653A-B112-0AF2-B6D4C18110E0}"/>
                </a:ext>
              </a:extLst>
            </p:cNvPr>
            <p:cNvSpPr txBox="1"/>
            <p:nvPr/>
          </p:nvSpPr>
          <p:spPr>
            <a:xfrm>
              <a:off x="10194125" y="5999317"/>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1" name="Google Shape;69;p1">
              <a:extLst>
                <a:ext uri="{FF2B5EF4-FFF2-40B4-BE49-F238E27FC236}">
                  <a16:creationId xmlns:a16="http://schemas.microsoft.com/office/drawing/2014/main" id="{C1649A07-6E2C-F72D-2D42-F485F60B5B0C}"/>
                </a:ext>
              </a:extLst>
            </p:cNvPr>
            <p:cNvCxnSpPr>
              <a:stCxn id="51" idx="2"/>
            </p:cNvCxnSpPr>
            <p:nvPr/>
          </p:nvCxnSpPr>
          <p:spPr>
            <a:xfrm>
              <a:off x="10628678" y="6337871"/>
              <a:ext cx="0" cy="166800"/>
            </a:xfrm>
            <a:prstGeom prst="straightConnector1">
              <a:avLst/>
            </a:prstGeom>
            <a:noFill/>
            <a:ln w="9525" cap="flat" cmpd="sng">
              <a:solidFill>
                <a:schemeClr val="dk1"/>
              </a:solidFill>
              <a:prstDash val="solid"/>
              <a:round/>
              <a:headEnd type="none" w="sm" len="sm"/>
              <a:tailEnd type="triangle" w="med" len="med"/>
            </a:ln>
          </p:spPr>
        </p:cxnSp>
        <p:pic>
          <p:nvPicPr>
            <p:cNvPr id="72" name="Google Shape;79;p1">
              <a:extLst>
                <a:ext uri="{FF2B5EF4-FFF2-40B4-BE49-F238E27FC236}">
                  <a16:creationId xmlns:a16="http://schemas.microsoft.com/office/drawing/2014/main" id="{AF06D746-1146-BAEF-CB33-24BE84E07C5B}"/>
                </a:ext>
              </a:extLst>
            </p:cNvPr>
            <p:cNvPicPr preferRelativeResize="0"/>
            <p:nvPr/>
          </p:nvPicPr>
          <p:blipFill rotWithShape="1">
            <a:blip r:embed="rId21">
              <a:alphaModFix/>
            </a:blip>
            <a:srcRect/>
            <a:stretch/>
          </p:blipFill>
          <p:spPr>
            <a:xfrm>
              <a:off x="10351430" y="6509842"/>
              <a:ext cx="547200" cy="547200"/>
            </a:xfrm>
            <a:prstGeom prst="rect">
              <a:avLst/>
            </a:prstGeom>
            <a:noFill/>
            <a:ln>
              <a:noFill/>
            </a:ln>
          </p:spPr>
        </p:pic>
        <p:sp>
          <p:nvSpPr>
            <p:cNvPr id="73" name="Google Shape;80;p1">
              <a:extLst>
                <a:ext uri="{FF2B5EF4-FFF2-40B4-BE49-F238E27FC236}">
                  <a16:creationId xmlns:a16="http://schemas.microsoft.com/office/drawing/2014/main" id="{78D0826D-5657-AD3F-DDE7-D18655DC6AA1}"/>
                </a:ext>
              </a:extLst>
            </p:cNvPr>
            <p:cNvSpPr txBox="1"/>
            <p:nvPr/>
          </p:nvSpPr>
          <p:spPr>
            <a:xfrm>
              <a:off x="9763678" y="7034288"/>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81;p1">
              <a:extLst>
                <a:ext uri="{FF2B5EF4-FFF2-40B4-BE49-F238E27FC236}">
                  <a16:creationId xmlns:a16="http://schemas.microsoft.com/office/drawing/2014/main" id="{1CEB1274-A8EE-1C7C-E077-113F23FCC3E8}"/>
                </a:ext>
              </a:extLst>
            </p:cNvPr>
            <p:cNvSpPr txBox="1"/>
            <p:nvPr/>
          </p:nvSpPr>
          <p:spPr>
            <a:xfrm>
              <a:off x="12025935" y="5412842"/>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82;p1">
              <a:extLst>
                <a:ext uri="{FF2B5EF4-FFF2-40B4-BE49-F238E27FC236}">
                  <a16:creationId xmlns:a16="http://schemas.microsoft.com/office/drawing/2014/main" id="{66289124-7775-40CF-858C-632695DBD34E}"/>
                </a:ext>
              </a:extLst>
            </p:cNvPr>
            <p:cNvSpPr/>
            <p:nvPr/>
          </p:nvSpPr>
          <p:spPr>
            <a:xfrm>
              <a:off x="11883272" y="5389953"/>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76" name="Google Shape;83;p1">
              <a:extLst>
                <a:ext uri="{FF2B5EF4-FFF2-40B4-BE49-F238E27FC236}">
                  <a16:creationId xmlns:a16="http://schemas.microsoft.com/office/drawing/2014/main" id="{48BE7EA5-EF57-FEF4-C9FD-26F98AC1414F}"/>
                </a:ext>
              </a:extLst>
            </p:cNvPr>
            <p:cNvPicPr preferRelativeResize="0"/>
            <p:nvPr/>
          </p:nvPicPr>
          <p:blipFill rotWithShape="1">
            <a:blip r:embed="rId22">
              <a:alphaModFix/>
            </a:blip>
            <a:srcRect/>
            <a:stretch/>
          </p:blipFill>
          <p:spPr>
            <a:xfrm>
              <a:off x="11866953" y="5388565"/>
              <a:ext cx="315171" cy="315171"/>
            </a:xfrm>
            <a:prstGeom prst="rect">
              <a:avLst/>
            </a:prstGeom>
            <a:noFill/>
            <a:ln>
              <a:noFill/>
            </a:ln>
          </p:spPr>
        </p:pic>
        <p:pic>
          <p:nvPicPr>
            <p:cNvPr id="77" name="Google Shape;84;p1">
              <a:extLst>
                <a:ext uri="{FF2B5EF4-FFF2-40B4-BE49-F238E27FC236}">
                  <a16:creationId xmlns:a16="http://schemas.microsoft.com/office/drawing/2014/main" id="{63234EBC-1A11-CFF2-A284-272DC425E0F3}"/>
                </a:ext>
              </a:extLst>
            </p:cNvPr>
            <p:cNvPicPr preferRelativeResize="0"/>
            <p:nvPr/>
          </p:nvPicPr>
          <p:blipFill rotWithShape="1">
            <a:blip r:embed="rId23">
              <a:alphaModFix/>
            </a:blip>
            <a:srcRect/>
            <a:stretch/>
          </p:blipFill>
          <p:spPr>
            <a:xfrm>
              <a:off x="12210061" y="5693012"/>
              <a:ext cx="454664" cy="454664"/>
            </a:xfrm>
            <a:prstGeom prst="rect">
              <a:avLst/>
            </a:prstGeom>
            <a:noFill/>
            <a:ln>
              <a:noFill/>
            </a:ln>
          </p:spPr>
        </p:pic>
        <p:sp>
          <p:nvSpPr>
            <p:cNvPr id="78" name="Google Shape;85;p1">
              <a:extLst>
                <a:ext uri="{FF2B5EF4-FFF2-40B4-BE49-F238E27FC236}">
                  <a16:creationId xmlns:a16="http://schemas.microsoft.com/office/drawing/2014/main" id="{DDDA9426-9BC8-4EAD-8B5D-0A2A1B12010C}"/>
                </a:ext>
              </a:extLst>
            </p:cNvPr>
            <p:cNvSpPr txBox="1"/>
            <p:nvPr/>
          </p:nvSpPr>
          <p:spPr>
            <a:xfrm>
              <a:off x="11942925" y="6025008"/>
              <a:ext cx="100540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コンテナ</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800" dirty="0"/>
                <a:t>(</a:t>
              </a:r>
              <a:r>
                <a:rPr lang="en-US" sz="800" dirty="0" err="1"/>
                <a:t>フロントエンド</a:t>
              </a:r>
              <a:r>
                <a:rPr lang="en-US" sz="800" dirty="0"/>
                <a:t>)</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 name="Google Shape;81;p1">
              <a:extLst>
                <a:ext uri="{FF2B5EF4-FFF2-40B4-BE49-F238E27FC236}">
                  <a16:creationId xmlns:a16="http://schemas.microsoft.com/office/drawing/2014/main" id="{77FC9168-68BA-A76D-0D47-216EA87DC03B}"/>
                </a:ext>
              </a:extLst>
            </p:cNvPr>
            <p:cNvSpPr txBox="1"/>
            <p:nvPr/>
          </p:nvSpPr>
          <p:spPr>
            <a:xfrm>
              <a:off x="12025935" y="6848096"/>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82;p1">
              <a:extLst>
                <a:ext uri="{FF2B5EF4-FFF2-40B4-BE49-F238E27FC236}">
                  <a16:creationId xmlns:a16="http://schemas.microsoft.com/office/drawing/2014/main" id="{6764D303-B5DD-3F63-74B2-FB2FFC833E4D}"/>
                </a:ext>
              </a:extLst>
            </p:cNvPr>
            <p:cNvSpPr/>
            <p:nvPr/>
          </p:nvSpPr>
          <p:spPr>
            <a:xfrm>
              <a:off x="11883272" y="6825207"/>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81" name="Google Shape;83;p1">
              <a:extLst>
                <a:ext uri="{FF2B5EF4-FFF2-40B4-BE49-F238E27FC236}">
                  <a16:creationId xmlns:a16="http://schemas.microsoft.com/office/drawing/2014/main" id="{3311FBB5-2669-359C-883C-3D64AA769CFA}"/>
                </a:ext>
              </a:extLst>
            </p:cNvPr>
            <p:cNvPicPr preferRelativeResize="0"/>
            <p:nvPr/>
          </p:nvPicPr>
          <p:blipFill rotWithShape="1">
            <a:blip r:embed="rId22">
              <a:alphaModFix/>
            </a:blip>
            <a:srcRect/>
            <a:stretch/>
          </p:blipFill>
          <p:spPr>
            <a:xfrm>
              <a:off x="11866953" y="6823819"/>
              <a:ext cx="315171" cy="315171"/>
            </a:xfrm>
            <a:prstGeom prst="rect">
              <a:avLst/>
            </a:prstGeom>
            <a:noFill/>
            <a:ln>
              <a:noFill/>
            </a:ln>
          </p:spPr>
        </p:pic>
        <p:pic>
          <p:nvPicPr>
            <p:cNvPr id="82" name="Google Shape;84;p1">
              <a:extLst>
                <a:ext uri="{FF2B5EF4-FFF2-40B4-BE49-F238E27FC236}">
                  <a16:creationId xmlns:a16="http://schemas.microsoft.com/office/drawing/2014/main" id="{6A32E23A-AF5D-49C4-1112-D56E63340A2D}"/>
                </a:ext>
              </a:extLst>
            </p:cNvPr>
            <p:cNvPicPr preferRelativeResize="0"/>
            <p:nvPr/>
          </p:nvPicPr>
          <p:blipFill rotWithShape="1">
            <a:blip r:embed="rId23">
              <a:alphaModFix/>
            </a:blip>
            <a:srcRect/>
            <a:stretch/>
          </p:blipFill>
          <p:spPr>
            <a:xfrm>
              <a:off x="12210061" y="7128266"/>
              <a:ext cx="454664" cy="454664"/>
            </a:xfrm>
            <a:prstGeom prst="rect">
              <a:avLst/>
            </a:prstGeom>
            <a:noFill/>
            <a:ln>
              <a:noFill/>
            </a:ln>
          </p:spPr>
        </p:pic>
        <p:sp>
          <p:nvSpPr>
            <p:cNvPr id="83" name="Google Shape;85;p1">
              <a:extLst>
                <a:ext uri="{FF2B5EF4-FFF2-40B4-BE49-F238E27FC236}">
                  <a16:creationId xmlns:a16="http://schemas.microsoft.com/office/drawing/2014/main" id="{DD834F30-0D51-621A-FCF2-983CB2EF1FFD}"/>
                </a:ext>
              </a:extLst>
            </p:cNvPr>
            <p:cNvSpPr txBox="1"/>
            <p:nvPr/>
          </p:nvSpPr>
          <p:spPr>
            <a:xfrm>
              <a:off x="11942925" y="7460262"/>
              <a:ext cx="100540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コンテナ</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lang="en-US"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a:t>(</a:t>
              </a:r>
              <a:r>
                <a:rPr lang="en-US" sz="800" dirty="0" err="1"/>
                <a:t>バックエンド</a:t>
              </a:r>
              <a:r>
                <a:rPr lang="en-US" sz="800" dirty="0"/>
                <a: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84" name="Google Shape;60;p1">
              <a:extLst>
                <a:ext uri="{FF2B5EF4-FFF2-40B4-BE49-F238E27FC236}">
                  <a16:creationId xmlns:a16="http://schemas.microsoft.com/office/drawing/2014/main" id="{AD1D72F4-A7AB-1D71-C49C-BEB91CAD3E44}"/>
                </a:ext>
              </a:extLst>
            </p:cNvPr>
            <p:cNvCxnSpPr>
              <a:cxnSpLocks/>
              <a:stCxn id="72" idx="3"/>
              <a:endCxn id="77" idx="1"/>
            </p:cNvCxnSpPr>
            <p:nvPr/>
          </p:nvCxnSpPr>
          <p:spPr>
            <a:xfrm flipV="1">
              <a:off x="10898630" y="5920344"/>
              <a:ext cx="1311431" cy="863098"/>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85" name="Google Shape;60;p1">
              <a:extLst>
                <a:ext uri="{FF2B5EF4-FFF2-40B4-BE49-F238E27FC236}">
                  <a16:creationId xmlns:a16="http://schemas.microsoft.com/office/drawing/2014/main" id="{51B3F178-664A-29AA-5867-9EA89C8AE14C}"/>
                </a:ext>
              </a:extLst>
            </p:cNvPr>
            <p:cNvCxnSpPr>
              <a:cxnSpLocks/>
              <a:stCxn id="72" idx="3"/>
              <a:endCxn id="82" idx="1"/>
            </p:cNvCxnSpPr>
            <p:nvPr/>
          </p:nvCxnSpPr>
          <p:spPr>
            <a:xfrm>
              <a:off x="10898630" y="6783442"/>
              <a:ext cx="1311431" cy="572156"/>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88" name="Google Shape;60;p1">
              <a:extLst>
                <a:ext uri="{FF2B5EF4-FFF2-40B4-BE49-F238E27FC236}">
                  <a16:creationId xmlns:a16="http://schemas.microsoft.com/office/drawing/2014/main" id="{5AECCF34-1C5E-E133-1054-04FB273271A1}"/>
                </a:ext>
              </a:extLst>
            </p:cNvPr>
            <p:cNvCxnSpPr>
              <a:cxnSpLocks/>
              <a:stCxn id="82" idx="3"/>
              <a:endCxn id="12" idx="0"/>
            </p:cNvCxnSpPr>
            <p:nvPr/>
          </p:nvCxnSpPr>
          <p:spPr>
            <a:xfrm flipH="1" flipV="1">
              <a:off x="6074552" y="2585826"/>
              <a:ext cx="6590173" cy="4769772"/>
            </a:xfrm>
            <a:prstGeom prst="bentConnector4">
              <a:avLst>
                <a:gd name="adj1" fmla="val -19452"/>
                <a:gd name="adj2" fmla="val 104793"/>
              </a:avLst>
            </a:prstGeom>
            <a:noFill/>
            <a:ln w="9525" cap="flat" cmpd="sng">
              <a:solidFill>
                <a:schemeClr val="dk1"/>
              </a:solidFill>
              <a:prstDash val="solid"/>
              <a:round/>
              <a:headEnd type="none" w="sm" len="sm"/>
              <a:tailEnd type="triangle" w="med" len="med"/>
            </a:ln>
          </p:spPr>
        </p:cxnSp>
      </p:grpSp>
    </p:spTree>
    <p:extLst>
      <p:ext uri="{BB962C8B-B14F-4D97-AF65-F5344CB8AC3E}">
        <p14:creationId xmlns:p14="http://schemas.microsoft.com/office/powerpoint/2010/main" val="2709187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a:latin typeface="Meiryo UI" panose="020B0604030504040204" pitchFamily="50" charset="-128"/>
                <a:ea typeface="Meiryo UI" panose="020B0604030504040204" pitchFamily="50" charset="-128"/>
              </a:rPr>
              <a:t>5-1-3-1. 審査・承認_審査・承認機能</a:t>
            </a:r>
            <a:br>
              <a:rPr lang="en-US">
                <a:latin typeface="Meiryo UI" panose="020B0604030504040204" pitchFamily="50" charset="-128"/>
                <a:ea typeface="Meiryo UI" panose="020B0604030504040204" pitchFamily="50" charset="-128"/>
              </a:rPr>
            </a:br>
            <a:r>
              <a:rPr lang="en-US" sz="3600">
                <a:latin typeface="Meiryo UI" panose="020B0604030504040204" pitchFamily="50" charset="-128"/>
                <a:ea typeface="Meiryo UI" panose="020B0604030504040204" pitchFamily="50" charset="-128"/>
              </a:rPr>
              <a:t>（パターン7 承認者による審査:AmplifyによるWebアプリのホスティング）</a:t>
            </a:r>
            <a:endParaRPr>
              <a:latin typeface="Meiryo UI" panose="020B0604030504040204" pitchFamily="50" charset="-128"/>
              <a:ea typeface="Meiryo UI" panose="020B0604030504040204" pitchFamily="50" charset="-128"/>
            </a:endParaRPr>
          </a:p>
        </p:txBody>
      </p:sp>
      <p:grpSp>
        <p:nvGrpSpPr>
          <p:cNvPr id="193" name="Google Shape;193;p7"/>
          <p:cNvGrpSpPr/>
          <p:nvPr/>
        </p:nvGrpSpPr>
        <p:grpSpPr>
          <a:xfrm>
            <a:off x="3208016" y="2351895"/>
            <a:ext cx="11584629" cy="7088369"/>
            <a:chOff x="-4904" y="657926"/>
            <a:chExt cx="11584629" cy="7088369"/>
          </a:xfrm>
        </p:grpSpPr>
        <p:sp>
          <p:nvSpPr>
            <p:cNvPr id="194" name="Google Shape;194;p7"/>
            <p:cNvSpPr/>
            <p:nvPr/>
          </p:nvSpPr>
          <p:spPr>
            <a:xfrm>
              <a:off x="1808983" y="885873"/>
              <a:ext cx="4831474" cy="5467318"/>
            </a:xfrm>
            <a:prstGeom prst="rect">
              <a:avLst/>
            </a:prstGeom>
            <a:solidFill>
              <a:srgbClr val="3EBEFF">
                <a:alpha val="29803"/>
              </a:srgbClr>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審査・承認_審査・承認機能</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7"/>
            <p:cNvSpPr txBox="1"/>
            <p:nvPr/>
          </p:nvSpPr>
          <p:spPr>
            <a:xfrm>
              <a:off x="-4904" y="4594781"/>
              <a:ext cx="92830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承認者</a:t>
              </a:r>
              <a:endParaRPr kumimoji="0" sz="20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（職員）</a:t>
              </a:r>
              <a:endParaRPr kumimoji="0" sz="285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96" name="Google Shape;196;p7"/>
            <p:cNvPicPr preferRelativeResize="0"/>
            <p:nvPr/>
          </p:nvPicPr>
          <p:blipFill rotWithShape="1">
            <a:blip r:embed="rId3">
              <a:alphaModFix/>
            </a:blip>
            <a:srcRect/>
            <a:stretch/>
          </p:blipFill>
          <p:spPr>
            <a:xfrm flipH="1">
              <a:off x="254650" y="4090337"/>
              <a:ext cx="469900" cy="469900"/>
            </a:xfrm>
            <a:prstGeom prst="rect">
              <a:avLst/>
            </a:prstGeom>
            <a:noFill/>
            <a:ln>
              <a:noFill/>
            </a:ln>
          </p:spPr>
        </p:pic>
        <p:cxnSp>
          <p:nvCxnSpPr>
            <p:cNvPr id="197" name="Google Shape;197;p7"/>
            <p:cNvCxnSpPr>
              <a:stCxn id="196" idx="1"/>
            </p:cNvCxnSpPr>
            <p:nvPr/>
          </p:nvCxnSpPr>
          <p:spPr>
            <a:xfrm>
              <a:off x="724550" y="4325287"/>
              <a:ext cx="2223000" cy="0"/>
            </a:xfrm>
            <a:prstGeom prst="straightConnector1">
              <a:avLst/>
            </a:prstGeom>
            <a:noFill/>
            <a:ln w="9525" cap="flat" cmpd="sng">
              <a:solidFill>
                <a:schemeClr val="dk1"/>
              </a:solidFill>
              <a:prstDash val="solid"/>
              <a:round/>
              <a:headEnd type="none" w="sm" len="sm"/>
              <a:tailEnd type="triangle" w="med" len="med"/>
            </a:ln>
          </p:spPr>
        </p:cxnSp>
        <p:sp>
          <p:nvSpPr>
            <p:cNvPr id="198" name="Google Shape;198;p7"/>
            <p:cNvSpPr txBox="1"/>
            <p:nvPr/>
          </p:nvSpPr>
          <p:spPr>
            <a:xfrm>
              <a:off x="2075578" y="2367617"/>
              <a:ext cx="2292350"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AWS Amplify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審査用Webアプリ</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ホスティング</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9" name="Google Shape;199;p7"/>
            <p:cNvPicPr preferRelativeResize="0"/>
            <p:nvPr/>
          </p:nvPicPr>
          <p:blipFill rotWithShape="1">
            <a:blip r:embed="rId4">
              <a:alphaModFix/>
            </a:blip>
            <a:srcRect/>
            <a:stretch/>
          </p:blipFill>
          <p:spPr>
            <a:xfrm>
              <a:off x="7324328" y="4501906"/>
              <a:ext cx="548640" cy="548640"/>
            </a:xfrm>
            <a:prstGeom prst="rect">
              <a:avLst/>
            </a:prstGeom>
            <a:noFill/>
            <a:ln>
              <a:noFill/>
            </a:ln>
          </p:spPr>
        </p:pic>
        <p:sp>
          <p:nvSpPr>
            <p:cNvPr id="200" name="Google Shape;200;p7"/>
            <p:cNvSpPr txBox="1"/>
            <p:nvPr/>
          </p:nvSpPr>
          <p:spPr>
            <a:xfrm>
              <a:off x="6505574" y="5061003"/>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Aurora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データベース</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01" name="Google Shape;201;p7"/>
            <p:cNvCxnSpPr>
              <a:stCxn id="196" idx="1"/>
            </p:cNvCxnSpPr>
            <p:nvPr/>
          </p:nvCxnSpPr>
          <p:spPr>
            <a:xfrm rot="10800000" flipH="1">
              <a:off x="724550" y="2088487"/>
              <a:ext cx="2223000" cy="2236800"/>
            </a:xfrm>
            <a:prstGeom prst="bentConnector3">
              <a:avLst>
                <a:gd name="adj1" fmla="val -88289"/>
              </a:avLst>
            </a:prstGeom>
            <a:noFill/>
            <a:ln w="9525" cap="flat" cmpd="sng">
              <a:solidFill>
                <a:schemeClr val="dk1"/>
              </a:solidFill>
              <a:prstDash val="solid"/>
              <a:round/>
              <a:headEnd type="none" w="sm" len="sm"/>
              <a:tailEnd type="triangle" w="med" len="med"/>
            </a:ln>
          </p:spPr>
        </p:cxnSp>
        <p:sp>
          <p:nvSpPr>
            <p:cNvPr id="202" name="Google Shape;202;p7"/>
            <p:cNvSpPr/>
            <p:nvPr/>
          </p:nvSpPr>
          <p:spPr>
            <a:xfrm>
              <a:off x="1218263" y="657926"/>
              <a:ext cx="10166577" cy="6985843"/>
            </a:xfrm>
            <a:prstGeom prst="rect">
              <a:avLst/>
            </a:prstGeom>
            <a:noFill/>
            <a:ln w="15875" cap="flat" cmpd="sng">
              <a:solidFill>
                <a:schemeClr val="dk1"/>
              </a:solidFill>
              <a:prstDash val="solid"/>
              <a:round/>
              <a:headEnd type="none" w="sm" len="sm"/>
              <a:tailEnd type="none" w="sm" len="sm"/>
            </a:ln>
          </p:spPr>
          <p:txBody>
            <a:bodyPr spcFirstLastPara="1" wrap="square" lIns="502900" tIns="91425"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AWS Cloud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3" name="Google Shape;203;p7"/>
            <p:cNvPicPr preferRelativeResize="0"/>
            <p:nvPr/>
          </p:nvPicPr>
          <p:blipFill rotWithShape="1">
            <a:blip r:embed="rId5">
              <a:alphaModFix/>
            </a:blip>
            <a:srcRect/>
            <a:stretch/>
          </p:blipFill>
          <p:spPr>
            <a:xfrm>
              <a:off x="1229592" y="664572"/>
              <a:ext cx="381000" cy="381000"/>
            </a:xfrm>
            <a:prstGeom prst="rect">
              <a:avLst/>
            </a:prstGeom>
            <a:noFill/>
            <a:ln>
              <a:noFill/>
            </a:ln>
          </p:spPr>
        </p:pic>
        <p:cxnSp>
          <p:nvCxnSpPr>
            <p:cNvPr id="204" name="Google Shape;204;p7"/>
            <p:cNvCxnSpPr>
              <a:stCxn id="196" idx="1"/>
              <a:endCxn id="205" idx="1"/>
            </p:cNvCxnSpPr>
            <p:nvPr/>
          </p:nvCxnSpPr>
          <p:spPr>
            <a:xfrm>
              <a:off x="724550" y="4325287"/>
              <a:ext cx="1838100" cy="2649000"/>
            </a:xfrm>
            <a:prstGeom prst="bentConnector3">
              <a:avLst>
                <a:gd name="adj1" fmla="val -106770"/>
              </a:avLst>
            </a:prstGeom>
            <a:noFill/>
            <a:ln w="9525" cap="flat" cmpd="sng">
              <a:solidFill>
                <a:schemeClr val="dk1"/>
              </a:solidFill>
              <a:prstDash val="solid"/>
              <a:round/>
              <a:headEnd type="none" w="sm" len="sm"/>
              <a:tailEnd type="triangle" w="med" len="med"/>
            </a:ln>
          </p:spPr>
        </p:cxnSp>
        <p:sp>
          <p:nvSpPr>
            <p:cNvPr id="205" name="Google Shape;205;p7"/>
            <p:cNvSpPr/>
            <p:nvPr/>
          </p:nvSpPr>
          <p:spPr>
            <a:xfrm>
              <a:off x="2562668" y="6456062"/>
              <a:ext cx="4160640" cy="1036667"/>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7"/>
            <p:cNvSpPr txBox="1"/>
            <p:nvPr/>
          </p:nvSpPr>
          <p:spPr>
            <a:xfrm>
              <a:off x="2773022" y="6635841"/>
              <a:ext cx="178353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ユーザ認証を行い認証トークンを発行する</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 name="Google Shape;207;p7"/>
            <p:cNvSpPr txBox="1"/>
            <p:nvPr/>
          </p:nvSpPr>
          <p:spPr>
            <a:xfrm>
              <a:off x="4440910" y="6415161"/>
              <a:ext cx="2175043" cy="13311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a:t>
              </a: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（国民向け）</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a:t>
              </a: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（企業ユーザ向け）</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・利用者認証_ユーザ認証機能</a:t>
              </a: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（職員向け）</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p7"/>
            <p:cNvSpPr/>
            <p:nvPr/>
          </p:nvSpPr>
          <p:spPr>
            <a:xfrm>
              <a:off x="6898984" y="2883865"/>
              <a:ext cx="4334590" cy="2907223"/>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7"/>
            <p:cNvSpPr txBox="1"/>
            <p:nvPr/>
          </p:nvSpPr>
          <p:spPr>
            <a:xfrm>
              <a:off x="7084257" y="3024598"/>
              <a:ext cx="360181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審査対象データ及び審査・承認処理結果データを保管するDB・ストレージを持つ機能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7"/>
            <p:cNvSpPr txBox="1"/>
            <p:nvPr/>
          </p:nvSpPr>
          <p:spPr>
            <a:xfrm>
              <a:off x="7086685" y="3781971"/>
              <a:ext cx="3050096"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申請・届出_申請・届出機能</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申請・届出_電子決裁機能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11" name="Google Shape;211;p7"/>
            <p:cNvPicPr preferRelativeResize="0"/>
            <p:nvPr/>
          </p:nvPicPr>
          <p:blipFill rotWithShape="1">
            <a:blip r:embed="rId6">
              <a:alphaModFix/>
            </a:blip>
            <a:srcRect/>
            <a:stretch/>
          </p:blipFill>
          <p:spPr>
            <a:xfrm>
              <a:off x="3038873" y="3201984"/>
              <a:ext cx="365760" cy="365760"/>
            </a:xfrm>
            <a:prstGeom prst="rect">
              <a:avLst/>
            </a:prstGeom>
            <a:noFill/>
            <a:ln>
              <a:noFill/>
            </a:ln>
          </p:spPr>
        </p:pic>
        <p:sp>
          <p:nvSpPr>
            <p:cNvPr id="212" name="Google Shape;212;p7"/>
            <p:cNvSpPr txBox="1"/>
            <p:nvPr/>
          </p:nvSpPr>
          <p:spPr>
            <a:xfrm>
              <a:off x="2787200" y="3545515"/>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7"/>
            <p:cNvSpPr txBox="1"/>
            <p:nvPr/>
          </p:nvSpPr>
          <p:spPr>
            <a:xfrm>
              <a:off x="7873484" y="5058767"/>
              <a:ext cx="2243137"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DocumentDB</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データベース</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14" name="Google Shape;214;p7"/>
            <p:cNvPicPr preferRelativeResize="0"/>
            <p:nvPr/>
          </p:nvPicPr>
          <p:blipFill rotWithShape="1">
            <a:blip r:embed="rId7">
              <a:alphaModFix/>
            </a:blip>
            <a:srcRect/>
            <a:stretch/>
          </p:blipFill>
          <p:spPr>
            <a:xfrm>
              <a:off x="8690957" y="4501906"/>
              <a:ext cx="548640" cy="548640"/>
            </a:xfrm>
            <a:prstGeom prst="rect">
              <a:avLst/>
            </a:prstGeom>
            <a:noFill/>
            <a:ln>
              <a:noFill/>
            </a:ln>
          </p:spPr>
        </p:pic>
        <p:pic>
          <p:nvPicPr>
            <p:cNvPr id="215" name="Google Shape;215;p7"/>
            <p:cNvPicPr preferRelativeResize="0"/>
            <p:nvPr/>
          </p:nvPicPr>
          <p:blipFill rotWithShape="1">
            <a:blip r:embed="rId8">
              <a:alphaModFix/>
            </a:blip>
            <a:srcRect/>
            <a:stretch/>
          </p:blipFill>
          <p:spPr>
            <a:xfrm>
              <a:off x="10180025" y="4508331"/>
              <a:ext cx="548640" cy="548640"/>
            </a:xfrm>
            <a:prstGeom prst="rect">
              <a:avLst/>
            </a:prstGeom>
            <a:noFill/>
            <a:ln>
              <a:noFill/>
            </a:ln>
          </p:spPr>
        </p:pic>
        <p:sp>
          <p:nvSpPr>
            <p:cNvPr id="216" name="Google Shape;216;p7"/>
            <p:cNvSpPr txBox="1"/>
            <p:nvPr/>
          </p:nvSpPr>
          <p:spPr>
            <a:xfrm>
              <a:off x="9339763" y="5088912"/>
              <a:ext cx="2239962"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Amazon S3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審査データ保管</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ストレージ</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7"/>
            <p:cNvSpPr/>
            <p:nvPr/>
          </p:nvSpPr>
          <p:spPr>
            <a:xfrm>
              <a:off x="6893081" y="6456062"/>
              <a:ext cx="4334590" cy="1036667"/>
            </a:xfrm>
            <a:prstGeom prst="rect">
              <a:avLst/>
            </a:prstGeom>
            <a:noFill/>
            <a:ln w="15875" cap="flat" cmpd="sng">
              <a:solidFill>
                <a:srgbClr val="7D8998"/>
              </a:solidFill>
              <a:prstDash val="dash"/>
              <a:round/>
              <a:headEnd type="none" w="sm" len="sm"/>
              <a:tailEnd type="none" w="sm" len="sm"/>
            </a:ln>
          </p:spPr>
          <p:txBody>
            <a:bodyPr spcFirstLastPara="1" wrap="square" lIns="91425" tIns="91425"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7"/>
            <p:cNvSpPr txBox="1"/>
            <p:nvPr/>
          </p:nvSpPr>
          <p:spPr>
            <a:xfrm>
              <a:off x="7065500" y="6566347"/>
              <a:ext cx="224051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連携機能</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Meiryo"/>
                  <a:ea typeface="Meiryo"/>
                  <a:cs typeface="Meiryo"/>
                  <a:sym typeface="Meiryo"/>
                </a:rPr>
                <a:t>審査結果を参照し処理する機能</a:t>
              </a:r>
              <a:endParaRPr kumimoji="0" sz="20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7"/>
            <p:cNvSpPr txBox="1"/>
            <p:nvPr/>
          </p:nvSpPr>
          <p:spPr>
            <a:xfrm>
              <a:off x="9269598" y="6517997"/>
              <a:ext cx="1816059"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例</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申請・届出_公文書ダウンロード機能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申請・届出_公文書公開機能</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20" name="Google Shape;220;p7"/>
            <p:cNvCxnSpPr>
              <a:stCxn id="217" idx="0"/>
              <a:endCxn id="208" idx="2"/>
            </p:cNvCxnSpPr>
            <p:nvPr/>
          </p:nvCxnSpPr>
          <p:spPr>
            <a:xfrm rot="10800000" flipH="1">
              <a:off x="9060376" y="5790962"/>
              <a:ext cx="6000" cy="665100"/>
            </a:xfrm>
            <a:prstGeom prst="straightConnector1">
              <a:avLst/>
            </a:prstGeom>
            <a:noFill/>
            <a:ln w="9525" cap="flat" cmpd="sng">
              <a:solidFill>
                <a:schemeClr val="dk1"/>
              </a:solidFill>
              <a:prstDash val="solid"/>
              <a:round/>
              <a:headEnd type="none" w="sm" len="sm"/>
              <a:tailEnd type="triangle" w="med" len="med"/>
            </a:ln>
          </p:spPr>
        </p:cxnSp>
        <p:cxnSp>
          <p:nvCxnSpPr>
            <p:cNvPr id="221" name="Google Shape;221;p7"/>
            <p:cNvCxnSpPr>
              <a:endCxn id="208" idx="1"/>
            </p:cNvCxnSpPr>
            <p:nvPr/>
          </p:nvCxnSpPr>
          <p:spPr>
            <a:xfrm>
              <a:off x="5344684" y="4329977"/>
              <a:ext cx="1554300" cy="7500"/>
            </a:xfrm>
            <a:prstGeom prst="straightConnector1">
              <a:avLst/>
            </a:prstGeom>
            <a:noFill/>
            <a:ln w="9525" cap="flat" cmpd="sng">
              <a:solidFill>
                <a:schemeClr val="dk1"/>
              </a:solidFill>
              <a:prstDash val="solid"/>
              <a:round/>
              <a:headEnd type="none" w="sm" len="sm"/>
              <a:tailEnd type="triangle" w="med" len="med"/>
            </a:ln>
          </p:spPr>
        </p:cxnSp>
        <p:pic>
          <p:nvPicPr>
            <p:cNvPr id="222" name="Google Shape;222;p7" descr="AWS Amplify service icon."/>
            <p:cNvPicPr preferRelativeResize="0"/>
            <p:nvPr/>
          </p:nvPicPr>
          <p:blipFill rotWithShape="1">
            <a:blip r:embed="rId9">
              <a:alphaModFix/>
            </a:blip>
            <a:srcRect/>
            <a:stretch/>
          </p:blipFill>
          <p:spPr>
            <a:xfrm>
              <a:off x="2948873" y="1821019"/>
              <a:ext cx="547200" cy="547200"/>
            </a:xfrm>
            <a:prstGeom prst="rect">
              <a:avLst/>
            </a:prstGeom>
            <a:noFill/>
            <a:ln>
              <a:noFill/>
            </a:ln>
          </p:spPr>
        </p:pic>
        <p:pic>
          <p:nvPicPr>
            <p:cNvPr id="223" name="Google Shape;223;p7" descr="AWS CodeCommit service icon."/>
            <p:cNvPicPr preferRelativeResize="0"/>
            <p:nvPr/>
          </p:nvPicPr>
          <p:blipFill rotWithShape="1">
            <a:blip r:embed="rId10">
              <a:alphaModFix/>
            </a:blip>
            <a:srcRect/>
            <a:stretch/>
          </p:blipFill>
          <p:spPr>
            <a:xfrm>
              <a:off x="4797617" y="1821019"/>
              <a:ext cx="547200" cy="547200"/>
            </a:xfrm>
            <a:prstGeom prst="rect">
              <a:avLst/>
            </a:prstGeom>
            <a:noFill/>
            <a:ln>
              <a:noFill/>
            </a:ln>
          </p:spPr>
        </p:pic>
        <p:sp>
          <p:nvSpPr>
            <p:cNvPr id="224" name="Google Shape;224;p7"/>
            <p:cNvSpPr txBox="1"/>
            <p:nvPr/>
          </p:nvSpPr>
          <p:spPr>
            <a:xfrm>
              <a:off x="3939603" y="2370252"/>
              <a:ext cx="2292350"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AWS CodeCommit</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審査用Webアプリ</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ソースコードリポジトリ</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25" name="Google Shape;225;p7"/>
            <p:cNvCxnSpPr>
              <a:stCxn id="223" idx="1"/>
              <a:endCxn id="222" idx="3"/>
            </p:cNvCxnSpPr>
            <p:nvPr/>
          </p:nvCxnSpPr>
          <p:spPr>
            <a:xfrm rot="10800000">
              <a:off x="3496217" y="2094619"/>
              <a:ext cx="1301400" cy="0"/>
            </a:xfrm>
            <a:prstGeom prst="straightConnector1">
              <a:avLst/>
            </a:prstGeom>
            <a:noFill/>
            <a:ln w="9525" cap="flat" cmpd="sng">
              <a:solidFill>
                <a:schemeClr val="dk1"/>
              </a:solidFill>
              <a:prstDash val="solid"/>
              <a:round/>
              <a:headEnd type="none" w="sm" len="sm"/>
              <a:tailEnd type="triangle" w="med" len="med"/>
            </a:ln>
          </p:spPr>
        </p:cxnSp>
        <p:sp>
          <p:nvSpPr>
            <p:cNvPr id="226" name="Google Shape;226;p7"/>
            <p:cNvSpPr txBox="1"/>
            <p:nvPr/>
          </p:nvSpPr>
          <p:spPr>
            <a:xfrm>
              <a:off x="3679822" y="2106470"/>
              <a:ext cx="945705" cy="2308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自動デプロイ</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27" name="Google Shape;227;p7"/>
            <p:cNvCxnSpPr/>
            <p:nvPr/>
          </p:nvCxnSpPr>
          <p:spPr>
            <a:xfrm>
              <a:off x="3496073" y="4325281"/>
              <a:ext cx="1300104" cy="4584"/>
            </a:xfrm>
            <a:prstGeom prst="straightConnector1">
              <a:avLst/>
            </a:prstGeom>
            <a:noFill/>
            <a:ln w="9525" cap="flat" cmpd="sng">
              <a:solidFill>
                <a:schemeClr val="dk1"/>
              </a:solidFill>
              <a:prstDash val="solid"/>
              <a:round/>
              <a:headEnd type="none" w="sm" len="sm"/>
              <a:tailEnd type="triangle" w="med" len="med"/>
            </a:ln>
          </p:spPr>
        </p:cxnSp>
        <p:cxnSp>
          <p:nvCxnSpPr>
            <p:cNvPr id="228" name="Google Shape;228;p7"/>
            <p:cNvCxnSpPr/>
            <p:nvPr/>
          </p:nvCxnSpPr>
          <p:spPr>
            <a:xfrm>
              <a:off x="3221753" y="3884069"/>
              <a:ext cx="0" cy="166892"/>
            </a:xfrm>
            <a:prstGeom prst="straightConnector1">
              <a:avLst/>
            </a:prstGeom>
            <a:noFill/>
            <a:ln w="9525" cap="flat" cmpd="sng">
              <a:solidFill>
                <a:schemeClr val="dk1"/>
              </a:solidFill>
              <a:prstDash val="solid"/>
              <a:round/>
              <a:headEnd type="none" w="sm" len="sm"/>
              <a:tailEnd type="triangle" w="med" len="med"/>
            </a:ln>
          </p:spPr>
        </p:cxnSp>
        <p:pic>
          <p:nvPicPr>
            <p:cNvPr id="229" name="Google Shape;229;p7"/>
            <p:cNvPicPr preferRelativeResize="0"/>
            <p:nvPr/>
          </p:nvPicPr>
          <p:blipFill rotWithShape="1">
            <a:blip r:embed="rId11">
              <a:alphaModFix/>
            </a:blip>
            <a:srcRect/>
            <a:stretch/>
          </p:blipFill>
          <p:spPr>
            <a:xfrm>
              <a:off x="2944505" y="4056040"/>
              <a:ext cx="547200" cy="547200"/>
            </a:xfrm>
            <a:prstGeom prst="rect">
              <a:avLst/>
            </a:prstGeom>
            <a:noFill/>
            <a:ln>
              <a:noFill/>
            </a:ln>
          </p:spPr>
        </p:pic>
        <p:sp>
          <p:nvSpPr>
            <p:cNvPr id="230" name="Google Shape;230;p7"/>
            <p:cNvSpPr txBox="1"/>
            <p:nvPr/>
          </p:nvSpPr>
          <p:spPr>
            <a:xfrm>
              <a:off x="2273300" y="4580486"/>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7"/>
            <p:cNvSpPr txBox="1"/>
            <p:nvPr/>
          </p:nvSpPr>
          <p:spPr>
            <a:xfrm>
              <a:off x="4619010" y="3851468"/>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 name="Google Shape;232;p7"/>
            <p:cNvSpPr/>
            <p:nvPr/>
          </p:nvSpPr>
          <p:spPr>
            <a:xfrm>
              <a:off x="4476347" y="3828579"/>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233" name="Google Shape;233;p7"/>
            <p:cNvPicPr preferRelativeResize="0"/>
            <p:nvPr/>
          </p:nvPicPr>
          <p:blipFill rotWithShape="1">
            <a:blip r:embed="rId12">
              <a:alphaModFix/>
            </a:blip>
            <a:srcRect/>
            <a:stretch/>
          </p:blipFill>
          <p:spPr>
            <a:xfrm>
              <a:off x="4460028" y="3827191"/>
              <a:ext cx="315171" cy="315171"/>
            </a:xfrm>
            <a:prstGeom prst="rect">
              <a:avLst/>
            </a:prstGeom>
            <a:noFill/>
            <a:ln>
              <a:noFill/>
            </a:ln>
          </p:spPr>
        </p:pic>
        <p:pic>
          <p:nvPicPr>
            <p:cNvPr id="234" name="Google Shape;234;p7"/>
            <p:cNvPicPr preferRelativeResize="0"/>
            <p:nvPr/>
          </p:nvPicPr>
          <p:blipFill rotWithShape="1">
            <a:blip r:embed="rId13">
              <a:alphaModFix/>
            </a:blip>
            <a:srcRect/>
            <a:stretch/>
          </p:blipFill>
          <p:spPr>
            <a:xfrm>
              <a:off x="4803136" y="4131638"/>
              <a:ext cx="454664" cy="454664"/>
            </a:xfrm>
            <a:prstGeom prst="rect">
              <a:avLst/>
            </a:prstGeom>
            <a:noFill/>
            <a:ln>
              <a:noFill/>
            </a:ln>
          </p:spPr>
        </p:pic>
        <p:sp>
          <p:nvSpPr>
            <p:cNvPr id="235" name="Google Shape;235;p7"/>
            <p:cNvSpPr txBox="1"/>
            <p:nvPr/>
          </p:nvSpPr>
          <p:spPr>
            <a:xfrm>
              <a:off x="4536000" y="4463634"/>
              <a:ext cx="1005404"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　バックエンド</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アプリケーション</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76139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5-1-4-1</a:t>
            </a:r>
            <a:r>
              <a:rPr kumimoji="1" lang="en-US" altLang="ja-JP" dirty="0"/>
              <a:t>. </a:t>
            </a:r>
            <a:r>
              <a:rPr kumimoji="1" lang="ja-JP" altLang="en-US" dirty="0"/>
              <a:t>データ管理</a:t>
            </a:r>
            <a:r>
              <a:rPr kumimoji="1" lang="en-US" altLang="ja-JP" dirty="0"/>
              <a:t>_</a:t>
            </a:r>
            <a:r>
              <a:rPr kumimoji="1" lang="ja-JP" altLang="en-US" dirty="0"/>
              <a:t>データ連携機能</a:t>
            </a:r>
            <a:br>
              <a:rPr kumimoji="1" lang="en-US" altLang="ja-JP" dirty="0"/>
            </a:br>
            <a:r>
              <a:rPr kumimoji="1" lang="ja-JP" altLang="en-US" sz="3600" dirty="0"/>
              <a:t>（パターン</a:t>
            </a:r>
            <a:r>
              <a:rPr kumimoji="1" lang="en-US" altLang="ja-JP" sz="3600" dirty="0"/>
              <a:t>1 </a:t>
            </a:r>
            <a:r>
              <a:rPr kumimoji="1" lang="ja-JP" altLang="en-US" sz="3600" dirty="0"/>
              <a:t>データベースサービスとして利用）</a:t>
            </a:r>
          </a:p>
        </p:txBody>
      </p:sp>
      <p:grpSp>
        <p:nvGrpSpPr>
          <p:cNvPr id="2" name="グループ化 1">
            <a:extLst>
              <a:ext uri="{FF2B5EF4-FFF2-40B4-BE49-F238E27FC236}">
                <a16:creationId xmlns:a16="http://schemas.microsoft.com/office/drawing/2014/main" id="{EAAE8C35-D742-741E-82A3-73C6A6AE7681}"/>
              </a:ext>
            </a:extLst>
          </p:cNvPr>
          <p:cNvGrpSpPr/>
          <p:nvPr/>
        </p:nvGrpSpPr>
        <p:grpSpPr>
          <a:xfrm>
            <a:off x="4202293" y="2242239"/>
            <a:ext cx="9596076" cy="6987431"/>
            <a:chOff x="393974" y="656338"/>
            <a:chExt cx="9596076" cy="6987431"/>
          </a:xfrm>
        </p:grpSpPr>
        <p:sp>
          <p:nvSpPr>
            <p:cNvPr id="4" name="正方形/長方形 3">
              <a:extLst>
                <a:ext uri="{FF2B5EF4-FFF2-40B4-BE49-F238E27FC236}">
                  <a16:creationId xmlns:a16="http://schemas.microsoft.com/office/drawing/2014/main" id="{D1DB1FA7-DA6E-8CDC-80BE-2A97485F0B5B}"/>
                </a:ext>
              </a:extLst>
            </p:cNvPr>
            <p:cNvSpPr/>
            <p:nvPr/>
          </p:nvSpPr>
          <p:spPr>
            <a:xfrm>
              <a:off x="6164981" y="1349759"/>
              <a:ext cx="3703364" cy="6008360"/>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データ連携機能</a:t>
              </a:r>
            </a:p>
          </p:txBody>
        </p:sp>
        <p:sp>
          <p:nvSpPr>
            <p:cNvPr id="5" name="TextBox 12">
              <a:extLst>
                <a:ext uri="{FF2B5EF4-FFF2-40B4-BE49-F238E27FC236}">
                  <a16:creationId xmlns:a16="http://schemas.microsoft.com/office/drawing/2014/main" id="{4111FD4B-53F2-7A69-B47C-828BCDA126AB}"/>
                </a:ext>
              </a:extLst>
            </p:cNvPr>
            <p:cNvSpPr txBox="1">
              <a:spLocks noChangeArrowheads="1"/>
            </p:cNvSpPr>
            <p:nvPr/>
          </p:nvSpPr>
          <p:spPr bwMode="auto">
            <a:xfrm>
              <a:off x="414401" y="3027832"/>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EF48BB39-DEC1-3671-5E46-1D5C4900634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650072" y="252315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E20F4EBC-3D34-1853-03AB-0A5EF5BF91FE}"/>
                </a:ext>
              </a:extLst>
            </p:cNvPr>
            <p:cNvSpPr/>
            <p:nvPr/>
          </p:nvSpPr>
          <p:spPr>
            <a:xfrm>
              <a:off x="1481220" y="657926"/>
              <a:ext cx="850883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E53B7840-2B4D-F8F7-5A10-DA321F3B30D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81220" y="656338"/>
              <a:ext cx="381000" cy="381000"/>
            </a:xfrm>
            <a:prstGeom prst="rect">
              <a:avLst/>
            </a:prstGeom>
          </p:spPr>
        </p:pic>
        <p:sp>
          <p:nvSpPr>
            <p:cNvPr id="10" name="Rectangle 134">
              <a:extLst>
                <a:ext uri="{FF2B5EF4-FFF2-40B4-BE49-F238E27FC236}">
                  <a16:creationId xmlns:a16="http://schemas.microsoft.com/office/drawing/2014/main" id="{B5016857-61D8-1488-D20D-10250D90A700}"/>
                </a:ext>
              </a:extLst>
            </p:cNvPr>
            <p:cNvSpPr/>
            <p:nvPr/>
          </p:nvSpPr>
          <p:spPr>
            <a:xfrm>
              <a:off x="2241071" y="1489382"/>
              <a:ext cx="3158151" cy="253886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TextBox 20">
              <a:extLst>
                <a:ext uri="{FF2B5EF4-FFF2-40B4-BE49-F238E27FC236}">
                  <a16:creationId xmlns:a16="http://schemas.microsoft.com/office/drawing/2014/main" id="{6FCD5DC3-ED69-8605-9F3D-26991EB22396}"/>
                </a:ext>
              </a:extLst>
            </p:cNvPr>
            <p:cNvSpPr txBox="1">
              <a:spLocks noChangeArrowheads="1"/>
            </p:cNvSpPr>
            <p:nvPr/>
          </p:nvSpPr>
          <p:spPr bwMode="auto">
            <a:xfrm>
              <a:off x="2815150" y="1665213"/>
              <a:ext cx="2500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データソースとなるブロック</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TextBox 20">
              <a:extLst>
                <a:ext uri="{FF2B5EF4-FFF2-40B4-BE49-F238E27FC236}">
                  <a16:creationId xmlns:a16="http://schemas.microsoft.com/office/drawing/2014/main" id="{098D7BC1-9AB0-1A94-7883-09B057F0080F}"/>
                </a:ext>
              </a:extLst>
            </p:cNvPr>
            <p:cNvSpPr txBox="1">
              <a:spLocks noChangeArrowheads="1"/>
            </p:cNvSpPr>
            <p:nvPr/>
          </p:nvSpPr>
          <p:spPr bwMode="auto">
            <a:xfrm>
              <a:off x="2770029" y="2242239"/>
              <a:ext cx="2292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電子決裁機能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3" name="Straight Arrow Connector 3">
              <a:extLst>
                <a:ext uri="{FF2B5EF4-FFF2-40B4-BE49-F238E27FC236}">
                  <a16:creationId xmlns:a16="http://schemas.microsoft.com/office/drawing/2014/main" id="{3360808F-C4B7-6B1C-5705-E43C8C4579AA}"/>
                </a:ext>
              </a:extLst>
            </p:cNvPr>
            <p:cNvCxnSpPr>
              <a:cxnSpLocks/>
              <a:stCxn id="6" idx="1"/>
              <a:endCxn id="10" idx="1"/>
            </p:cNvCxnSpPr>
            <p:nvPr/>
          </p:nvCxnSpPr>
          <p:spPr>
            <a:xfrm>
              <a:off x="1119972" y="2758102"/>
              <a:ext cx="1121099" cy="7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Graphic 7">
              <a:extLst>
                <a:ext uri="{FF2B5EF4-FFF2-40B4-BE49-F238E27FC236}">
                  <a16:creationId xmlns:a16="http://schemas.microsoft.com/office/drawing/2014/main" id="{7CCF2703-EC37-1D20-0523-1D515D3A5FDF}"/>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3012544" y="302062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0">
              <a:extLst>
                <a:ext uri="{FF2B5EF4-FFF2-40B4-BE49-F238E27FC236}">
                  <a16:creationId xmlns:a16="http://schemas.microsoft.com/office/drawing/2014/main" id="{C2444A70-B84D-5E7B-32BA-1A80EEA9A34F}"/>
                </a:ext>
              </a:extLst>
            </p:cNvPr>
            <p:cNvSpPr txBox="1">
              <a:spLocks noChangeArrowheads="1"/>
            </p:cNvSpPr>
            <p:nvPr/>
          </p:nvSpPr>
          <p:spPr bwMode="auto">
            <a:xfrm>
              <a:off x="2585857" y="3579640"/>
              <a:ext cx="13471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Aurora</a:t>
              </a:r>
            </a:p>
          </p:txBody>
        </p:sp>
        <p:cxnSp>
          <p:nvCxnSpPr>
            <p:cNvPr id="16" name="Straight Arrow Connector 8">
              <a:extLst>
                <a:ext uri="{FF2B5EF4-FFF2-40B4-BE49-F238E27FC236}">
                  <a16:creationId xmlns:a16="http://schemas.microsoft.com/office/drawing/2014/main" id="{838D9B27-223A-778A-CD50-F586CE916C3C}"/>
                </a:ext>
              </a:extLst>
            </p:cNvPr>
            <p:cNvCxnSpPr>
              <a:cxnSpLocks/>
              <a:stCxn id="10" idx="3"/>
              <a:endCxn id="17" idx="1"/>
            </p:cNvCxnSpPr>
            <p:nvPr/>
          </p:nvCxnSpPr>
          <p:spPr>
            <a:xfrm>
              <a:off x="5399222" y="2758812"/>
              <a:ext cx="2289790" cy="29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6">
              <a:extLst>
                <a:ext uri="{FF2B5EF4-FFF2-40B4-BE49-F238E27FC236}">
                  <a16:creationId xmlns:a16="http://schemas.microsoft.com/office/drawing/2014/main" id="{2E23850D-F46D-212C-961A-5D235E8B776A}"/>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689012" y="248744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0">
              <a:extLst>
                <a:ext uri="{FF2B5EF4-FFF2-40B4-BE49-F238E27FC236}">
                  <a16:creationId xmlns:a16="http://schemas.microsoft.com/office/drawing/2014/main" id="{56BBBD9B-CF8C-9F18-9F69-791C1D9639CE}"/>
                </a:ext>
              </a:extLst>
            </p:cNvPr>
            <p:cNvSpPr txBox="1">
              <a:spLocks noChangeArrowheads="1"/>
            </p:cNvSpPr>
            <p:nvPr/>
          </p:nvSpPr>
          <p:spPr bwMode="auto">
            <a:xfrm>
              <a:off x="7243430" y="3016831"/>
              <a:ext cx="14751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Glue</a:t>
              </a:r>
            </a:p>
            <a:p>
              <a:pPr algn="ctr" eaLnBrk="1" hangingPunct="1"/>
              <a:r>
                <a:rPr lang="ja-JP" altLang="en-US" sz="1000" dirty="0">
                  <a:latin typeface="Amazon Ember" panose="020B0603020204020204" pitchFamily="34" charset="0"/>
                  <a:cs typeface="Amazon Ember" panose="020B0603020204020204" pitchFamily="34" charset="0"/>
                </a:rPr>
                <a:t>データ整形ジョブ</a:t>
              </a:r>
              <a:endParaRPr lang="en-US" altLang="en-US" sz="2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9" name="TextBox 12">
              <a:extLst>
                <a:ext uri="{FF2B5EF4-FFF2-40B4-BE49-F238E27FC236}">
                  <a16:creationId xmlns:a16="http://schemas.microsoft.com/office/drawing/2014/main" id="{DDC1296F-6E75-E4E5-30A8-17A4A142C537}"/>
                </a:ext>
              </a:extLst>
            </p:cNvPr>
            <p:cNvSpPr txBox="1">
              <a:spLocks noChangeArrowheads="1"/>
            </p:cNvSpPr>
            <p:nvPr/>
          </p:nvSpPr>
          <p:spPr bwMode="auto">
            <a:xfrm>
              <a:off x="393974" y="6398041"/>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20" name="Graphic 23">
              <a:extLst>
                <a:ext uri="{FF2B5EF4-FFF2-40B4-BE49-F238E27FC236}">
                  <a16:creationId xmlns:a16="http://schemas.microsoft.com/office/drawing/2014/main" id="{CF812950-D196-A8B6-E74E-08A336533B6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653217" y="592402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34">
              <a:extLst>
                <a:ext uri="{FF2B5EF4-FFF2-40B4-BE49-F238E27FC236}">
                  <a16:creationId xmlns:a16="http://schemas.microsoft.com/office/drawing/2014/main" id="{D1C94ECE-E203-5191-8576-01E53606C828}"/>
                </a:ext>
              </a:extLst>
            </p:cNvPr>
            <p:cNvCxnSpPr>
              <a:cxnSpLocks/>
              <a:stCxn id="27" idx="1"/>
              <a:endCxn id="37" idx="3"/>
            </p:cNvCxnSpPr>
            <p:nvPr/>
          </p:nvCxnSpPr>
          <p:spPr>
            <a:xfrm flipH="1" flipV="1">
              <a:off x="5890661" y="6158974"/>
              <a:ext cx="51126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130">
              <a:extLst>
                <a:ext uri="{FF2B5EF4-FFF2-40B4-BE49-F238E27FC236}">
                  <a16:creationId xmlns:a16="http://schemas.microsoft.com/office/drawing/2014/main" id="{38C27D98-ADCF-D3E3-1750-E067A42FE9A3}"/>
                </a:ext>
              </a:extLst>
            </p:cNvPr>
            <p:cNvCxnSpPr>
              <a:cxnSpLocks/>
              <a:stCxn id="20" idx="1"/>
              <a:endCxn id="37" idx="1"/>
            </p:cNvCxnSpPr>
            <p:nvPr/>
          </p:nvCxnSpPr>
          <p:spPr>
            <a:xfrm>
              <a:off x="1123117" y="6158974"/>
              <a:ext cx="6960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Graphic 18">
              <a:extLst>
                <a:ext uri="{FF2B5EF4-FFF2-40B4-BE49-F238E27FC236}">
                  <a16:creationId xmlns:a16="http://schemas.microsoft.com/office/drawing/2014/main" id="{462627BC-150E-AA50-9AC6-536C62E1A3EA}"/>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4059599" y="302783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1">
              <a:extLst>
                <a:ext uri="{FF2B5EF4-FFF2-40B4-BE49-F238E27FC236}">
                  <a16:creationId xmlns:a16="http://schemas.microsoft.com/office/drawing/2014/main" id="{4707B684-EF37-DF81-7E9A-856CD3E124E6}"/>
                </a:ext>
              </a:extLst>
            </p:cNvPr>
            <p:cNvSpPr txBox="1">
              <a:spLocks noChangeArrowheads="1"/>
            </p:cNvSpPr>
            <p:nvPr/>
          </p:nvSpPr>
          <p:spPr bwMode="auto">
            <a:xfrm>
              <a:off x="3679890" y="3586846"/>
              <a:ext cx="1268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DocumentDB</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 </a:t>
              </a:r>
              <a:br>
                <a:rPr lang="en-US" alt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Rectangle 70">
              <a:extLst>
                <a:ext uri="{FF2B5EF4-FFF2-40B4-BE49-F238E27FC236}">
                  <a16:creationId xmlns:a16="http://schemas.microsoft.com/office/drawing/2014/main" id="{BB6B0D82-E19C-E66A-71B6-E1DEBE7D1EFF}"/>
                </a:ext>
              </a:extLst>
            </p:cNvPr>
            <p:cNvSpPr/>
            <p:nvPr/>
          </p:nvSpPr>
          <p:spPr>
            <a:xfrm>
              <a:off x="6401925" y="5269418"/>
              <a:ext cx="3158151" cy="17791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8" name="TextBox 20">
              <a:extLst>
                <a:ext uri="{FF2B5EF4-FFF2-40B4-BE49-F238E27FC236}">
                  <a16:creationId xmlns:a16="http://schemas.microsoft.com/office/drawing/2014/main" id="{23D6122C-C699-88B5-643A-2AD238F081E6}"/>
                </a:ext>
              </a:extLst>
            </p:cNvPr>
            <p:cNvSpPr txBox="1">
              <a:spLocks noChangeArrowheads="1"/>
            </p:cNvSpPr>
            <p:nvPr/>
          </p:nvSpPr>
          <p:spPr bwMode="auto">
            <a:xfrm>
              <a:off x="6754684" y="5428513"/>
              <a:ext cx="2500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cs typeface="Amazon Ember" panose="020B0603020204020204" pitchFamily="34" charset="0"/>
                </a:rPr>
                <a:t>処理済みのデータを格納するストレージ</a:t>
              </a:r>
              <a:endParaRPr lang="en-US" altLang="ja-JP" sz="1200" dirty="0">
                <a:latin typeface="Amazon Ember" panose="020B0603020204020204" pitchFamily="34" charset="0"/>
                <a:cs typeface="Amazon Ember" panose="020B0603020204020204" pitchFamily="34" charset="0"/>
              </a:endParaRPr>
            </a:p>
          </p:txBody>
        </p:sp>
        <p:pic>
          <p:nvPicPr>
            <p:cNvPr id="29" name="Graphic 7">
              <a:extLst>
                <a:ext uri="{FF2B5EF4-FFF2-40B4-BE49-F238E27FC236}">
                  <a16:creationId xmlns:a16="http://schemas.microsoft.com/office/drawing/2014/main" id="{F7201AB4-8ADD-BF1D-5369-17230D896FB6}"/>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656563" y="599171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0">
              <a:extLst>
                <a:ext uri="{FF2B5EF4-FFF2-40B4-BE49-F238E27FC236}">
                  <a16:creationId xmlns:a16="http://schemas.microsoft.com/office/drawing/2014/main" id="{EDDF53AD-FE99-DE74-0F49-ACBA533D5FE4}"/>
                </a:ext>
              </a:extLst>
            </p:cNvPr>
            <p:cNvSpPr txBox="1">
              <a:spLocks noChangeArrowheads="1"/>
            </p:cNvSpPr>
            <p:nvPr/>
          </p:nvSpPr>
          <p:spPr bwMode="auto">
            <a:xfrm>
              <a:off x="6229876" y="6550725"/>
              <a:ext cx="13471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Aurora</a:t>
              </a:r>
            </a:p>
          </p:txBody>
        </p:sp>
        <p:pic>
          <p:nvPicPr>
            <p:cNvPr id="31" name="Graphic 8">
              <a:extLst>
                <a:ext uri="{FF2B5EF4-FFF2-40B4-BE49-F238E27FC236}">
                  <a16:creationId xmlns:a16="http://schemas.microsoft.com/office/drawing/2014/main" id="{36350359-236E-F857-A9CC-8928984F9884}"/>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663567" y="599891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20">
              <a:extLst>
                <a:ext uri="{FF2B5EF4-FFF2-40B4-BE49-F238E27FC236}">
                  <a16:creationId xmlns:a16="http://schemas.microsoft.com/office/drawing/2014/main" id="{C9241EAE-97BE-1B0C-B3DD-21501E6FD4B8}"/>
                </a:ext>
              </a:extLst>
            </p:cNvPr>
            <p:cNvSpPr txBox="1">
              <a:spLocks noChangeArrowheads="1"/>
            </p:cNvSpPr>
            <p:nvPr/>
          </p:nvSpPr>
          <p:spPr bwMode="auto">
            <a:xfrm>
              <a:off x="8501819" y="6564268"/>
              <a:ext cx="1145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 S3</a:t>
              </a:r>
            </a:p>
          </p:txBody>
        </p:sp>
        <p:pic>
          <p:nvPicPr>
            <p:cNvPr id="33" name="Graphic 18">
              <a:extLst>
                <a:ext uri="{FF2B5EF4-FFF2-40B4-BE49-F238E27FC236}">
                  <a16:creationId xmlns:a16="http://schemas.microsoft.com/office/drawing/2014/main" id="{0D2292FC-3B3C-B5F8-5D2E-C2F03646B95E}"/>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703618" y="599891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1">
              <a:extLst>
                <a:ext uri="{FF2B5EF4-FFF2-40B4-BE49-F238E27FC236}">
                  <a16:creationId xmlns:a16="http://schemas.microsoft.com/office/drawing/2014/main" id="{0253E35B-FD21-742C-8C87-141DA890CE90}"/>
                </a:ext>
              </a:extLst>
            </p:cNvPr>
            <p:cNvSpPr txBox="1">
              <a:spLocks noChangeArrowheads="1"/>
            </p:cNvSpPr>
            <p:nvPr/>
          </p:nvSpPr>
          <p:spPr bwMode="auto">
            <a:xfrm>
              <a:off x="7323909" y="6557931"/>
              <a:ext cx="1268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DocumentDB</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 </a:t>
              </a:r>
              <a:br>
                <a:rPr lang="en-US" alt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5" name="Straight Arrow Connector 57">
              <a:extLst>
                <a:ext uri="{FF2B5EF4-FFF2-40B4-BE49-F238E27FC236}">
                  <a16:creationId xmlns:a16="http://schemas.microsoft.com/office/drawing/2014/main" id="{C346B9D8-48D6-F18D-E44B-4908E3B66622}"/>
                </a:ext>
              </a:extLst>
            </p:cNvPr>
            <p:cNvCxnSpPr>
              <a:cxnSpLocks/>
              <a:stCxn id="18" idx="2"/>
              <a:endCxn id="27" idx="0"/>
            </p:cNvCxnSpPr>
            <p:nvPr/>
          </p:nvCxnSpPr>
          <p:spPr>
            <a:xfrm>
              <a:off x="7981001" y="3416941"/>
              <a:ext cx="0" cy="18524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115">
              <a:extLst>
                <a:ext uri="{FF2B5EF4-FFF2-40B4-BE49-F238E27FC236}">
                  <a16:creationId xmlns:a16="http://schemas.microsoft.com/office/drawing/2014/main" id="{B63C1A92-58D5-B8CA-7269-6040B9E68178}"/>
                </a:ext>
              </a:extLst>
            </p:cNvPr>
            <p:cNvSpPr/>
            <p:nvPr/>
          </p:nvSpPr>
          <p:spPr>
            <a:xfrm>
              <a:off x="1819176" y="5269417"/>
              <a:ext cx="4071485" cy="17791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TextBox 20">
              <a:extLst>
                <a:ext uri="{FF2B5EF4-FFF2-40B4-BE49-F238E27FC236}">
                  <a16:creationId xmlns:a16="http://schemas.microsoft.com/office/drawing/2014/main" id="{6FD8E9AE-F34A-303E-8C7B-5BF9E384DFA1}"/>
                </a:ext>
              </a:extLst>
            </p:cNvPr>
            <p:cNvSpPr txBox="1">
              <a:spLocks noChangeArrowheads="1"/>
            </p:cNvSpPr>
            <p:nvPr/>
          </p:nvSpPr>
          <p:spPr bwMode="auto">
            <a:xfrm>
              <a:off x="1906063" y="5413853"/>
              <a:ext cx="18866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データストアへのアクセスを提供するブロック</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9" name="TextBox 20">
              <a:extLst>
                <a:ext uri="{FF2B5EF4-FFF2-40B4-BE49-F238E27FC236}">
                  <a16:creationId xmlns:a16="http://schemas.microsoft.com/office/drawing/2014/main" id="{4A8B207A-B983-CECF-F0AF-9F9989DE4B07}"/>
                </a:ext>
              </a:extLst>
            </p:cNvPr>
            <p:cNvSpPr txBox="1">
              <a:spLocks noChangeArrowheads="1"/>
            </p:cNvSpPr>
            <p:nvPr/>
          </p:nvSpPr>
          <p:spPr bwMode="auto">
            <a:xfrm>
              <a:off x="1803442" y="6269146"/>
              <a:ext cx="42460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cs typeface="Amazon Ember" panose="020B0603020204020204" pitchFamily="34" charset="0"/>
                </a:rPr>
                <a:t>_Web</a:t>
              </a:r>
              <a:r>
                <a:rPr lang="ja-JP" altLang="en-US" sz="1200" dirty="0">
                  <a:latin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cs typeface="Amazon Ember" panose="020B0603020204020204" pitchFamily="34" charset="0"/>
                </a:rPr>
                <a:t>動的コンテンツ</a:t>
              </a:r>
              <a:r>
                <a:rPr lang="en-US" altLang="ja-JP" sz="1200" dirty="0">
                  <a:latin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en-US" altLang="ja-JP" sz="1200" dirty="0">
                  <a:latin typeface="Amazon Ember" panose="020B0603020204020204" pitchFamily="34" charset="0"/>
                  <a:cs typeface="Amazon Ember" panose="020B0603020204020204" pitchFamily="34" charset="0"/>
                </a:rPr>
                <a:t>データ管理_分析用ダッシュボード機能</a:t>
              </a:r>
              <a:endParaRPr lang="en-US" altLang="ja-JP" dirty="0"/>
            </a:p>
          </p:txBody>
        </p:sp>
      </p:grpSp>
    </p:spTree>
    <p:extLst>
      <p:ext uri="{BB962C8B-B14F-4D97-AF65-F5344CB8AC3E}">
        <p14:creationId xmlns:p14="http://schemas.microsoft.com/office/powerpoint/2010/main" val="2741972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a:xfrm>
            <a:off x="1237545" y="684811"/>
            <a:ext cx="16517717" cy="1037260"/>
          </a:xfrm>
        </p:spPr>
        <p:txBody>
          <a:bodyPr>
            <a:normAutofit fontScale="90000"/>
          </a:bodyPr>
          <a:lstStyle/>
          <a:p>
            <a:r>
              <a:rPr kumimoji="1" lang="en-US" altLang="ja-JP"/>
              <a:t>5-1-1-2.</a:t>
            </a:r>
            <a:r>
              <a:rPr kumimoji="1" lang="ja-JP" altLang="en-US" dirty="0"/>
              <a:t>利用者認証</a:t>
            </a:r>
            <a:r>
              <a:rPr kumimoji="1" lang="en-US" altLang="ja-JP" dirty="0"/>
              <a:t>_</a:t>
            </a:r>
            <a:r>
              <a:rPr kumimoji="1" lang="ja-JP" altLang="en-US" dirty="0"/>
              <a:t>本人確認機能（レベル</a:t>
            </a:r>
            <a:r>
              <a:rPr kumimoji="1" lang="en-US" altLang="ja-JP" dirty="0"/>
              <a:t>B</a:t>
            </a:r>
            <a:r>
              <a:rPr kumimoji="1" lang="ja-JP" altLang="en-US" dirty="0"/>
              <a:t>）</a:t>
            </a:r>
            <a:br>
              <a:rPr kumimoji="1" lang="en-US" altLang="ja-JP" dirty="0"/>
            </a:br>
            <a:r>
              <a:rPr kumimoji="1" lang="en-US" altLang="ja-JP" sz="3600"/>
              <a:t>(</a:t>
            </a:r>
            <a:r>
              <a:rPr kumimoji="1" lang="ja-JP" altLang="en-US" sz="3600"/>
              <a:t>パターン</a:t>
            </a:r>
            <a:r>
              <a:rPr kumimoji="1" lang="en-US" altLang="ja-JP" sz="3600"/>
              <a:t>1</a:t>
            </a:r>
            <a:r>
              <a:rPr kumimoji="1" lang="ja-JP" altLang="en-US" sz="3600"/>
              <a:t> 個人</a:t>
            </a:r>
            <a:r>
              <a:rPr kumimoji="1" lang="en-US" altLang="ja-JP" sz="3600"/>
              <a:t>/</a:t>
            </a:r>
            <a:r>
              <a:rPr kumimoji="1" lang="ja-JP" altLang="en-US" sz="3600"/>
              <a:t>身元確認</a:t>
            </a:r>
            <a:r>
              <a:rPr kumimoji="1" lang="en-US" altLang="ja-JP" sz="3600"/>
              <a:t>:</a:t>
            </a:r>
            <a:r>
              <a:rPr kumimoji="1" lang="ja-JP" altLang="en-US" sz="3600"/>
              <a:t>マイナンバーカード、当人認証</a:t>
            </a:r>
            <a:r>
              <a:rPr kumimoji="1" lang="en-US" altLang="ja-JP" sz="3600"/>
              <a:t>:</a:t>
            </a:r>
            <a:r>
              <a:rPr kumimoji="1" lang="ja-JP" altLang="en-US" sz="3600"/>
              <a:t>マイナンバーカード</a:t>
            </a:r>
            <a:r>
              <a:rPr kumimoji="1" lang="en-US" altLang="ja-JP" sz="3600"/>
              <a:t>)</a:t>
            </a:r>
            <a:endParaRPr kumimoji="1" lang="ja-JP" altLang="en-US" dirty="0"/>
          </a:p>
        </p:txBody>
      </p:sp>
      <p:sp>
        <p:nvSpPr>
          <p:cNvPr id="7" name="正方形/長方形 6">
            <a:extLst>
              <a:ext uri="{FF2B5EF4-FFF2-40B4-BE49-F238E27FC236}">
                <a16:creationId xmlns:a16="http://schemas.microsoft.com/office/drawing/2014/main" id="{96B82876-1FD0-0697-0108-A925B19FF522}"/>
              </a:ext>
            </a:extLst>
          </p:cNvPr>
          <p:cNvSpPr/>
          <p:nvPr/>
        </p:nvSpPr>
        <p:spPr>
          <a:xfrm>
            <a:off x="7530215" y="2850281"/>
            <a:ext cx="2375053" cy="431578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FB3007F9-DE4F-AB89-9413-F0711F445E93}"/>
              </a:ext>
            </a:extLst>
          </p:cNvPr>
          <p:cNvSpPr/>
          <p:nvPr/>
        </p:nvSpPr>
        <p:spPr>
          <a:xfrm>
            <a:off x="9905269" y="4394338"/>
            <a:ext cx="3990925" cy="2182021"/>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利用者認証</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本人確認機能（レベル</a:t>
            </a:r>
            <a:r>
              <a:rPr kumimoji="1" lang="en-US" altLang="ja-JP" sz="1600" dirty="0">
                <a:solidFill>
                  <a:schemeClr val="tx1"/>
                </a:solidFill>
                <a:latin typeface="Meiryo UI" panose="020B0604030504040204" pitchFamily="34" charset="-128"/>
                <a:ea typeface="Meiryo UI" panose="020B0604030504040204" pitchFamily="34" charset="-128"/>
              </a:rPr>
              <a:t>B</a:t>
            </a:r>
            <a:r>
              <a:rPr kumimoji="1" lang="ja-JP" altLang="en-US" sz="1600">
                <a:solidFill>
                  <a:schemeClr val="tx1"/>
                </a:solidFill>
                <a:latin typeface="Meiryo UI" panose="020B0604030504040204" pitchFamily="34" charset="-128"/>
                <a:ea typeface="Meiryo UI" panose="020B0604030504040204" pitchFamily="34" charset="-128"/>
              </a:rPr>
              <a:t>）</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pic>
        <p:nvPicPr>
          <p:cNvPr id="36" name="Graphic 17">
            <a:extLst>
              <a:ext uri="{FF2B5EF4-FFF2-40B4-BE49-F238E27FC236}">
                <a16:creationId xmlns:a16="http://schemas.microsoft.com/office/drawing/2014/main" id="{AED61531-372E-94A5-4DE1-3D51AF4A699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8025111" y="516554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9">
            <a:extLst>
              <a:ext uri="{FF2B5EF4-FFF2-40B4-BE49-F238E27FC236}">
                <a16:creationId xmlns:a16="http://schemas.microsoft.com/office/drawing/2014/main" id="{014ED001-AE43-145F-B451-E06FBA0CB421}"/>
              </a:ext>
            </a:extLst>
          </p:cNvPr>
          <p:cNvSpPr txBox="1">
            <a:spLocks noChangeArrowheads="1"/>
          </p:cNvSpPr>
          <p:nvPr/>
        </p:nvSpPr>
        <p:spPr bwMode="auto">
          <a:xfrm>
            <a:off x="7177863" y="5709597"/>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API Gateway</a:t>
            </a: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バックエンド</a:t>
            </a:r>
            <a:r>
              <a:rPr lang="en-US" altLang="ja-JP" sz="1000" dirty="0">
                <a:latin typeface="Meiryo UI" panose="020B0604030504040204" pitchFamily="34" charset="-128"/>
                <a:ea typeface="Meiryo UI" panose="020B0604030504040204" pitchFamily="34" charset="-128"/>
                <a:cs typeface="Amazon Ember" panose="020B0603020204020204" pitchFamily="34" charset="0"/>
              </a:rPr>
              <a:t>API</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42" name="Rectangle 78">
            <a:extLst>
              <a:ext uri="{FF2B5EF4-FFF2-40B4-BE49-F238E27FC236}">
                <a16:creationId xmlns:a16="http://schemas.microsoft.com/office/drawing/2014/main" id="{5A56F3C1-E252-C07D-4EB4-614596B15974}"/>
              </a:ext>
            </a:extLst>
          </p:cNvPr>
          <p:cNvSpPr/>
          <p:nvPr/>
        </p:nvSpPr>
        <p:spPr>
          <a:xfrm>
            <a:off x="7204404" y="2211714"/>
            <a:ext cx="6831364" cy="643017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rPr>
              <a:t>AWS Cloud</a:t>
            </a:r>
          </a:p>
        </p:txBody>
      </p:sp>
      <p:pic>
        <p:nvPicPr>
          <p:cNvPr id="52" name="Graphic 79">
            <a:extLst>
              <a:ext uri="{FF2B5EF4-FFF2-40B4-BE49-F238E27FC236}">
                <a16:creationId xmlns:a16="http://schemas.microsoft.com/office/drawing/2014/main" id="{BEEE6623-31DC-AB8C-15B0-9780571A403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04405" y="2210125"/>
            <a:ext cx="381000" cy="381000"/>
          </a:xfrm>
          <a:prstGeom prst="rect">
            <a:avLst/>
          </a:prstGeom>
        </p:spPr>
      </p:pic>
      <p:pic>
        <p:nvPicPr>
          <p:cNvPr id="53" name="Graphic 8">
            <a:extLst>
              <a:ext uri="{FF2B5EF4-FFF2-40B4-BE49-F238E27FC236}">
                <a16:creationId xmlns:a16="http://schemas.microsoft.com/office/drawing/2014/main" id="{7994E42D-4969-2522-3A3F-2FCD3AB33D07}"/>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16551" y="6378578"/>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11">
            <a:extLst>
              <a:ext uri="{FF2B5EF4-FFF2-40B4-BE49-F238E27FC236}">
                <a16:creationId xmlns:a16="http://schemas.microsoft.com/office/drawing/2014/main" id="{F86EC81A-7F15-E8AE-259E-FE526EF1A6B5}"/>
              </a:ext>
            </a:extLst>
          </p:cNvPr>
          <p:cNvSpPr txBox="1">
            <a:spLocks noChangeArrowheads="1"/>
          </p:cNvSpPr>
          <p:nvPr/>
        </p:nvSpPr>
        <p:spPr bwMode="auto">
          <a:xfrm>
            <a:off x="7864878" y="6722109"/>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AWS WAF</a:t>
            </a:r>
          </a:p>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API</a:t>
            </a:r>
            <a:r>
              <a:rPr lang="ja-JP" altLang="en-US" sz="800" dirty="0">
                <a:latin typeface="Meiryo UI" panose="020B0604030504040204" pitchFamily="34" charset="-128"/>
                <a:ea typeface="Meiryo UI" panose="020B0604030504040204" pitchFamily="34" charset="-128"/>
                <a:cs typeface="Amazon Ember" panose="020B0603020204020204" pitchFamily="34" charset="0"/>
              </a:rPr>
              <a:t>保護</a:t>
            </a:r>
            <a:endParaRPr lang="en-US" altLang="ja-JP" sz="8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55" name="直線矢印コネクタ 120">
            <a:extLst>
              <a:ext uri="{FF2B5EF4-FFF2-40B4-BE49-F238E27FC236}">
                <a16:creationId xmlns:a16="http://schemas.microsoft.com/office/drawing/2014/main" id="{46742EBA-AC04-D35C-C7F7-9E1172B1082B}"/>
              </a:ext>
            </a:extLst>
          </p:cNvPr>
          <p:cNvCxnSpPr>
            <a:cxnSpLocks/>
            <a:stCxn id="53" idx="0"/>
          </p:cNvCxnSpPr>
          <p:nvPr/>
        </p:nvCxnSpPr>
        <p:spPr>
          <a:xfrm flipV="1">
            <a:off x="8299431" y="6109707"/>
            <a:ext cx="1" cy="268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6" name="Graphic 17">
            <a:extLst>
              <a:ext uri="{FF2B5EF4-FFF2-40B4-BE49-F238E27FC236}">
                <a16:creationId xmlns:a16="http://schemas.microsoft.com/office/drawing/2014/main" id="{139942FF-CF60-CDE2-9169-D2E11F5412E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025831" y="339144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9">
            <a:extLst>
              <a:ext uri="{FF2B5EF4-FFF2-40B4-BE49-F238E27FC236}">
                <a16:creationId xmlns:a16="http://schemas.microsoft.com/office/drawing/2014/main" id="{A1BA08FA-4E5E-65FD-7636-B0169F86EF79}"/>
              </a:ext>
            </a:extLst>
          </p:cNvPr>
          <p:cNvSpPr txBox="1">
            <a:spLocks noChangeArrowheads="1"/>
          </p:cNvSpPr>
          <p:nvPr/>
        </p:nvSpPr>
        <p:spPr bwMode="auto">
          <a:xfrm>
            <a:off x="7658993" y="3936216"/>
            <a:ext cx="12808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Cognito</a:t>
            </a:r>
          </a:p>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ユーザプール</a:t>
            </a:r>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IDプロバイダ連携</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58" name="直線矢印コネクタ 120">
            <a:extLst>
              <a:ext uri="{FF2B5EF4-FFF2-40B4-BE49-F238E27FC236}">
                <a16:creationId xmlns:a16="http://schemas.microsoft.com/office/drawing/2014/main" id="{CCCAA551-6A61-45C6-99F9-F20F395EBD2C}"/>
              </a:ext>
            </a:extLst>
          </p:cNvPr>
          <p:cNvCxnSpPr>
            <a:cxnSpLocks/>
            <a:stCxn id="36" idx="0"/>
            <a:endCxn id="57" idx="2"/>
          </p:cNvCxnSpPr>
          <p:nvPr/>
        </p:nvCxnSpPr>
        <p:spPr>
          <a:xfrm flipV="1">
            <a:off x="8299431" y="4490214"/>
            <a:ext cx="1" cy="675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TextBox 12">
            <a:extLst>
              <a:ext uri="{FF2B5EF4-FFF2-40B4-BE49-F238E27FC236}">
                <a16:creationId xmlns:a16="http://schemas.microsoft.com/office/drawing/2014/main" id="{59054307-FEDE-3D40-A84B-489DA52A4B1A}"/>
              </a:ext>
            </a:extLst>
          </p:cNvPr>
          <p:cNvSpPr txBox="1">
            <a:spLocks noChangeArrowheads="1"/>
          </p:cNvSpPr>
          <p:nvPr/>
        </p:nvSpPr>
        <p:spPr bwMode="auto">
          <a:xfrm>
            <a:off x="8125277" y="4610870"/>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60" name="Rectangle 115">
            <a:extLst>
              <a:ext uri="{FF2B5EF4-FFF2-40B4-BE49-F238E27FC236}">
                <a16:creationId xmlns:a16="http://schemas.microsoft.com/office/drawing/2014/main" id="{9886F435-0F90-2C17-B476-FC8628580829}"/>
              </a:ext>
            </a:extLst>
          </p:cNvPr>
          <p:cNvSpPr/>
          <p:nvPr/>
        </p:nvSpPr>
        <p:spPr>
          <a:xfrm>
            <a:off x="10262039" y="3015256"/>
            <a:ext cx="3103555" cy="129701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61" name="TextBox 20">
            <a:extLst>
              <a:ext uri="{FF2B5EF4-FFF2-40B4-BE49-F238E27FC236}">
                <a16:creationId xmlns:a16="http://schemas.microsoft.com/office/drawing/2014/main" id="{930ED3E1-F1AC-5C75-51E7-082569F665F3}"/>
              </a:ext>
            </a:extLst>
          </p:cNvPr>
          <p:cNvSpPr txBox="1">
            <a:spLocks noChangeArrowheads="1"/>
          </p:cNvSpPr>
          <p:nvPr/>
        </p:nvSpPr>
        <p:spPr bwMode="auto">
          <a:xfrm>
            <a:off x="10476971" y="2983955"/>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62" name="TextBox 20">
            <a:extLst>
              <a:ext uri="{FF2B5EF4-FFF2-40B4-BE49-F238E27FC236}">
                <a16:creationId xmlns:a16="http://schemas.microsoft.com/office/drawing/2014/main" id="{169C6FE8-8A16-FA61-49FA-AD9FDDAC183A}"/>
              </a:ext>
            </a:extLst>
          </p:cNvPr>
          <p:cNvSpPr txBox="1">
            <a:spLocks noChangeArrowheads="1"/>
          </p:cNvSpPr>
          <p:nvPr/>
        </p:nvSpPr>
        <p:spPr bwMode="auto">
          <a:xfrm>
            <a:off x="10476970" y="3324098"/>
            <a:ext cx="2908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err="1">
                <a:latin typeface="Meiryo UI" panose="020B0604030504040204" pitchFamily="34" charset="-128"/>
                <a:ea typeface="Meiryo UI" panose="020B0604030504040204" pitchFamily="34" charset="-128"/>
                <a:cs typeface="Arial" panose="020B0604020202020204" pitchFamily="34" charset="0"/>
              </a:rPr>
              <a:t>WebAPI</a:t>
            </a:r>
            <a:r>
              <a:rPr lang="ja-JP" altLang="en-US" sz="1200" dirty="0" err="1">
                <a:latin typeface="Meiryo UI" panose="020B0604030504040204" pitchFamily="34" charset="-128"/>
                <a:ea typeface="Meiryo UI" panose="020B0604030504040204" pitchFamily="34" charset="-128"/>
                <a:cs typeface="Arial" panose="020B0604020202020204" pitchFamily="34" charset="0"/>
              </a:rPr>
              <a:t>を提</a:t>
            </a:r>
            <a:r>
              <a:rPr lang="ja-JP" altLang="en-US" sz="1200" dirty="0">
                <a:latin typeface="Meiryo UI" panose="020B0604030504040204" pitchFamily="34" charset="-128"/>
                <a:ea typeface="Meiryo UI" panose="020B0604030504040204" pitchFamily="34" charset="-128"/>
                <a:cs typeface="Arial" panose="020B0604020202020204" pitchFamily="34" charset="0"/>
              </a:rPr>
              <a:t>供する他の機能ブロック</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r>
              <a:rPr lang="ja-JP" altLang="en-US" sz="1200" dirty="0">
                <a:latin typeface="Meiryo UI" panose="020B0604030504040204" pitchFamily="34" charset="-128"/>
                <a:ea typeface="Meiryo UI" panose="020B0604030504040204" pitchFamily="34" charset="-128"/>
                <a:cs typeface="Arial" panose="020B0604020202020204" pitchFamily="34" charset="0"/>
              </a:rPr>
              <a:t>　　</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・コンテンツ管理</a:t>
            </a:r>
            <a:r>
              <a:rPr lang="en-US" altLang="ja-JP" sz="1200" dirty="0">
                <a:latin typeface="Meiryo UI" panose="020B0604030504040204" pitchFamily="34" charset="-128"/>
                <a:ea typeface="Meiryo UI" panose="020B0604030504040204" pitchFamily="34" charset="-128"/>
                <a:cs typeface="Arial" panose="020B0604020202020204" pitchFamily="34" charset="0"/>
              </a:rPr>
              <a:t>_ </a:t>
            </a:r>
            <a:r>
              <a:rPr lang="en" altLang="ja-JP" sz="1200" dirty="0">
                <a:latin typeface="Meiryo UI" panose="020B0604030504040204" pitchFamily="34" charset="-128"/>
                <a:ea typeface="Meiryo UI" panose="020B0604030504040204" pitchFamily="34" charset="-128"/>
                <a:cs typeface="Arial" panose="020B0604020202020204" pitchFamily="34" charset="0"/>
              </a:rPr>
              <a:t>Web</a:t>
            </a:r>
            <a:r>
              <a:rPr lang="ja-JP" altLang="en-US" sz="1200" dirty="0">
                <a:latin typeface="Meiryo UI" panose="020B0604030504040204" pitchFamily="34" charset="-128"/>
                <a:ea typeface="Meiryo UI" panose="020B0604030504040204" pitchFamily="34" charset="-128"/>
                <a:cs typeface="Arial" panose="020B0604020202020204" pitchFamily="34" charset="0"/>
              </a:rPr>
              <a:t>ページ</a:t>
            </a:r>
            <a:br>
              <a:rPr lang="en-US" altLang="ja-JP" sz="1200" dirty="0">
                <a:latin typeface="Meiryo UI" panose="020B0604030504040204" pitchFamily="34" charset="-128"/>
                <a:ea typeface="Meiryo UI" panose="020B0604030504040204" pitchFamily="34" charset="-128"/>
                <a:cs typeface="Arial" panose="020B0604020202020204" pitchFamily="34" charset="0"/>
              </a:rPr>
            </a:b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動的コンテンツ</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dirty="0">
                <a:latin typeface="Meiryo UI" panose="020B0604030504040204" pitchFamily="34" charset="-128"/>
                <a:ea typeface="Meiryo UI" panose="020B0604030504040204" pitchFamily="34" charset="-128"/>
                <a:cs typeface="Arial" panose="020B0604020202020204" pitchFamily="34" charset="0"/>
              </a:rPr>
              <a:t>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63" name="直線矢印コネクタ 120">
            <a:extLst>
              <a:ext uri="{FF2B5EF4-FFF2-40B4-BE49-F238E27FC236}">
                <a16:creationId xmlns:a16="http://schemas.microsoft.com/office/drawing/2014/main" id="{46FE2D5F-B5B4-28BA-7B48-D901C154FD76}"/>
              </a:ext>
            </a:extLst>
          </p:cNvPr>
          <p:cNvCxnSpPr>
            <a:cxnSpLocks/>
            <a:stCxn id="60" idx="1"/>
            <a:endCxn id="56" idx="3"/>
          </p:cNvCxnSpPr>
          <p:nvPr/>
        </p:nvCxnSpPr>
        <p:spPr>
          <a:xfrm flipH="1">
            <a:off x="8573031" y="3663761"/>
            <a:ext cx="1689008" cy="12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TextBox 12">
            <a:extLst>
              <a:ext uri="{FF2B5EF4-FFF2-40B4-BE49-F238E27FC236}">
                <a16:creationId xmlns:a16="http://schemas.microsoft.com/office/drawing/2014/main" id="{3D3806A4-2923-7854-DE2E-9CA686963765}"/>
              </a:ext>
            </a:extLst>
          </p:cNvPr>
          <p:cNvSpPr txBox="1">
            <a:spLocks noChangeArrowheads="1"/>
          </p:cNvSpPr>
          <p:nvPr/>
        </p:nvSpPr>
        <p:spPr bwMode="auto">
          <a:xfrm>
            <a:off x="4146948" y="6565002"/>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利用者</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個人</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pic>
        <p:nvPicPr>
          <p:cNvPr id="67" name="Graphic 23">
            <a:extLst>
              <a:ext uri="{FF2B5EF4-FFF2-40B4-BE49-F238E27FC236}">
                <a16:creationId xmlns:a16="http://schemas.microsoft.com/office/drawing/2014/main" id="{6F47FFE0-6377-1C73-33BE-C7CB80B3B9C3}"/>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flipH="1">
            <a:off x="4244405" y="609510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ctangle 115">
            <a:extLst>
              <a:ext uri="{FF2B5EF4-FFF2-40B4-BE49-F238E27FC236}">
                <a16:creationId xmlns:a16="http://schemas.microsoft.com/office/drawing/2014/main" id="{223C508B-2CCE-85D5-E896-5B6F605D8E0D}"/>
              </a:ext>
            </a:extLst>
          </p:cNvPr>
          <p:cNvSpPr/>
          <p:nvPr/>
        </p:nvSpPr>
        <p:spPr>
          <a:xfrm>
            <a:off x="3360143" y="1916582"/>
            <a:ext cx="2238423" cy="106737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69" name="TextBox 20">
            <a:extLst>
              <a:ext uri="{FF2B5EF4-FFF2-40B4-BE49-F238E27FC236}">
                <a16:creationId xmlns:a16="http://schemas.microsoft.com/office/drawing/2014/main" id="{EB001377-A783-96D3-02B9-4FDA46621EC1}"/>
              </a:ext>
            </a:extLst>
          </p:cNvPr>
          <p:cNvSpPr txBox="1">
            <a:spLocks noChangeArrowheads="1"/>
          </p:cNvSpPr>
          <p:nvPr/>
        </p:nvSpPr>
        <p:spPr bwMode="auto">
          <a:xfrm>
            <a:off x="3484076" y="1981884"/>
            <a:ext cx="2047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公的個人認証サービス</a:t>
            </a:r>
            <a:r>
              <a:rPr lang="en-US" altLang="ja-JP" sz="1600" dirty="0">
                <a:latin typeface="Meiryo UI" panose="020B0604030504040204" pitchFamily="34" charset="-128"/>
                <a:ea typeface="Meiryo UI" panose="020B0604030504040204" pitchFamily="34" charset="-128"/>
                <a:cs typeface="Arial" panose="020B0604020202020204" pitchFamily="34" charset="0"/>
              </a:rPr>
              <a:t>(JPKI)</a:t>
            </a:r>
          </a:p>
        </p:txBody>
      </p:sp>
      <p:sp>
        <p:nvSpPr>
          <p:cNvPr id="70" name="TextBox 20">
            <a:extLst>
              <a:ext uri="{FF2B5EF4-FFF2-40B4-BE49-F238E27FC236}">
                <a16:creationId xmlns:a16="http://schemas.microsoft.com/office/drawing/2014/main" id="{C561400E-637F-8C0B-AF6C-D5C95117DDF1}"/>
              </a:ext>
            </a:extLst>
          </p:cNvPr>
          <p:cNvSpPr txBox="1">
            <a:spLocks noChangeArrowheads="1"/>
          </p:cNvSpPr>
          <p:nvPr/>
        </p:nvSpPr>
        <p:spPr bwMode="auto">
          <a:xfrm>
            <a:off x="3465669" y="2509703"/>
            <a:ext cx="1953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本人確認のための電子証明書を管理</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71" name="直線矢印コネクタ 120">
            <a:extLst>
              <a:ext uri="{FF2B5EF4-FFF2-40B4-BE49-F238E27FC236}">
                <a16:creationId xmlns:a16="http://schemas.microsoft.com/office/drawing/2014/main" id="{C5941688-B255-DFBA-7510-24EA80187C77}"/>
              </a:ext>
            </a:extLst>
          </p:cNvPr>
          <p:cNvCxnSpPr>
            <a:cxnSpLocks/>
            <a:stCxn id="67" idx="0"/>
            <a:endCxn id="92" idx="2"/>
          </p:cNvCxnSpPr>
          <p:nvPr/>
        </p:nvCxnSpPr>
        <p:spPr>
          <a:xfrm flipV="1">
            <a:off x="4479355" y="4669948"/>
            <a:ext cx="0" cy="1425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TextBox 12">
            <a:extLst>
              <a:ext uri="{FF2B5EF4-FFF2-40B4-BE49-F238E27FC236}">
                <a16:creationId xmlns:a16="http://schemas.microsoft.com/office/drawing/2014/main" id="{D46FD192-9100-2761-0CB4-D6CB939CBBB8}"/>
              </a:ext>
            </a:extLst>
          </p:cNvPr>
          <p:cNvSpPr txBox="1">
            <a:spLocks noChangeArrowheads="1"/>
          </p:cNvSpPr>
          <p:nvPr/>
        </p:nvSpPr>
        <p:spPr bwMode="auto">
          <a:xfrm>
            <a:off x="2932741" y="4856678"/>
            <a:ext cx="1540852" cy="138499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ID作成または</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システム利用</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スマホ等で電子証明書に対するPIN</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パスワードを入力し</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マイナンバーカードを</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読み取る</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cxnSp>
        <p:nvCxnSpPr>
          <p:cNvPr id="73" name="カギ線コネクタ 29">
            <a:extLst>
              <a:ext uri="{FF2B5EF4-FFF2-40B4-BE49-F238E27FC236}">
                <a16:creationId xmlns:a16="http://schemas.microsoft.com/office/drawing/2014/main" id="{E8BF0F0B-4FD9-8D7E-B0E8-951026C2A5BF}"/>
              </a:ext>
            </a:extLst>
          </p:cNvPr>
          <p:cNvCxnSpPr>
            <a:cxnSpLocks/>
            <a:stCxn id="56" idx="1"/>
          </p:cNvCxnSpPr>
          <p:nvPr/>
        </p:nvCxnSpPr>
        <p:spPr>
          <a:xfrm rot="10800000" flipV="1">
            <a:off x="4713831" y="3665047"/>
            <a:ext cx="3312000" cy="2548646"/>
          </a:xfrm>
          <a:prstGeom prst="bentConnector3">
            <a:avLst>
              <a:gd name="adj1" fmla="val 63386"/>
            </a:avLst>
          </a:prstGeom>
          <a:ln>
            <a:tailEnd type="triangle"/>
          </a:ln>
        </p:spPr>
        <p:style>
          <a:lnRef idx="1">
            <a:schemeClr val="dk1"/>
          </a:lnRef>
          <a:fillRef idx="0">
            <a:schemeClr val="dk1"/>
          </a:fillRef>
          <a:effectRef idx="0">
            <a:schemeClr val="dk1"/>
          </a:effectRef>
          <a:fontRef idx="minor">
            <a:schemeClr val="tx1"/>
          </a:fontRef>
        </p:style>
      </p:cxnSp>
      <p:sp>
        <p:nvSpPr>
          <p:cNvPr id="74" name="TextBox 12">
            <a:extLst>
              <a:ext uri="{FF2B5EF4-FFF2-40B4-BE49-F238E27FC236}">
                <a16:creationId xmlns:a16="http://schemas.microsoft.com/office/drawing/2014/main" id="{9C6839B5-BDAF-298C-35D1-598A24C0F33A}"/>
              </a:ext>
            </a:extLst>
          </p:cNvPr>
          <p:cNvSpPr txBox="1">
            <a:spLocks noChangeArrowheads="1"/>
          </p:cNvSpPr>
          <p:nvPr/>
        </p:nvSpPr>
        <p:spPr bwMode="auto">
          <a:xfrm>
            <a:off x="5434550" y="4651533"/>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発行</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75" name="カギ線コネクタ 33">
            <a:extLst>
              <a:ext uri="{FF2B5EF4-FFF2-40B4-BE49-F238E27FC236}">
                <a16:creationId xmlns:a16="http://schemas.microsoft.com/office/drawing/2014/main" id="{220E12AC-7782-A0C9-B9AC-69EAE290335E}"/>
              </a:ext>
            </a:extLst>
          </p:cNvPr>
          <p:cNvCxnSpPr>
            <a:cxnSpLocks/>
            <a:stCxn id="67" idx="1"/>
            <a:endCxn id="36" idx="1"/>
          </p:cNvCxnSpPr>
          <p:nvPr/>
        </p:nvCxnSpPr>
        <p:spPr>
          <a:xfrm flipV="1">
            <a:off x="4714305" y="5439861"/>
            <a:ext cx="3310806" cy="890191"/>
          </a:xfrm>
          <a:prstGeom prst="bentConnector3">
            <a:avLst>
              <a:gd name="adj1" fmla="val 65157"/>
            </a:avLst>
          </a:prstGeom>
          <a:ln>
            <a:tailEnd type="triangle"/>
          </a:ln>
        </p:spPr>
        <p:style>
          <a:lnRef idx="1">
            <a:schemeClr val="dk1"/>
          </a:lnRef>
          <a:fillRef idx="0">
            <a:schemeClr val="dk1"/>
          </a:fillRef>
          <a:effectRef idx="0">
            <a:schemeClr val="dk1"/>
          </a:effectRef>
          <a:fontRef idx="minor">
            <a:schemeClr val="tx1"/>
          </a:fontRef>
        </p:style>
      </p:cxnSp>
      <p:sp>
        <p:nvSpPr>
          <p:cNvPr id="76" name="TextBox 12">
            <a:extLst>
              <a:ext uri="{FF2B5EF4-FFF2-40B4-BE49-F238E27FC236}">
                <a16:creationId xmlns:a16="http://schemas.microsoft.com/office/drawing/2014/main" id="{E5AF6889-2281-3351-47CA-184A78FA19A7}"/>
              </a:ext>
            </a:extLst>
          </p:cNvPr>
          <p:cNvSpPr txBox="1">
            <a:spLocks noChangeArrowheads="1"/>
          </p:cNvSpPr>
          <p:nvPr/>
        </p:nvSpPr>
        <p:spPr bwMode="auto">
          <a:xfrm>
            <a:off x="5434550" y="6322821"/>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API呼び出し</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トークン含む</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sp>
        <p:nvSpPr>
          <p:cNvPr id="77" name="Rectangle 115">
            <a:extLst>
              <a:ext uri="{FF2B5EF4-FFF2-40B4-BE49-F238E27FC236}">
                <a16:creationId xmlns:a16="http://schemas.microsoft.com/office/drawing/2014/main" id="{62AA0792-BE61-A95C-AF68-6F99E24C6330}"/>
              </a:ext>
            </a:extLst>
          </p:cNvPr>
          <p:cNvSpPr/>
          <p:nvPr/>
        </p:nvSpPr>
        <p:spPr>
          <a:xfrm>
            <a:off x="7530215" y="7295745"/>
            <a:ext cx="4378143"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endParaRPr>
          </a:p>
        </p:txBody>
      </p:sp>
      <p:sp>
        <p:nvSpPr>
          <p:cNvPr id="78" name="TextBox 20">
            <a:extLst>
              <a:ext uri="{FF2B5EF4-FFF2-40B4-BE49-F238E27FC236}">
                <a16:creationId xmlns:a16="http://schemas.microsoft.com/office/drawing/2014/main" id="{FA92B9C5-B361-8D6A-46A4-09AADB82373E}"/>
              </a:ext>
            </a:extLst>
          </p:cNvPr>
          <p:cNvSpPr txBox="1">
            <a:spLocks noChangeArrowheads="1"/>
          </p:cNvSpPr>
          <p:nvPr/>
        </p:nvSpPr>
        <p:spPr bwMode="auto">
          <a:xfrm>
            <a:off x="7654007" y="7494849"/>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mazon Ember" panose="020B0603020204020204" pitchFamily="34" charset="0"/>
              </a:rPr>
              <a:t>連携機能</a:t>
            </a:r>
            <a:endParaRPr lang="ja-JP" altLang="en-US" sz="1600" dirty="0">
              <a:latin typeface="Meiryo UI" panose="020B0604030504040204" pitchFamily="34" charset="-128"/>
              <a:ea typeface="Meiryo UI" panose="020B0604030504040204" pitchFamily="34" charset="-128"/>
              <a:cs typeface="Amazon Ember" panose="020B0603020204020204" pitchFamily="34" charset="0"/>
            </a:endParaRPr>
          </a:p>
          <a:p>
            <a:r>
              <a:rPr lang="ja-JP" altLang="en-US" sz="1200">
                <a:latin typeface="Meiryo UI" panose="020B0604030504040204" pitchFamily="34" charset="-128"/>
                <a:ea typeface="Meiryo UI" panose="020B0604030504040204" pitchFamily="34" charset="-128"/>
              </a:rPr>
              <a:t>アプリケーションのトップ画面を表示</a:t>
            </a:r>
            <a:endParaRPr lang="ja-JP">
              <a:latin typeface="Meiryo UI" panose="020B0604030504040204" pitchFamily="34" charset="-128"/>
              <a:ea typeface="Meiryo UI" panose="020B0604030504040204" pitchFamily="34" charset="-128"/>
            </a:endParaRPr>
          </a:p>
        </p:txBody>
      </p:sp>
      <p:sp>
        <p:nvSpPr>
          <p:cNvPr id="79" name="TextBox 20">
            <a:extLst>
              <a:ext uri="{FF2B5EF4-FFF2-40B4-BE49-F238E27FC236}">
                <a16:creationId xmlns:a16="http://schemas.microsoft.com/office/drawing/2014/main" id="{A3144DDC-CD11-998A-B71E-A827BA50F9D0}"/>
              </a:ext>
            </a:extLst>
          </p:cNvPr>
          <p:cNvSpPr txBox="1">
            <a:spLocks noChangeArrowheads="1"/>
          </p:cNvSpPr>
          <p:nvPr/>
        </p:nvSpPr>
        <p:spPr bwMode="auto">
          <a:xfrm>
            <a:off x="9524101" y="7413519"/>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 </a:t>
            </a:r>
            <a:r>
              <a:rPr lang="en" altLang="ja-JP" sz="1200" dirty="0">
                <a:latin typeface="Meiryo UI" panose="020B0604030504040204" pitchFamily="34" charset="-128"/>
                <a:ea typeface="Meiryo UI" panose="020B0604030504040204" pitchFamily="34" charset="-128"/>
                <a:cs typeface="Amazon Ember" panose="020B0603020204020204" pitchFamily="34" charset="0"/>
              </a:rPr>
              <a:t>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br>
              <a:rPr lang="en-US" altLang="ja-JP" sz="1200">
                <a:latin typeface="Meiryo UI" panose="020B0604030504040204" pitchFamily="34" charset="-128"/>
                <a:ea typeface="Meiryo UI" panose="020B0604030504040204" pitchFamily="34" charset="-128"/>
                <a:cs typeface="Amazon Ember" panose="020B0603020204020204" pitchFamily="34" charset="0"/>
              </a:rPr>
            </a:b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静的コンテンツ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80" name="カギ線コネクタ 38">
            <a:extLst>
              <a:ext uri="{FF2B5EF4-FFF2-40B4-BE49-F238E27FC236}">
                <a16:creationId xmlns:a16="http://schemas.microsoft.com/office/drawing/2014/main" id="{C84547E4-F365-99CC-624D-1C687BA489BD}"/>
              </a:ext>
            </a:extLst>
          </p:cNvPr>
          <p:cNvCxnSpPr>
            <a:cxnSpLocks/>
            <a:stCxn id="66" idx="2"/>
            <a:endCxn id="77" idx="1"/>
          </p:cNvCxnSpPr>
          <p:nvPr/>
        </p:nvCxnSpPr>
        <p:spPr>
          <a:xfrm rot="16200000" flipH="1">
            <a:off x="5611079" y="5894943"/>
            <a:ext cx="787412" cy="305086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81" name="Graphic 10">
            <a:extLst>
              <a:ext uri="{FF2B5EF4-FFF2-40B4-BE49-F238E27FC236}">
                <a16:creationId xmlns:a16="http://schemas.microsoft.com/office/drawing/2014/main" id="{54A6D7B4-C87A-B2BD-C85F-81E26671A247}"/>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0740023" y="516599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20">
            <a:extLst>
              <a:ext uri="{FF2B5EF4-FFF2-40B4-BE49-F238E27FC236}">
                <a16:creationId xmlns:a16="http://schemas.microsoft.com/office/drawing/2014/main" id="{66D32123-47F6-BE9B-2513-2C2C1B736502}"/>
              </a:ext>
            </a:extLst>
          </p:cNvPr>
          <p:cNvSpPr txBox="1">
            <a:spLocks noChangeArrowheads="1"/>
          </p:cNvSpPr>
          <p:nvPr/>
        </p:nvSpPr>
        <p:spPr bwMode="auto">
          <a:xfrm>
            <a:off x="9868168" y="5727044"/>
            <a:ext cx="2292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AWS Lambda</a:t>
            </a: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管理関数</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83" name="TextBox 9">
            <a:extLst>
              <a:ext uri="{FF2B5EF4-FFF2-40B4-BE49-F238E27FC236}">
                <a16:creationId xmlns:a16="http://schemas.microsoft.com/office/drawing/2014/main" id="{6EBEE73C-D9B9-C7A5-9676-78C7EB9C7232}"/>
              </a:ext>
            </a:extLst>
          </p:cNvPr>
          <p:cNvSpPr txBox="1">
            <a:spLocks noChangeArrowheads="1"/>
          </p:cNvSpPr>
          <p:nvPr/>
        </p:nvSpPr>
        <p:spPr bwMode="auto">
          <a:xfrm>
            <a:off x="11589684" y="5720512"/>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DocumentDB</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ユーザ情報保管</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データベース</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84" name="直線矢印コネクタ 120">
            <a:extLst>
              <a:ext uri="{FF2B5EF4-FFF2-40B4-BE49-F238E27FC236}">
                <a16:creationId xmlns:a16="http://schemas.microsoft.com/office/drawing/2014/main" id="{FE9D43F1-AE97-2709-6F92-EF451282487F}"/>
              </a:ext>
            </a:extLst>
          </p:cNvPr>
          <p:cNvCxnSpPr>
            <a:cxnSpLocks/>
            <a:stCxn id="81" idx="3"/>
          </p:cNvCxnSpPr>
          <p:nvPr/>
        </p:nvCxnSpPr>
        <p:spPr>
          <a:xfrm flipV="1">
            <a:off x="11288663" y="5435735"/>
            <a:ext cx="1119775"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5" name="Rectangle 86">
            <a:extLst>
              <a:ext uri="{FF2B5EF4-FFF2-40B4-BE49-F238E27FC236}">
                <a16:creationId xmlns:a16="http://schemas.microsoft.com/office/drawing/2014/main" id="{1CA4ED9A-A4D8-47B2-EEFD-4FA3FD211FCB}"/>
              </a:ext>
            </a:extLst>
          </p:cNvPr>
          <p:cNvSpPr/>
          <p:nvPr/>
        </p:nvSpPr>
        <p:spPr>
          <a:xfrm>
            <a:off x="10259548" y="4685271"/>
            <a:ext cx="3215314" cy="1707099"/>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Meiryo UI" panose="020B0604030504040204" pitchFamily="34" charset="-128"/>
                <a:ea typeface="Meiryo UI" panose="020B0604030504040204" pitchFamily="34" charset="-128"/>
                <a:cs typeface="Amazon Ember" panose="020B0603020204020204" pitchFamily="34" charset="0"/>
              </a:rPr>
              <a:t>Virtual private cloud (VPC)</a:t>
            </a:r>
          </a:p>
        </p:txBody>
      </p:sp>
      <p:pic>
        <p:nvPicPr>
          <p:cNvPr id="86" name="Graphic 87">
            <a:extLst>
              <a:ext uri="{FF2B5EF4-FFF2-40B4-BE49-F238E27FC236}">
                <a16:creationId xmlns:a16="http://schemas.microsoft.com/office/drawing/2014/main" id="{8A955F1A-6EAC-8704-0F52-AF922BD0881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259546" y="4689256"/>
            <a:ext cx="381000" cy="381000"/>
          </a:xfrm>
          <a:prstGeom prst="rect">
            <a:avLst/>
          </a:prstGeom>
        </p:spPr>
      </p:pic>
      <p:cxnSp>
        <p:nvCxnSpPr>
          <p:cNvPr id="87" name="カギ線コネクタ 45">
            <a:extLst>
              <a:ext uri="{FF2B5EF4-FFF2-40B4-BE49-F238E27FC236}">
                <a16:creationId xmlns:a16="http://schemas.microsoft.com/office/drawing/2014/main" id="{F84EC55A-3D4C-8E76-E7B5-23A7C3A550DA}"/>
              </a:ext>
            </a:extLst>
          </p:cNvPr>
          <p:cNvCxnSpPr>
            <a:cxnSpLocks/>
            <a:stCxn id="36" idx="3"/>
            <a:endCxn id="81" idx="1"/>
          </p:cNvCxnSpPr>
          <p:nvPr/>
        </p:nvCxnSpPr>
        <p:spPr>
          <a:xfrm>
            <a:off x="8573751" y="5439861"/>
            <a:ext cx="2166272" cy="4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89" name="Graphic 18">
            <a:extLst>
              <a:ext uri="{FF2B5EF4-FFF2-40B4-BE49-F238E27FC236}">
                <a16:creationId xmlns:a16="http://schemas.microsoft.com/office/drawing/2014/main" id="{61CD91B7-024C-D03D-C8E7-D4BE407489A2}"/>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2408438" y="5179844"/>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Box 12">
            <a:extLst>
              <a:ext uri="{FF2B5EF4-FFF2-40B4-BE49-F238E27FC236}">
                <a16:creationId xmlns:a16="http://schemas.microsoft.com/office/drawing/2014/main" id="{1937893A-08DA-D5EA-58FA-2830E5DDB95F}"/>
              </a:ext>
            </a:extLst>
          </p:cNvPr>
          <p:cNvSpPr txBox="1">
            <a:spLocks noChangeArrowheads="1"/>
          </p:cNvSpPr>
          <p:nvPr/>
        </p:nvSpPr>
        <p:spPr bwMode="auto">
          <a:xfrm>
            <a:off x="8611679" y="3134724"/>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91" name="TextBox 20">
            <a:extLst>
              <a:ext uri="{FF2B5EF4-FFF2-40B4-BE49-F238E27FC236}">
                <a16:creationId xmlns:a16="http://schemas.microsoft.com/office/drawing/2014/main" id="{4254E2C6-635C-1BC7-3383-6941DF850C35}"/>
              </a:ext>
            </a:extLst>
          </p:cNvPr>
          <p:cNvSpPr txBox="1">
            <a:spLocks noChangeArrowheads="1"/>
          </p:cNvSpPr>
          <p:nvPr/>
        </p:nvSpPr>
        <p:spPr bwMode="auto">
          <a:xfrm>
            <a:off x="4963905" y="3075797"/>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本人確認結果の連携</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身元確認及び当人認証</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sp>
        <p:nvSpPr>
          <p:cNvPr id="92" name="Rectangle 115">
            <a:extLst>
              <a:ext uri="{FF2B5EF4-FFF2-40B4-BE49-F238E27FC236}">
                <a16:creationId xmlns:a16="http://schemas.microsoft.com/office/drawing/2014/main" id="{B898D951-BD2A-C3C2-55BC-FF72D2405859}"/>
              </a:ext>
            </a:extLst>
          </p:cNvPr>
          <p:cNvSpPr/>
          <p:nvPr/>
        </p:nvSpPr>
        <p:spPr>
          <a:xfrm>
            <a:off x="3360143" y="3650653"/>
            <a:ext cx="2238423" cy="10192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93" name="TextBox 20">
            <a:extLst>
              <a:ext uri="{FF2B5EF4-FFF2-40B4-BE49-F238E27FC236}">
                <a16:creationId xmlns:a16="http://schemas.microsoft.com/office/drawing/2014/main" id="{FA580C19-1E00-C307-EF16-CE1C6CBE1F5A}"/>
              </a:ext>
            </a:extLst>
          </p:cNvPr>
          <p:cNvSpPr txBox="1">
            <a:spLocks noChangeArrowheads="1"/>
          </p:cNvSpPr>
          <p:nvPr/>
        </p:nvSpPr>
        <p:spPr bwMode="auto">
          <a:xfrm>
            <a:off x="3484076" y="3781453"/>
            <a:ext cx="2047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認証・署名サービス</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94" name="TextBox 20">
            <a:extLst>
              <a:ext uri="{FF2B5EF4-FFF2-40B4-BE49-F238E27FC236}">
                <a16:creationId xmlns:a16="http://schemas.microsoft.com/office/drawing/2014/main" id="{6783E829-D47D-59B2-5C83-3360239DC6D7}"/>
              </a:ext>
            </a:extLst>
          </p:cNvPr>
          <p:cNvSpPr txBox="1">
            <a:spLocks noChangeArrowheads="1"/>
          </p:cNvSpPr>
          <p:nvPr/>
        </p:nvSpPr>
        <p:spPr bwMode="auto">
          <a:xfrm>
            <a:off x="3465669" y="4093983"/>
            <a:ext cx="1953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Meiryo UI" panose="020B0604030504040204" pitchFamily="34" charset="-128"/>
                <a:ea typeface="Meiryo UI" panose="020B0604030504040204" pitchFamily="34" charset="-128"/>
                <a:cs typeface="Arial" panose="020B0604020202020204" pitchFamily="34" charset="0"/>
              </a:rPr>
              <a:t>JPKI</a:t>
            </a:r>
            <a:r>
              <a:rPr lang="ja-JP" altLang="en-US" sz="1200">
                <a:latin typeface="Meiryo UI" panose="020B0604030504040204" pitchFamily="34" charset="-128"/>
                <a:ea typeface="Meiryo UI" panose="020B0604030504040204" pitchFamily="34" charset="-128"/>
                <a:cs typeface="Arial" panose="020B0604020202020204" pitchFamily="34" charset="0"/>
              </a:rPr>
              <a:t>と連携し、受信した電子証明書の有効性を確認</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注</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p>
        </p:txBody>
      </p:sp>
      <p:cxnSp>
        <p:nvCxnSpPr>
          <p:cNvPr id="95" name="直線矢印コネクタ 120">
            <a:extLst>
              <a:ext uri="{FF2B5EF4-FFF2-40B4-BE49-F238E27FC236}">
                <a16:creationId xmlns:a16="http://schemas.microsoft.com/office/drawing/2014/main" id="{5DA53447-7141-DA5C-3B01-14499922E5FB}"/>
              </a:ext>
            </a:extLst>
          </p:cNvPr>
          <p:cNvCxnSpPr>
            <a:cxnSpLocks/>
            <a:stCxn id="92" idx="0"/>
          </p:cNvCxnSpPr>
          <p:nvPr/>
        </p:nvCxnSpPr>
        <p:spPr>
          <a:xfrm flipV="1">
            <a:off x="4479355" y="2983953"/>
            <a:ext cx="0" cy="6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6" name="TextBox 12">
            <a:extLst>
              <a:ext uri="{FF2B5EF4-FFF2-40B4-BE49-F238E27FC236}">
                <a16:creationId xmlns:a16="http://schemas.microsoft.com/office/drawing/2014/main" id="{F8E34B0B-6ED2-52D7-016F-3F93E6575DF0}"/>
              </a:ext>
            </a:extLst>
          </p:cNvPr>
          <p:cNvSpPr txBox="1">
            <a:spLocks noChangeArrowheads="1"/>
          </p:cNvSpPr>
          <p:nvPr/>
        </p:nvSpPr>
        <p:spPr bwMode="auto">
          <a:xfrm>
            <a:off x="3549236" y="3067450"/>
            <a:ext cx="963676"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証明書の</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有効性確認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97" name="カギ線コネクタ 69">
            <a:extLst>
              <a:ext uri="{FF2B5EF4-FFF2-40B4-BE49-F238E27FC236}">
                <a16:creationId xmlns:a16="http://schemas.microsoft.com/office/drawing/2014/main" id="{9693EA70-9083-4D2A-0AFB-AFA5A354B6E9}"/>
              </a:ext>
            </a:extLst>
          </p:cNvPr>
          <p:cNvCxnSpPr>
            <a:cxnSpLocks/>
          </p:cNvCxnSpPr>
          <p:nvPr/>
        </p:nvCxnSpPr>
        <p:spPr>
          <a:xfrm rot="10800000" flipV="1">
            <a:off x="4956757" y="3315522"/>
            <a:ext cx="2232000" cy="324000"/>
          </a:xfrm>
          <a:prstGeom prst="bentConnector2">
            <a:avLst/>
          </a:prstGeom>
          <a:ln>
            <a:prstDash val="lgDash"/>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72413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5-1-4-1</a:t>
            </a:r>
            <a:r>
              <a:rPr kumimoji="1" lang="en-US" altLang="ja-JP" dirty="0"/>
              <a:t>. </a:t>
            </a:r>
            <a:r>
              <a:rPr kumimoji="1" lang="ja-JP" altLang="en-US" dirty="0"/>
              <a:t>データ管理</a:t>
            </a:r>
            <a:r>
              <a:rPr kumimoji="1" lang="en-US" altLang="ja-JP" dirty="0"/>
              <a:t>_</a:t>
            </a:r>
            <a:r>
              <a:rPr kumimoji="1" lang="ja-JP" altLang="en-US" dirty="0"/>
              <a:t>データ連携機能</a:t>
            </a:r>
            <a:br>
              <a:rPr kumimoji="1" lang="en-US" altLang="ja-JP" dirty="0"/>
            </a:br>
            <a:r>
              <a:rPr kumimoji="1" lang="ja-JP" altLang="en-US" sz="3600" dirty="0"/>
              <a:t>（パターン</a:t>
            </a:r>
            <a:r>
              <a:rPr kumimoji="1" lang="en-US" altLang="ja-JP" sz="3600" dirty="0"/>
              <a:t>2 S3</a:t>
            </a:r>
            <a:r>
              <a:rPr kumimoji="1" lang="ja-JP" altLang="en-US" sz="3600" dirty="0"/>
              <a:t>をデータソースとして利用・</a:t>
            </a:r>
            <a:r>
              <a:rPr kumimoji="1" lang="en-US" altLang="ja-JP" sz="3600" dirty="0"/>
              <a:t>Lambda</a:t>
            </a:r>
            <a:r>
              <a:rPr kumimoji="1" lang="ja-JP" altLang="en-US" sz="3600" dirty="0"/>
              <a:t>利用）</a:t>
            </a:r>
          </a:p>
        </p:txBody>
      </p:sp>
      <p:sp>
        <p:nvSpPr>
          <p:cNvPr id="9" name="正方形/長方形 3">
            <a:extLst>
              <a:ext uri="{FF2B5EF4-FFF2-40B4-BE49-F238E27FC236}">
                <a16:creationId xmlns:a16="http://schemas.microsoft.com/office/drawing/2014/main" id="{C4CB1E89-AF07-C893-A965-639DC47330C8}"/>
              </a:ext>
            </a:extLst>
          </p:cNvPr>
          <p:cNvSpPr/>
          <p:nvPr/>
        </p:nvSpPr>
        <p:spPr>
          <a:xfrm>
            <a:off x="9635918" y="2886185"/>
            <a:ext cx="4284631" cy="6008360"/>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データ連携機能</a:t>
            </a:r>
          </a:p>
        </p:txBody>
      </p:sp>
      <p:sp>
        <p:nvSpPr>
          <p:cNvPr id="20" name="Rectangle 78">
            <a:extLst>
              <a:ext uri="{FF2B5EF4-FFF2-40B4-BE49-F238E27FC236}">
                <a16:creationId xmlns:a16="http://schemas.microsoft.com/office/drawing/2014/main" id="{F5084374-9B07-024E-BD90-58522EB42378}"/>
              </a:ext>
            </a:extLst>
          </p:cNvPr>
          <p:cNvSpPr/>
          <p:nvPr/>
        </p:nvSpPr>
        <p:spPr>
          <a:xfrm>
            <a:off x="4952157" y="2194352"/>
            <a:ext cx="9105081"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sp>
        <p:nvSpPr>
          <p:cNvPr id="21" name="TextBox 12">
            <a:extLst>
              <a:ext uri="{FF2B5EF4-FFF2-40B4-BE49-F238E27FC236}">
                <a16:creationId xmlns:a16="http://schemas.microsoft.com/office/drawing/2014/main" id="{DD30EB34-3A04-9D0F-51E8-4AA6DF92FA81}"/>
              </a:ext>
            </a:extLst>
          </p:cNvPr>
          <p:cNvSpPr txBox="1">
            <a:spLocks noChangeArrowheads="1"/>
          </p:cNvSpPr>
          <p:nvPr/>
        </p:nvSpPr>
        <p:spPr bwMode="auto">
          <a:xfrm>
            <a:off x="3885339" y="4564258"/>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36" name="Graphic 23">
            <a:extLst>
              <a:ext uri="{FF2B5EF4-FFF2-40B4-BE49-F238E27FC236}">
                <a16:creationId xmlns:a16="http://schemas.microsoft.com/office/drawing/2014/main" id="{89F74836-6D5C-91C5-DA48-BB4EEE79E309}"/>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121010" y="405957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raphic 79">
            <a:extLst>
              <a:ext uri="{FF2B5EF4-FFF2-40B4-BE49-F238E27FC236}">
                <a16:creationId xmlns:a16="http://schemas.microsoft.com/office/drawing/2014/main" id="{47FEEE80-BEE4-1A54-465A-9979F147B0E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952158" y="2192764"/>
            <a:ext cx="381000" cy="381000"/>
          </a:xfrm>
          <a:prstGeom prst="rect">
            <a:avLst/>
          </a:prstGeom>
        </p:spPr>
      </p:pic>
      <p:sp>
        <p:nvSpPr>
          <p:cNvPr id="40" name="Rectangle 134">
            <a:extLst>
              <a:ext uri="{FF2B5EF4-FFF2-40B4-BE49-F238E27FC236}">
                <a16:creationId xmlns:a16="http://schemas.microsoft.com/office/drawing/2014/main" id="{53580814-F596-7E4A-60FB-2DFD066EB26A}"/>
              </a:ext>
            </a:extLst>
          </p:cNvPr>
          <p:cNvSpPr/>
          <p:nvPr/>
        </p:nvSpPr>
        <p:spPr>
          <a:xfrm>
            <a:off x="5712009" y="3025808"/>
            <a:ext cx="3158151" cy="253886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1" name="TextBox 20">
            <a:extLst>
              <a:ext uri="{FF2B5EF4-FFF2-40B4-BE49-F238E27FC236}">
                <a16:creationId xmlns:a16="http://schemas.microsoft.com/office/drawing/2014/main" id="{DB5D18F3-3B67-1620-4797-C9EECB3E9A9F}"/>
              </a:ext>
            </a:extLst>
          </p:cNvPr>
          <p:cNvSpPr txBox="1">
            <a:spLocks noChangeArrowheads="1"/>
          </p:cNvSpPr>
          <p:nvPr/>
        </p:nvSpPr>
        <p:spPr bwMode="auto">
          <a:xfrm>
            <a:off x="6286088" y="3201639"/>
            <a:ext cx="2500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データソースとなるブロック</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2" name="Straight Arrow Connector 3">
            <a:extLst>
              <a:ext uri="{FF2B5EF4-FFF2-40B4-BE49-F238E27FC236}">
                <a16:creationId xmlns:a16="http://schemas.microsoft.com/office/drawing/2014/main" id="{817EB72B-189E-E262-2A09-42733AE3618B}"/>
              </a:ext>
            </a:extLst>
          </p:cNvPr>
          <p:cNvCxnSpPr>
            <a:cxnSpLocks/>
            <a:stCxn id="36" idx="1"/>
            <a:endCxn id="40" idx="1"/>
          </p:cNvCxnSpPr>
          <p:nvPr/>
        </p:nvCxnSpPr>
        <p:spPr>
          <a:xfrm>
            <a:off x="4590910" y="4294528"/>
            <a:ext cx="1121099" cy="7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8">
            <a:extLst>
              <a:ext uri="{FF2B5EF4-FFF2-40B4-BE49-F238E27FC236}">
                <a16:creationId xmlns:a16="http://schemas.microsoft.com/office/drawing/2014/main" id="{76B62D00-5AAD-49D4-3F71-3A99A082F095}"/>
              </a:ext>
            </a:extLst>
          </p:cNvPr>
          <p:cNvCxnSpPr>
            <a:cxnSpLocks/>
            <a:stCxn id="40" idx="3"/>
            <a:endCxn id="53" idx="1"/>
          </p:cNvCxnSpPr>
          <p:nvPr/>
        </p:nvCxnSpPr>
        <p:spPr>
          <a:xfrm>
            <a:off x="8870160" y="4295238"/>
            <a:ext cx="2698677" cy="5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4" name="Graphic 8">
            <a:extLst>
              <a:ext uri="{FF2B5EF4-FFF2-40B4-BE49-F238E27FC236}">
                <a16:creationId xmlns:a16="http://schemas.microsoft.com/office/drawing/2014/main" id="{5C3C87D9-AE2C-92CB-73E5-F84FE04A1B9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7055114" y="454694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20">
            <a:extLst>
              <a:ext uri="{FF2B5EF4-FFF2-40B4-BE49-F238E27FC236}">
                <a16:creationId xmlns:a16="http://schemas.microsoft.com/office/drawing/2014/main" id="{169712A7-CF6B-746A-60D6-4BEECD0FEA4A}"/>
              </a:ext>
            </a:extLst>
          </p:cNvPr>
          <p:cNvSpPr txBox="1">
            <a:spLocks noChangeArrowheads="1"/>
          </p:cNvSpPr>
          <p:nvPr/>
        </p:nvSpPr>
        <p:spPr bwMode="auto">
          <a:xfrm>
            <a:off x="6893366" y="5112296"/>
            <a:ext cx="1145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 S3</a:t>
            </a:r>
          </a:p>
        </p:txBody>
      </p:sp>
      <p:sp>
        <p:nvSpPr>
          <p:cNvPr id="46" name="TextBox 12">
            <a:extLst>
              <a:ext uri="{FF2B5EF4-FFF2-40B4-BE49-F238E27FC236}">
                <a16:creationId xmlns:a16="http://schemas.microsoft.com/office/drawing/2014/main" id="{C4522B2F-3043-1171-8D72-61B5C5BCE746}"/>
              </a:ext>
            </a:extLst>
          </p:cNvPr>
          <p:cNvSpPr txBox="1">
            <a:spLocks noChangeArrowheads="1"/>
          </p:cNvSpPr>
          <p:nvPr/>
        </p:nvSpPr>
        <p:spPr bwMode="auto">
          <a:xfrm>
            <a:off x="3864912" y="7934467"/>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47" name="Graphic 23">
            <a:extLst>
              <a:ext uri="{FF2B5EF4-FFF2-40B4-BE49-F238E27FC236}">
                <a16:creationId xmlns:a16="http://schemas.microsoft.com/office/drawing/2014/main" id="{56512125-56FB-0D6D-BE0D-B4FE4694978D}"/>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124155" y="746045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Arrow Connector 34">
            <a:extLst>
              <a:ext uri="{FF2B5EF4-FFF2-40B4-BE49-F238E27FC236}">
                <a16:creationId xmlns:a16="http://schemas.microsoft.com/office/drawing/2014/main" id="{ED7FD92F-C82C-7672-4B30-8288AE5892F2}"/>
              </a:ext>
            </a:extLst>
          </p:cNvPr>
          <p:cNvCxnSpPr>
            <a:cxnSpLocks/>
            <a:endCxn id="55" idx="3"/>
          </p:cNvCxnSpPr>
          <p:nvPr/>
        </p:nvCxnSpPr>
        <p:spPr>
          <a:xfrm flipH="1" flipV="1">
            <a:off x="9361599" y="7695400"/>
            <a:ext cx="51126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130">
            <a:extLst>
              <a:ext uri="{FF2B5EF4-FFF2-40B4-BE49-F238E27FC236}">
                <a16:creationId xmlns:a16="http://schemas.microsoft.com/office/drawing/2014/main" id="{D51FA97D-F3C6-DFB5-EC5A-9D2BC304B10F}"/>
              </a:ext>
            </a:extLst>
          </p:cNvPr>
          <p:cNvCxnSpPr>
            <a:cxnSpLocks/>
            <a:stCxn id="47" idx="1"/>
            <a:endCxn id="55" idx="1"/>
          </p:cNvCxnSpPr>
          <p:nvPr/>
        </p:nvCxnSpPr>
        <p:spPr>
          <a:xfrm>
            <a:off x="4594055" y="7695400"/>
            <a:ext cx="6960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7">
            <a:extLst>
              <a:ext uri="{FF2B5EF4-FFF2-40B4-BE49-F238E27FC236}">
                <a16:creationId xmlns:a16="http://schemas.microsoft.com/office/drawing/2014/main" id="{9A99F271-6E70-0E7A-A568-806BF57695F4}"/>
              </a:ext>
            </a:extLst>
          </p:cNvPr>
          <p:cNvCxnSpPr>
            <a:cxnSpLocks/>
            <a:stCxn id="54" idx="2"/>
            <a:endCxn id="60" idx="0"/>
          </p:cNvCxnSpPr>
          <p:nvPr/>
        </p:nvCxnSpPr>
        <p:spPr>
          <a:xfrm>
            <a:off x="11837598" y="4947055"/>
            <a:ext cx="4905" cy="18587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3" name="Graphic 10">
            <a:extLst>
              <a:ext uri="{FF2B5EF4-FFF2-40B4-BE49-F238E27FC236}">
                <a16:creationId xmlns:a16="http://schemas.microsoft.com/office/drawing/2014/main" id="{758F17D7-6C20-4183-C0BF-7F41E7DC57C5}"/>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11568837" y="402677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20">
            <a:extLst>
              <a:ext uri="{FF2B5EF4-FFF2-40B4-BE49-F238E27FC236}">
                <a16:creationId xmlns:a16="http://schemas.microsoft.com/office/drawing/2014/main" id="{620A6576-E522-047A-7B90-7428C1BBFCA8}"/>
              </a:ext>
            </a:extLst>
          </p:cNvPr>
          <p:cNvSpPr txBox="1">
            <a:spLocks noChangeArrowheads="1"/>
          </p:cNvSpPr>
          <p:nvPr/>
        </p:nvSpPr>
        <p:spPr bwMode="auto">
          <a:xfrm>
            <a:off x="11101150" y="4546945"/>
            <a:ext cx="147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データ整形関数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55" name="Rectangle 115">
            <a:extLst>
              <a:ext uri="{FF2B5EF4-FFF2-40B4-BE49-F238E27FC236}">
                <a16:creationId xmlns:a16="http://schemas.microsoft.com/office/drawing/2014/main" id="{EBC543FF-D1BD-B1B8-F510-308749242D8E}"/>
              </a:ext>
            </a:extLst>
          </p:cNvPr>
          <p:cNvSpPr/>
          <p:nvPr/>
        </p:nvSpPr>
        <p:spPr>
          <a:xfrm>
            <a:off x="5290114" y="6805843"/>
            <a:ext cx="4071485" cy="17791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6" name="TextBox 20">
            <a:extLst>
              <a:ext uri="{FF2B5EF4-FFF2-40B4-BE49-F238E27FC236}">
                <a16:creationId xmlns:a16="http://schemas.microsoft.com/office/drawing/2014/main" id="{2F5B009C-3834-0428-2B57-EFB300184168}"/>
              </a:ext>
            </a:extLst>
          </p:cNvPr>
          <p:cNvSpPr txBox="1">
            <a:spLocks noChangeArrowheads="1"/>
          </p:cNvSpPr>
          <p:nvPr/>
        </p:nvSpPr>
        <p:spPr bwMode="auto">
          <a:xfrm>
            <a:off x="5449192" y="6950279"/>
            <a:ext cx="18866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データストアへのアクセスを提供するブロック</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57" name="TextBox 20">
            <a:extLst>
              <a:ext uri="{FF2B5EF4-FFF2-40B4-BE49-F238E27FC236}">
                <a16:creationId xmlns:a16="http://schemas.microsoft.com/office/drawing/2014/main" id="{1ED9E2E2-3A09-53E1-09C8-A1A5B11CFE8E}"/>
              </a:ext>
            </a:extLst>
          </p:cNvPr>
          <p:cNvSpPr txBox="1">
            <a:spLocks noChangeArrowheads="1"/>
          </p:cNvSpPr>
          <p:nvPr/>
        </p:nvSpPr>
        <p:spPr bwMode="auto">
          <a:xfrm>
            <a:off x="5274380" y="7805572"/>
            <a:ext cx="42460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cs typeface="Amazon Ember" panose="020B0603020204020204" pitchFamily="34" charset="0"/>
              </a:rPr>
              <a:t>_Web</a:t>
            </a:r>
            <a:r>
              <a:rPr lang="ja-JP" altLang="en-US" sz="1200" dirty="0">
                <a:latin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cs typeface="Amazon Ember" panose="020B0603020204020204" pitchFamily="34" charset="0"/>
              </a:rPr>
              <a:t>動的コンテンツ</a:t>
            </a:r>
            <a:r>
              <a:rPr lang="en-US" altLang="ja-JP" sz="1200" dirty="0">
                <a:latin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en-US" altLang="ja-JP" sz="1200" dirty="0">
                <a:latin typeface="Amazon Ember" panose="020B0603020204020204" pitchFamily="34" charset="0"/>
                <a:cs typeface="Amazon Ember" panose="020B0603020204020204" pitchFamily="34" charset="0"/>
              </a:rPr>
              <a:t>データ管理_分析用ダッシュボード機能</a:t>
            </a:r>
            <a:endParaRPr lang="en-US" altLang="ja-JP" dirty="0"/>
          </a:p>
        </p:txBody>
      </p:sp>
      <p:sp>
        <p:nvSpPr>
          <p:cNvPr id="59" name="TextBox 20">
            <a:extLst>
              <a:ext uri="{FF2B5EF4-FFF2-40B4-BE49-F238E27FC236}">
                <a16:creationId xmlns:a16="http://schemas.microsoft.com/office/drawing/2014/main" id="{F52D5C92-4311-87CB-A0A3-55539A660A6A}"/>
              </a:ext>
            </a:extLst>
          </p:cNvPr>
          <p:cNvSpPr txBox="1">
            <a:spLocks noChangeArrowheads="1"/>
          </p:cNvSpPr>
          <p:nvPr/>
        </p:nvSpPr>
        <p:spPr bwMode="auto">
          <a:xfrm>
            <a:off x="6240967" y="3778665"/>
            <a:ext cx="2292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電子決裁機能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0" name="Rectangle 70">
            <a:extLst>
              <a:ext uri="{FF2B5EF4-FFF2-40B4-BE49-F238E27FC236}">
                <a16:creationId xmlns:a16="http://schemas.microsoft.com/office/drawing/2014/main" id="{0A47775B-9429-178D-B70E-90F7DBFD698B}"/>
              </a:ext>
            </a:extLst>
          </p:cNvPr>
          <p:cNvSpPr/>
          <p:nvPr/>
        </p:nvSpPr>
        <p:spPr>
          <a:xfrm>
            <a:off x="9872863" y="6805844"/>
            <a:ext cx="3939279" cy="17791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1" name="Graphic 7">
            <a:extLst>
              <a:ext uri="{FF2B5EF4-FFF2-40B4-BE49-F238E27FC236}">
                <a16:creationId xmlns:a16="http://schemas.microsoft.com/office/drawing/2014/main" id="{0100496A-5658-948D-CF35-FCF375F9E306}"/>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10127501" y="752813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20">
            <a:extLst>
              <a:ext uri="{FF2B5EF4-FFF2-40B4-BE49-F238E27FC236}">
                <a16:creationId xmlns:a16="http://schemas.microsoft.com/office/drawing/2014/main" id="{50CCC4C5-E0AA-9522-375E-CB3B95FD6C50}"/>
              </a:ext>
            </a:extLst>
          </p:cNvPr>
          <p:cNvSpPr txBox="1">
            <a:spLocks noChangeArrowheads="1"/>
          </p:cNvSpPr>
          <p:nvPr/>
        </p:nvSpPr>
        <p:spPr bwMode="auto">
          <a:xfrm>
            <a:off x="9700814" y="8087151"/>
            <a:ext cx="13471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Aurora</a:t>
            </a:r>
          </a:p>
        </p:txBody>
      </p:sp>
      <p:pic>
        <p:nvPicPr>
          <p:cNvPr id="63" name="Graphic 8">
            <a:extLst>
              <a:ext uri="{FF2B5EF4-FFF2-40B4-BE49-F238E27FC236}">
                <a16:creationId xmlns:a16="http://schemas.microsoft.com/office/drawing/2014/main" id="{BFBE30C4-7CA4-C645-AC13-A7DEDEE0B94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3072482" y="753534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20">
            <a:extLst>
              <a:ext uri="{FF2B5EF4-FFF2-40B4-BE49-F238E27FC236}">
                <a16:creationId xmlns:a16="http://schemas.microsoft.com/office/drawing/2014/main" id="{85772F90-D86C-32DF-DC89-0C01FD4A9352}"/>
              </a:ext>
            </a:extLst>
          </p:cNvPr>
          <p:cNvSpPr txBox="1">
            <a:spLocks noChangeArrowheads="1"/>
          </p:cNvSpPr>
          <p:nvPr/>
        </p:nvSpPr>
        <p:spPr bwMode="auto">
          <a:xfrm>
            <a:off x="12774033" y="8087151"/>
            <a:ext cx="1145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 S3</a:t>
            </a:r>
          </a:p>
        </p:txBody>
      </p:sp>
      <p:pic>
        <p:nvPicPr>
          <p:cNvPr id="65" name="Graphic 18">
            <a:extLst>
              <a:ext uri="{FF2B5EF4-FFF2-40B4-BE49-F238E27FC236}">
                <a16:creationId xmlns:a16="http://schemas.microsoft.com/office/drawing/2014/main" id="{B0B140DE-8195-B012-6D29-40FD010B79BC}"/>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1174556" y="753534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11">
            <a:extLst>
              <a:ext uri="{FF2B5EF4-FFF2-40B4-BE49-F238E27FC236}">
                <a16:creationId xmlns:a16="http://schemas.microsoft.com/office/drawing/2014/main" id="{45E6E7BA-585C-B8D6-46DD-BC8D7752DCBB}"/>
              </a:ext>
            </a:extLst>
          </p:cNvPr>
          <p:cNvSpPr txBox="1">
            <a:spLocks noChangeArrowheads="1"/>
          </p:cNvSpPr>
          <p:nvPr/>
        </p:nvSpPr>
        <p:spPr bwMode="auto">
          <a:xfrm>
            <a:off x="10794847" y="8087151"/>
            <a:ext cx="12686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DocumentDB</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 </a:t>
            </a:r>
          </a:p>
        </p:txBody>
      </p:sp>
      <p:pic>
        <p:nvPicPr>
          <p:cNvPr id="67" name="Graphic 23">
            <a:extLst>
              <a:ext uri="{FF2B5EF4-FFF2-40B4-BE49-F238E27FC236}">
                <a16:creationId xmlns:a16="http://schemas.microsoft.com/office/drawing/2014/main" id="{F81E3338-751D-15E0-ACF1-E9DC3B7D467D}"/>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2127702" y="7532959"/>
            <a:ext cx="555992" cy="55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20">
            <a:extLst>
              <a:ext uri="{FF2B5EF4-FFF2-40B4-BE49-F238E27FC236}">
                <a16:creationId xmlns:a16="http://schemas.microsoft.com/office/drawing/2014/main" id="{14AE4094-1BEE-5B85-3B2B-11108C317EEB}"/>
              </a:ext>
            </a:extLst>
          </p:cNvPr>
          <p:cNvSpPr txBox="1">
            <a:spLocks noChangeArrowheads="1"/>
          </p:cNvSpPr>
          <p:nvPr/>
        </p:nvSpPr>
        <p:spPr bwMode="auto">
          <a:xfrm>
            <a:off x="11832929" y="8087151"/>
            <a:ext cx="11455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ja-JP" sz="1200" dirty="0">
                <a:latin typeface="Amazon Ember"/>
                <a:ea typeface="Amazon Ember" panose="020B0603020204020204" pitchFamily="34" charset="0"/>
                <a:cs typeface="Amazon Ember" panose="020B0603020204020204" pitchFamily="34" charset="0"/>
              </a:rPr>
              <a:t>Amazon</a:t>
            </a:r>
            <a:endParaRPr lang="en-US" dirty="0"/>
          </a:p>
          <a:p>
            <a:pPr algn="ctr"/>
            <a:r>
              <a:rPr lang="en-US" altLang="ja-JP" sz="1200" dirty="0">
                <a:latin typeface="Amazon Ember"/>
                <a:ea typeface="Amazon Ember" panose="020B0603020204020204" pitchFamily="34" charset="0"/>
                <a:cs typeface="Amazon Ember" panose="020B0603020204020204" pitchFamily="34" charset="0"/>
              </a:rPr>
              <a:t>Redshift</a:t>
            </a:r>
            <a:endParaRPr lang="en-US" dirty="0"/>
          </a:p>
        </p:txBody>
      </p:sp>
      <p:sp>
        <p:nvSpPr>
          <p:cNvPr id="69" name="TextBox 20">
            <a:extLst>
              <a:ext uri="{FF2B5EF4-FFF2-40B4-BE49-F238E27FC236}">
                <a16:creationId xmlns:a16="http://schemas.microsoft.com/office/drawing/2014/main" id="{CA34A692-34C9-F779-2D11-6BDAA3C18DC1}"/>
              </a:ext>
            </a:extLst>
          </p:cNvPr>
          <p:cNvSpPr txBox="1">
            <a:spLocks noChangeArrowheads="1"/>
          </p:cNvSpPr>
          <p:nvPr/>
        </p:nvSpPr>
        <p:spPr bwMode="auto">
          <a:xfrm>
            <a:off x="9988578" y="6964939"/>
            <a:ext cx="3337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cs typeface="Amazon Ember" panose="020B0603020204020204" pitchFamily="34" charset="0"/>
              </a:rPr>
              <a:t>処理済みのデータを格納するストレージ</a:t>
            </a:r>
            <a:endParaRPr lang="en-US" altLang="ja-JP" sz="1200" dirty="0">
              <a:latin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353936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5-1-4-1</a:t>
            </a:r>
            <a:r>
              <a:rPr kumimoji="1" lang="en-US" altLang="ja-JP" dirty="0"/>
              <a:t>. </a:t>
            </a:r>
            <a:r>
              <a:rPr kumimoji="1" lang="ja-JP" altLang="en-US" dirty="0"/>
              <a:t>データ管理</a:t>
            </a:r>
            <a:r>
              <a:rPr kumimoji="1" lang="en-US" altLang="ja-JP" dirty="0"/>
              <a:t>_</a:t>
            </a:r>
            <a:r>
              <a:rPr kumimoji="1" lang="ja-JP" altLang="en-US" dirty="0"/>
              <a:t>データ連携機能</a:t>
            </a:r>
            <a:br>
              <a:rPr kumimoji="1" lang="en-US" altLang="ja-JP" dirty="0"/>
            </a:br>
            <a:r>
              <a:rPr kumimoji="1" lang="ja-JP" altLang="en-US" sz="3600" dirty="0"/>
              <a:t>（パターン</a:t>
            </a:r>
            <a:r>
              <a:rPr kumimoji="1" lang="en-US" altLang="ja-JP" sz="3600" dirty="0"/>
              <a:t>3 S3</a:t>
            </a:r>
            <a:r>
              <a:rPr kumimoji="1" lang="ja-JP" altLang="en-US" sz="3600" dirty="0"/>
              <a:t>をデータソースとして利用・</a:t>
            </a:r>
            <a:r>
              <a:rPr kumimoji="1" lang="en-US" altLang="ja-JP" sz="3600" dirty="0"/>
              <a:t>Glue</a:t>
            </a:r>
            <a:r>
              <a:rPr kumimoji="1" lang="ja-JP" altLang="en-US" sz="3600" dirty="0"/>
              <a:t>利用）</a:t>
            </a:r>
          </a:p>
        </p:txBody>
      </p:sp>
      <p:grpSp>
        <p:nvGrpSpPr>
          <p:cNvPr id="2" name="グループ化 1">
            <a:extLst>
              <a:ext uri="{FF2B5EF4-FFF2-40B4-BE49-F238E27FC236}">
                <a16:creationId xmlns:a16="http://schemas.microsoft.com/office/drawing/2014/main" id="{66AE5E09-DF75-7871-6958-9010C107077E}"/>
              </a:ext>
            </a:extLst>
          </p:cNvPr>
          <p:cNvGrpSpPr/>
          <p:nvPr/>
        </p:nvGrpSpPr>
        <p:grpSpPr>
          <a:xfrm>
            <a:off x="4202293" y="2293096"/>
            <a:ext cx="9596076" cy="6987431"/>
            <a:chOff x="393974" y="656338"/>
            <a:chExt cx="9596076" cy="6987431"/>
          </a:xfrm>
        </p:grpSpPr>
        <p:sp>
          <p:nvSpPr>
            <p:cNvPr id="4" name="正方形/長方形 3">
              <a:extLst>
                <a:ext uri="{FF2B5EF4-FFF2-40B4-BE49-F238E27FC236}">
                  <a16:creationId xmlns:a16="http://schemas.microsoft.com/office/drawing/2014/main" id="{F06FE819-B35D-4BD8-F4EC-2904A257D749}"/>
                </a:ext>
              </a:extLst>
            </p:cNvPr>
            <p:cNvSpPr/>
            <p:nvPr/>
          </p:nvSpPr>
          <p:spPr>
            <a:xfrm>
              <a:off x="5943600" y="1349759"/>
              <a:ext cx="3924745" cy="6008360"/>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データ連携機能</a:t>
              </a:r>
            </a:p>
          </p:txBody>
        </p:sp>
        <p:sp>
          <p:nvSpPr>
            <p:cNvPr id="5" name="TextBox 12">
              <a:extLst>
                <a:ext uri="{FF2B5EF4-FFF2-40B4-BE49-F238E27FC236}">
                  <a16:creationId xmlns:a16="http://schemas.microsoft.com/office/drawing/2014/main" id="{EF6DD26E-7291-F88B-6E6D-BC922D43CBB5}"/>
                </a:ext>
              </a:extLst>
            </p:cNvPr>
            <p:cNvSpPr txBox="1">
              <a:spLocks noChangeArrowheads="1"/>
            </p:cNvSpPr>
            <p:nvPr/>
          </p:nvSpPr>
          <p:spPr bwMode="auto">
            <a:xfrm>
              <a:off x="414401" y="3027832"/>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4943D913-4F10-5F00-4405-CE3A24EA24A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650072" y="252315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40D67DF5-4568-E20C-C175-9AD5CCDDC6FD}"/>
                </a:ext>
              </a:extLst>
            </p:cNvPr>
            <p:cNvSpPr/>
            <p:nvPr/>
          </p:nvSpPr>
          <p:spPr>
            <a:xfrm>
              <a:off x="1481220" y="657926"/>
              <a:ext cx="850883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1A470E4F-9358-3BEE-05C8-5EBBFD31979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81220" y="656338"/>
              <a:ext cx="381000" cy="381000"/>
            </a:xfrm>
            <a:prstGeom prst="rect">
              <a:avLst/>
            </a:prstGeom>
          </p:spPr>
        </p:pic>
        <p:sp>
          <p:nvSpPr>
            <p:cNvPr id="10" name="Rectangle 134">
              <a:extLst>
                <a:ext uri="{FF2B5EF4-FFF2-40B4-BE49-F238E27FC236}">
                  <a16:creationId xmlns:a16="http://schemas.microsoft.com/office/drawing/2014/main" id="{EAD8F952-155D-261E-16E7-161E836C517F}"/>
                </a:ext>
              </a:extLst>
            </p:cNvPr>
            <p:cNvSpPr/>
            <p:nvPr/>
          </p:nvSpPr>
          <p:spPr>
            <a:xfrm>
              <a:off x="2241071" y="1489382"/>
              <a:ext cx="3158151" cy="253886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TextBox 20">
              <a:extLst>
                <a:ext uri="{FF2B5EF4-FFF2-40B4-BE49-F238E27FC236}">
                  <a16:creationId xmlns:a16="http://schemas.microsoft.com/office/drawing/2014/main" id="{7FBB2C04-9100-B9DE-4991-8F9B6FC90D59}"/>
                </a:ext>
              </a:extLst>
            </p:cNvPr>
            <p:cNvSpPr txBox="1">
              <a:spLocks noChangeArrowheads="1"/>
            </p:cNvSpPr>
            <p:nvPr/>
          </p:nvSpPr>
          <p:spPr bwMode="auto">
            <a:xfrm>
              <a:off x="2815150" y="1665213"/>
              <a:ext cx="2500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データソースとなるブロック</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2" name="Straight Arrow Connector 3">
              <a:extLst>
                <a:ext uri="{FF2B5EF4-FFF2-40B4-BE49-F238E27FC236}">
                  <a16:creationId xmlns:a16="http://schemas.microsoft.com/office/drawing/2014/main" id="{E332815C-7EBB-9293-D757-7759EA0F5AA5}"/>
                </a:ext>
              </a:extLst>
            </p:cNvPr>
            <p:cNvCxnSpPr>
              <a:cxnSpLocks/>
              <a:stCxn id="6" idx="1"/>
              <a:endCxn id="10" idx="1"/>
            </p:cNvCxnSpPr>
            <p:nvPr/>
          </p:nvCxnSpPr>
          <p:spPr>
            <a:xfrm>
              <a:off x="1119972" y="2758102"/>
              <a:ext cx="1121099" cy="7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8">
              <a:extLst>
                <a:ext uri="{FF2B5EF4-FFF2-40B4-BE49-F238E27FC236}">
                  <a16:creationId xmlns:a16="http://schemas.microsoft.com/office/drawing/2014/main" id="{396A6BD7-1A1E-81EF-1CAF-FC09F275C295}"/>
                </a:ext>
              </a:extLst>
            </p:cNvPr>
            <p:cNvCxnSpPr>
              <a:cxnSpLocks/>
              <a:stCxn id="10" idx="3"/>
              <a:endCxn id="36" idx="1"/>
            </p:cNvCxnSpPr>
            <p:nvPr/>
          </p:nvCxnSpPr>
          <p:spPr>
            <a:xfrm>
              <a:off x="5399222" y="2758812"/>
              <a:ext cx="8495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Graphic 8">
              <a:extLst>
                <a:ext uri="{FF2B5EF4-FFF2-40B4-BE49-F238E27FC236}">
                  <a16:creationId xmlns:a16="http://schemas.microsoft.com/office/drawing/2014/main" id="{80E56EE1-4746-149A-C481-2E31EFBC856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3584176" y="301051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0">
              <a:extLst>
                <a:ext uri="{FF2B5EF4-FFF2-40B4-BE49-F238E27FC236}">
                  <a16:creationId xmlns:a16="http://schemas.microsoft.com/office/drawing/2014/main" id="{80874654-5BE5-F4CA-A9FB-2DDF186D722B}"/>
                </a:ext>
              </a:extLst>
            </p:cNvPr>
            <p:cNvSpPr txBox="1">
              <a:spLocks noChangeArrowheads="1"/>
            </p:cNvSpPr>
            <p:nvPr/>
          </p:nvSpPr>
          <p:spPr bwMode="auto">
            <a:xfrm>
              <a:off x="3422428" y="3575870"/>
              <a:ext cx="1145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 S3</a:t>
              </a:r>
            </a:p>
          </p:txBody>
        </p:sp>
        <p:sp>
          <p:nvSpPr>
            <p:cNvPr id="16" name="TextBox 12">
              <a:extLst>
                <a:ext uri="{FF2B5EF4-FFF2-40B4-BE49-F238E27FC236}">
                  <a16:creationId xmlns:a16="http://schemas.microsoft.com/office/drawing/2014/main" id="{A211A6BF-88E3-D983-0B07-64ADB48435DD}"/>
                </a:ext>
              </a:extLst>
            </p:cNvPr>
            <p:cNvSpPr txBox="1">
              <a:spLocks noChangeArrowheads="1"/>
            </p:cNvSpPr>
            <p:nvPr/>
          </p:nvSpPr>
          <p:spPr bwMode="auto">
            <a:xfrm>
              <a:off x="393974" y="6398041"/>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17" name="Graphic 23">
              <a:extLst>
                <a:ext uri="{FF2B5EF4-FFF2-40B4-BE49-F238E27FC236}">
                  <a16:creationId xmlns:a16="http://schemas.microsoft.com/office/drawing/2014/main" id="{B1DCBBD5-3E36-8FDD-4213-483E5B6BF12D}"/>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653217" y="592402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34">
              <a:extLst>
                <a:ext uri="{FF2B5EF4-FFF2-40B4-BE49-F238E27FC236}">
                  <a16:creationId xmlns:a16="http://schemas.microsoft.com/office/drawing/2014/main" id="{751F07A9-8A36-DD52-E053-D7F761BA9DF0}"/>
                </a:ext>
              </a:extLst>
            </p:cNvPr>
            <p:cNvCxnSpPr>
              <a:cxnSpLocks/>
              <a:stCxn id="23" idx="1"/>
              <a:endCxn id="32" idx="3"/>
            </p:cNvCxnSpPr>
            <p:nvPr/>
          </p:nvCxnSpPr>
          <p:spPr>
            <a:xfrm flipH="1" flipV="1">
              <a:off x="5890661" y="6158974"/>
              <a:ext cx="51126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30">
              <a:extLst>
                <a:ext uri="{FF2B5EF4-FFF2-40B4-BE49-F238E27FC236}">
                  <a16:creationId xmlns:a16="http://schemas.microsoft.com/office/drawing/2014/main" id="{18E0F201-F172-517B-614B-509E5C5D5135}"/>
                </a:ext>
              </a:extLst>
            </p:cNvPr>
            <p:cNvCxnSpPr>
              <a:cxnSpLocks/>
              <a:stCxn id="17" idx="1"/>
              <a:endCxn id="32" idx="1"/>
            </p:cNvCxnSpPr>
            <p:nvPr/>
          </p:nvCxnSpPr>
          <p:spPr>
            <a:xfrm>
              <a:off x="1123117" y="6158974"/>
              <a:ext cx="6960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70">
              <a:extLst>
                <a:ext uri="{FF2B5EF4-FFF2-40B4-BE49-F238E27FC236}">
                  <a16:creationId xmlns:a16="http://schemas.microsoft.com/office/drawing/2014/main" id="{5C7987BA-5523-034A-EC94-68226521FB00}"/>
                </a:ext>
              </a:extLst>
            </p:cNvPr>
            <p:cNvSpPr/>
            <p:nvPr/>
          </p:nvSpPr>
          <p:spPr>
            <a:xfrm>
              <a:off x="6401925" y="5269418"/>
              <a:ext cx="3158151" cy="17791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TextBox 20">
              <a:extLst>
                <a:ext uri="{FF2B5EF4-FFF2-40B4-BE49-F238E27FC236}">
                  <a16:creationId xmlns:a16="http://schemas.microsoft.com/office/drawing/2014/main" id="{699FCC5A-69AD-7339-043A-DC9933D5ECA5}"/>
                </a:ext>
              </a:extLst>
            </p:cNvPr>
            <p:cNvSpPr txBox="1">
              <a:spLocks noChangeArrowheads="1"/>
            </p:cNvSpPr>
            <p:nvPr/>
          </p:nvSpPr>
          <p:spPr bwMode="auto">
            <a:xfrm>
              <a:off x="6754684" y="5428513"/>
              <a:ext cx="2500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cs typeface="Amazon Ember" panose="020B0603020204020204" pitchFamily="34" charset="0"/>
                </a:rPr>
                <a:t>処理済みのデータを格納するストレージ</a:t>
              </a:r>
              <a:endParaRPr lang="en-US" altLang="ja-JP" sz="1200" dirty="0">
                <a:latin typeface="Amazon Ember" panose="020B0603020204020204" pitchFamily="34" charset="0"/>
                <a:cs typeface="Amazon Ember" panose="020B0603020204020204" pitchFamily="34" charset="0"/>
              </a:endParaRPr>
            </a:p>
          </p:txBody>
        </p:sp>
        <p:pic>
          <p:nvPicPr>
            <p:cNvPr id="25" name="Graphic 7">
              <a:extLst>
                <a:ext uri="{FF2B5EF4-FFF2-40B4-BE49-F238E27FC236}">
                  <a16:creationId xmlns:a16="http://schemas.microsoft.com/office/drawing/2014/main" id="{C622D0F3-9E7E-9C54-FF7F-A663BBB4106E}"/>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6656563" y="599171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0">
              <a:extLst>
                <a:ext uri="{FF2B5EF4-FFF2-40B4-BE49-F238E27FC236}">
                  <a16:creationId xmlns:a16="http://schemas.microsoft.com/office/drawing/2014/main" id="{910AADDF-274D-98D5-B2D5-AD57A0CD6E04}"/>
                </a:ext>
              </a:extLst>
            </p:cNvPr>
            <p:cNvSpPr txBox="1">
              <a:spLocks noChangeArrowheads="1"/>
            </p:cNvSpPr>
            <p:nvPr/>
          </p:nvSpPr>
          <p:spPr bwMode="auto">
            <a:xfrm>
              <a:off x="6229876" y="6550725"/>
              <a:ext cx="13471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Aurora</a:t>
              </a:r>
            </a:p>
          </p:txBody>
        </p:sp>
        <p:pic>
          <p:nvPicPr>
            <p:cNvPr id="27" name="Graphic 8">
              <a:extLst>
                <a:ext uri="{FF2B5EF4-FFF2-40B4-BE49-F238E27FC236}">
                  <a16:creationId xmlns:a16="http://schemas.microsoft.com/office/drawing/2014/main" id="{5F124A62-2F72-E08B-800A-16B891828D4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663567" y="599891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0">
              <a:extLst>
                <a:ext uri="{FF2B5EF4-FFF2-40B4-BE49-F238E27FC236}">
                  <a16:creationId xmlns:a16="http://schemas.microsoft.com/office/drawing/2014/main" id="{5131CE1A-C479-EE82-677B-1EF8D231948D}"/>
                </a:ext>
              </a:extLst>
            </p:cNvPr>
            <p:cNvSpPr txBox="1">
              <a:spLocks noChangeArrowheads="1"/>
            </p:cNvSpPr>
            <p:nvPr/>
          </p:nvSpPr>
          <p:spPr bwMode="auto">
            <a:xfrm>
              <a:off x="8501819" y="6564268"/>
              <a:ext cx="1145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 S3</a:t>
              </a:r>
            </a:p>
          </p:txBody>
        </p:sp>
        <p:pic>
          <p:nvPicPr>
            <p:cNvPr id="29" name="Graphic 18">
              <a:extLst>
                <a:ext uri="{FF2B5EF4-FFF2-40B4-BE49-F238E27FC236}">
                  <a16:creationId xmlns:a16="http://schemas.microsoft.com/office/drawing/2014/main" id="{B1416F78-4AF1-F3EC-AF76-A347DA9C3C9D}"/>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703618" y="599891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a:extLst>
                <a:ext uri="{FF2B5EF4-FFF2-40B4-BE49-F238E27FC236}">
                  <a16:creationId xmlns:a16="http://schemas.microsoft.com/office/drawing/2014/main" id="{3E2409FC-4AD8-8C9A-C572-F02D921FCD06}"/>
                </a:ext>
              </a:extLst>
            </p:cNvPr>
            <p:cNvSpPr txBox="1">
              <a:spLocks noChangeArrowheads="1"/>
            </p:cNvSpPr>
            <p:nvPr/>
          </p:nvSpPr>
          <p:spPr bwMode="auto">
            <a:xfrm>
              <a:off x="7323909" y="6557931"/>
              <a:ext cx="1268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DocumentDB</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 </a:t>
              </a:r>
              <a:br>
                <a:rPr lang="en-US" alt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1" name="Straight Arrow Connector 57">
              <a:extLst>
                <a:ext uri="{FF2B5EF4-FFF2-40B4-BE49-F238E27FC236}">
                  <a16:creationId xmlns:a16="http://schemas.microsoft.com/office/drawing/2014/main" id="{F6C2DE58-0DDC-9238-ECD4-104633F1B4D7}"/>
                </a:ext>
              </a:extLst>
            </p:cNvPr>
            <p:cNvCxnSpPr>
              <a:cxnSpLocks/>
              <a:endCxn id="23" idx="0"/>
            </p:cNvCxnSpPr>
            <p:nvPr/>
          </p:nvCxnSpPr>
          <p:spPr>
            <a:xfrm flipH="1">
              <a:off x="7981001" y="3410629"/>
              <a:ext cx="3873" cy="18587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Rectangle 115">
              <a:extLst>
                <a:ext uri="{FF2B5EF4-FFF2-40B4-BE49-F238E27FC236}">
                  <a16:creationId xmlns:a16="http://schemas.microsoft.com/office/drawing/2014/main" id="{A981F6CA-A5CD-1202-84F7-460D0C316F7B}"/>
                </a:ext>
              </a:extLst>
            </p:cNvPr>
            <p:cNvSpPr/>
            <p:nvPr/>
          </p:nvSpPr>
          <p:spPr>
            <a:xfrm>
              <a:off x="1819176" y="5269417"/>
              <a:ext cx="4071485" cy="17791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3" name="TextBox 20">
              <a:extLst>
                <a:ext uri="{FF2B5EF4-FFF2-40B4-BE49-F238E27FC236}">
                  <a16:creationId xmlns:a16="http://schemas.microsoft.com/office/drawing/2014/main" id="{B3DCE8EA-6035-0064-6539-E31D17B82616}"/>
                </a:ext>
              </a:extLst>
            </p:cNvPr>
            <p:cNvSpPr txBox="1">
              <a:spLocks noChangeArrowheads="1"/>
            </p:cNvSpPr>
            <p:nvPr/>
          </p:nvSpPr>
          <p:spPr bwMode="auto">
            <a:xfrm>
              <a:off x="1978254" y="5413853"/>
              <a:ext cx="18866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データストアへのアクセスを提供するブロック</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4" name="TextBox 20">
              <a:extLst>
                <a:ext uri="{FF2B5EF4-FFF2-40B4-BE49-F238E27FC236}">
                  <a16:creationId xmlns:a16="http://schemas.microsoft.com/office/drawing/2014/main" id="{E0A6EC9F-C6FB-8F50-42FD-6BEA94A6E635}"/>
                </a:ext>
              </a:extLst>
            </p:cNvPr>
            <p:cNvSpPr txBox="1">
              <a:spLocks noChangeArrowheads="1"/>
            </p:cNvSpPr>
            <p:nvPr/>
          </p:nvSpPr>
          <p:spPr bwMode="auto">
            <a:xfrm>
              <a:off x="1803442" y="6269146"/>
              <a:ext cx="42460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cs typeface="Amazon Ember" panose="020B0603020204020204" pitchFamily="34" charset="0"/>
                </a:rPr>
                <a:t>_Web</a:t>
              </a:r>
              <a:r>
                <a:rPr lang="ja-JP" altLang="en-US" sz="1200" dirty="0">
                  <a:latin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cs typeface="Amazon Ember" panose="020B0603020204020204" pitchFamily="34" charset="0"/>
                </a:rPr>
                <a:t>動的コンテンツ</a:t>
              </a:r>
              <a:r>
                <a:rPr lang="en-US" altLang="ja-JP" sz="1200" dirty="0">
                  <a:latin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en-US" altLang="ja-JP" sz="1200" dirty="0">
                  <a:latin typeface="Amazon Ember" panose="020B0603020204020204" pitchFamily="34" charset="0"/>
                  <a:cs typeface="Amazon Ember" panose="020B0603020204020204" pitchFamily="34" charset="0"/>
                </a:rPr>
                <a:t>データ管理_分析用ダッシュボード機能</a:t>
              </a:r>
              <a:endParaRPr lang="en-US" altLang="ja-JP" dirty="0"/>
            </a:p>
          </p:txBody>
        </p:sp>
        <p:cxnSp>
          <p:nvCxnSpPr>
            <p:cNvPr id="35" name="Straight Arrow Connector 8">
              <a:extLst>
                <a:ext uri="{FF2B5EF4-FFF2-40B4-BE49-F238E27FC236}">
                  <a16:creationId xmlns:a16="http://schemas.microsoft.com/office/drawing/2014/main" id="{3C6EE77B-CC2E-96AC-C6D8-564ED5B90319}"/>
                </a:ext>
              </a:extLst>
            </p:cNvPr>
            <p:cNvCxnSpPr>
              <a:cxnSpLocks/>
              <a:stCxn id="36" idx="3"/>
              <a:endCxn id="38" idx="1"/>
            </p:cNvCxnSpPr>
            <p:nvPr/>
          </p:nvCxnSpPr>
          <p:spPr>
            <a:xfrm>
              <a:off x="6797362" y="2758812"/>
              <a:ext cx="8916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6" name="Graphic 10">
              <a:extLst>
                <a:ext uri="{FF2B5EF4-FFF2-40B4-BE49-F238E27FC236}">
                  <a16:creationId xmlns:a16="http://schemas.microsoft.com/office/drawing/2014/main" id="{21D94CD1-A95F-DB45-3D74-21F4FD58E415}"/>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6248722" y="248449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20">
              <a:extLst>
                <a:ext uri="{FF2B5EF4-FFF2-40B4-BE49-F238E27FC236}">
                  <a16:creationId xmlns:a16="http://schemas.microsoft.com/office/drawing/2014/main" id="{2FBE6A43-1416-15AB-CB1E-C0474D54F6D3}"/>
                </a:ext>
              </a:extLst>
            </p:cNvPr>
            <p:cNvSpPr txBox="1">
              <a:spLocks noChangeArrowheads="1"/>
            </p:cNvSpPr>
            <p:nvPr/>
          </p:nvSpPr>
          <p:spPr bwMode="auto">
            <a:xfrm>
              <a:off x="5781035" y="3010519"/>
              <a:ext cx="14728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データ整形ジョブ</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起動関数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8" name="Graphic 6">
              <a:extLst>
                <a:ext uri="{FF2B5EF4-FFF2-40B4-BE49-F238E27FC236}">
                  <a16:creationId xmlns:a16="http://schemas.microsoft.com/office/drawing/2014/main" id="{7D8CCA82-D15F-AFA9-E713-516FD9FE5982}"/>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7689012" y="248449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0">
              <a:extLst>
                <a:ext uri="{FF2B5EF4-FFF2-40B4-BE49-F238E27FC236}">
                  <a16:creationId xmlns:a16="http://schemas.microsoft.com/office/drawing/2014/main" id="{5738F5A2-A8AD-00A5-6BA2-F6CC23525E97}"/>
                </a:ext>
              </a:extLst>
            </p:cNvPr>
            <p:cNvSpPr txBox="1">
              <a:spLocks noChangeArrowheads="1"/>
            </p:cNvSpPr>
            <p:nvPr/>
          </p:nvSpPr>
          <p:spPr bwMode="auto">
            <a:xfrm>
              <a:off x="7243430" y="3016831"/>
              <a:ext cx="14751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Glue</a:t>
              </a:r>
            </a:p>
            <a:p>
              <a:pPr algn="ctr" eaLnBrk="1" hangingPunct="1"/>
              <a:r>
                <a:rPr lang="ja-JP" altLang="en-US" sz="1000" dirty="0">
                  <a:latin typeface="Amazon Ember" panose="020B0603020204020204" pitchFamily="34" charset="0"/>
                  <a:cs typeface="Amazon Ember" panose="020B0603020204020204" pitchFamily="34" charset="0"/>
                </a:rPr>
                <a:t>データ整形ジョブ</a:t>
              </a:r>
              <a:endParaRPr lang="en-US" altLang="en-US" sz="2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0" name="TextBox 20">
              <a:extLst>
                <a:ext uri="{FF2B5EF4-FFF2-40B4-BE49-F238E27FC236}">
                  <a16:creationId xmlns:a16="http://schemas.microsoft.com/office/drawing/2014/main" id="{A9F07B61-B9CF-7547-6704-F08F581E05CD}"/>
                </a:ext>
              </a:extLst>
            </p:cNvPr>
            <p:cNvSpPr txBox="1">
              <a:spLocks noChangeArrowheads="1"/>
            </p:cNvSpPr>
            <p:nvPr/>
          </p:nvSpPr>
          <p:spPr bwMode="auto">
            <a:xfrm>
              <a:off x="2770029" y="2242239"/>
              <a:ext cx="2292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電子決裁機能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1587294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5-1-4-1</a:t>
            </a:r>
            <a:r>
              <a:rPr kumimoji="1" lang="en-US" altLang="ja-JP" dirty="0"/>
              <a:t>. </a:t>
            </a:r>
            <a:r>
              <a:rPr kumimoji="1" lang="ja-JP" altLang="en-US" dirty="0"/>
              <a:t>データ管理</a:t>
            </a:r>
            <a:r>
              <a:rPr kumimoji="1" lang="en-US" altLang="ja-JP" dirty="0"/>
              <a:t>_</a:t>
            </a:r>
            <a:r>
              <a:rPr kumimoji="1" lang="ja-JP" altLang="en-US" dirty="0"/>
              <a:t>データ連携機能</a:t>
            </a:r>
            <a:br>
              <a:rPr kumimoji="1" lang="en-US" altLang="ja-JP" dirty="0"/>
            </a:br>
            <a:r>
              <a:rPr kumimoji="1" lang="ja-JP" altLang="en-US" sz="3600" dirty="0"/>
              <a:t>（パターン</a:t>
            </a:r>
            <a:r>
              <a:rPr kumimoji="1" lang="en-US" altLang="ja-JP" sz="3600" dirty="0"/>
              <a:t>4 </a:t>
            </a:r>
            <a:r>
              <a:rPr kumimoji="1" lang="ja-JP" altLang="en-US" sz="3600" dirty="0"/>
              <a:t>リアルタイム）</a:t>
            </a:r>
          </a:p>
        </p:txBody>
      </p:sp>
      <p:grpSp>
        <p:nvGrpSpPr>
          <p:cNvPr id="2" name="グループ化 1">
            <a:extLst>
              <a:ext uri="{FF2B5EF4-FFF2-40B4-BE49-F238E27FC236}">
                <a16:creationId xmlns:a16="http://schemas.microsoft.com/office/drawing/2014/main" id="{2DCE4044-292C-E64B-E8F1-30D314114951}"/>
              </a:ext>
            </a:extLst>
          </p:cNvPr>
          <p:cNvGrpSpPr/>
          <p:nvPr/>
        </p:nvGrpSpPr>
        <p:grpSpPr>
          <a:xfrm>
            <a:off x="3276815" y="2296312"/>
            <a:ext cx="11447032" cy="6985843"/>
            <a:chOff x="322960" y="695527"/>
            <a:chExt cx="11447032" cy="6985843"/>
          </a:xfrm>
        </p:grpSpPr>
        <p:sp>
          <p:nvSpPr>
            <p:cNvPr id="4" name="L-Shape 66">
              <a:extLst>
                <a:ext uri="{FF2B5EF4-FFF2-40B4-BE49-F238E27FC236}">
                  <a16:creationId xmlns:a16="http://schemas.microsoft.com/office/drawing/2014/main" id="{40198324-D2B2-6BA9-E19B-D779997DDB7C}"/>
                </a:ext>
              </a:extLst>
            </p:cNvPr>
            <p:cNvSpPr/>
            <p:nvPr/>
          </p:nvSpPr>
          <p:spPr>
            <a:xfrm rot="5400000">
              <a:off x="3825866" y="565199"/>
              <a:ext cx="4418848" cy="8900984"/>
            </a:xfrm>
            <a:prstGeom prst="corner">
              <a:avLst>
                <a:gd name="adj1" fmla="val 101768"/>
                <a:gd name="adj2" fmla="val 54154"/>
              </a:avLst>
            </a:prstGeom>
            <a:solidFill>
              <a:srgbClr val="3EBE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2400" dirty="0">
                <a:latin typeface="Meiryo" panose="020B0604030504040204" pitchFamily="34" charset="-128"/>
                <a:ea typeface="Meiryo" panose="020B0604030504040204" pitchFamily="34" charset="-128"/>
              </a:endParaRPr>
            </a:p>
          </p:txBody>
        </p:sp>
        <p:sp>
          <p:nvSpPr>
            <p:cNvPr id="5" name="TextBox 12">
              <a:extLst>
                <a:ext uri="{FF2B5EF4-FFF2-40B4-BE49-F238E27FC236}">
                  <a16:creationId xmlns:a16="http://schemas.microsoft.com/office/drawing/2014/main" id="{CB6CF205-3533-1CCF-CCE1-1E0B56AE44DB}"/>
                </a:ext>
              </a:extLst>
            </p:cNvPr>
            <p:cNvSpPr txBox="1">
              <a:spLocks noChangeArrowheads="1"/>
            </p:cNvSpPr>
            <p:nvPr/>
          </p:nvSpPr>
          <p:spPr bwMode="auto">
            <a:xfrm>
              <a:off x="322960" y="2296312"/>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1633D3C4-400B-BAC5-6EBE-CCF06A92AC0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558631" y="179163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8BDB7BB0-C12A-0EA7-3F83-DF7586810874}"/>
                </a:ext>
              </a:extLst>
            </p:cNvPr>
            <p:cNvSpPr/>
            <p:nvPr/>
          </p:nvSpPr>
          <p:spPr>
            <a:xfrm>
              <a:off x="1344709" y="695527"/>
              <a:ext cx="9282574"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2C58BEBE-CAF5-5B52-BF58-CE494EB82E5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3653" y="695527"/>
              <a:ext cx="381000" cy="381000"/>
            </a:xfrm>
            <a:prstGeom prst="rect">
              <a:avLst/>
            </a:prstGeom>
          </p:spPr>
        </p:pic>
        <p:sp>
          <p:nvSpPr>
            <p:cNvPr id="9" name="Rectangle 115">
              <a:extLst>
                <a:ext uri="{FF2B5EF4-FFF2-40B4-BE49-F238E27FC236}">
                  <a16:creationId xmlns:a16="http://schemas.microsoft.com/office/drawing/2014/main" id="{C0F427A9-7DEB-5CEB-E812-F1D877E126BF}"/>
                </a:ext>
              </a:extLst>
            </p:cNvPr>
            <p:cNvSpPr/>
            <p:nvPr/>
          </p:nvSpPr>
          <p:spPr>
            <a:xfrm>
              <a:off x="6453739" y="5281830"/>
              <a:ext cx="4090737" cy="17791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20">
              <a:extLst>
                <a:ext uri="{FF2B5EF4-FFF2-40B4-BE49-F238E27FC236}">
                  <a16:creationId xmlns:a16="http://schemas.microsoft.com/office/drawing/2014/main" id="{4345D3A6-AA93-70FB-43A0-DC1DCC66A071}"/>
                </a:ext>
              </a:extLst>
            </p:cNvPr>
            <p:cNvSpPr txBox="1">
              <a:spLocks noChangeArrowheads="1"/>
            </p:cNvSpPr>
            <p:nvPr/>
          </p:nvSpPr>
          <p:spPr bwMode="auto">
            <a:xfrm>
              <a:off x="6787463" y="5358582"/>
              <a:ext cx="18866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データストアへのアクセスを提供するブロック</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TextBox 20">
              <a:extLst>
                <a:ext uri="{FF2B5EF4-FFF2-40B4-BE49-F238E27FC236}">
                  <a16:creationId xmlns:a16="http://schemas.microsoft.com/office/drawing/2014/main" id="{A69644EF-6697-47C6-EB8B-78D923064274}"/>
                </a:ext>
              </a:extLst>
            </p:cNvPr>
            <p:cNvSpPr txBox="1">
              <a:spLocks noChangeArrowheads="1"/>
            </p:cNvSpPr>
            <p:nvPr/>
          </p:nvSpPr>
          <p:spPr bwMode="auto">
            <a:xfrm>
              <a:off x="6439302" y="6225160"/>
              <a:ext cx="42172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cs typeface="Amazon Ember" panose="020B0603020204020204" pitchFamily="34" charset="0"/>
                </a:rPr>
                <a:t>_Web</a:t>
              </a:r>
              <a:r>
                <a:rPr lang="ja-JP" altLang="en-US" sz="1200" dirty="0">
                  <a:latin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cs typeface="Amazon Ember" panose="020B0603020204020204" pitchFamily="34" charset="0"/>
                </a:rPr>
                <a:t>動的コンテンツ</a:t>
              </a:r>
              <a:r>
                <a:rPr lang="en-US" altLang="ja-JP" sz="1200" dirty="0">
                  <a:latin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en-US" altLang="ja-JP" sz="1200" dirty="0">
                  <a:latin typeface="Amazon Ember" panose="020B0603020204020204" pitchFamily="34" charset="0"/>
                  <a:cs typeface="Amazon Ember" panose="020B0603020204020204" pitchFamily="34" charset="0"/>
                </a:rPr>
                <a:t>データ管理_分析用ダッシュボード機能</a:t>
              </a:r>
              <a:endParaRPr lang="en-US" altLang="ja-JP" dirty="0"/>
            </a:p>
          </p:txBody>
        </p:sp>
        <p:sp>
          <p:nvSpPr>
            <p:cNvPr id="13" name="Rectangle 134">
              <a:extLst>
                <a:ext uri="{FF2B5EF4-FFF2-40B4-BE49-F238E27FC236}">
                  <a16:creationId xmlns:a16="http://schemas.microsoft.com/office/drawing/2014/main" id="{079F624C-D310-B82E-F369-6DFF96CBC4DF}"/>
                </a:ext>
              </a:extLst>
            </p:cNvPr>
            <p:cNvSpPr/>
            <p:nvPr/>
          </p:nvSpPr>
          <p:spPr>
            <a:xfrm>
              <a:off x="2002215" y="1308116"/>
              <a:ext cx="8130839" cy="144339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TextBox 20">
              <a:extLst>
                <a:ext uri="{FF2B5EF4-FFF2-40B4-BE49-F238E27FC236}">
                  <a16:creationId xmlns:a16="http://schemas.microsoft.com/office/drawing/2014/main" id="{11354EC9-23DC-EC19-180B-A98226A8271F}"/>
                </a:ext>
              </a:extLst>
            </p:cNvPr>
            <p:cNvSpPr txBox="1">
              <a:spLocks noChangeArrowheads="1"/>
            </p:cNvSpPr>
            <p:nvPr/>
          </p:nvSpPr>
          <p:spPr bwMode="auto">
            <a:xfrm>
              <a:off x="2204983" y="1744805"/>
              <a:ext cx="2500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データソースとなるブロック</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TextBox 20">
              <a:extLst>
                <a:ext uri="{FF2B5EF4-FFF2-40B4-BE49-F238E27FC236}">
                  <a16:creationId xmlns:a16="http://schemas.microsoft.com/office/drawing/2014/main" id="{0856DBF7-5206-7C07-A9A7-59FB4DCA8A4B}"/>
                </a:ext>
              </a:extLst>
            </p:cNvPr>
            <p:cNvSpPr txBox="1">
              <a:spLocks noChangeArrowheads="1"/>
            </p:cNvSpPr>
            <p:nvPr/>
          </p:nvSpPr>
          <p:spPr bwMode="auto">
            <a:xfrm>
              <a:off x="4437245" y="1679508"/>
              <a:ext cx="25097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申請・届出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電子決裁機能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6" name="Straight Arrow Connector 3">
              <a:extLst>
                <a:ext uri="{FF2B5EF4-FFF2-40B4-BE49-F238E27FC236}">
                  <a16:creationId xmlns:a16="http://schemas.microsoft.com/office/drawing/2014/main" id="{00E3CF5B-544B-7AC4-E7A4-AB66F1C5CD61}"/>
                </a:ext>
              </a:extLst>
            </p:cNvPr>
            <p:cNvCxnSpPr>
              <a:cxnSpLocks/>
              <a:stCxn id="6" idx="1"/>
              <a:endCxn id="13" idx="1"/>
            </p:cNvCxnSpPr>
            <p:nvPr/>
          </p:nvCxnSpPr>
          <p:spPr>
            <a:xfrm>
              <a:off x="1028531" y="2026582"/>
              <a:ext cx="973684" cy="32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7">
              <a:extLst>
                <a:ext uri="{FF2B5EF4-FFF2-40B4-BE49-F238E27FC236}">
                  <a16:creationId xmlns:a16="http://schemas.microsoft.com/office/drawing/2014/main" id="{08DA7BB5-5398-D965-6E07-5A99C7671E1C}"/>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652905" y="152925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0">
              <a:extLst>
                <a:ext uri="{FF2B5EF4-FFF2-40B4-BE49-F238E27FC236}">
                  <a16:creationId xmlns:a16="http://schemas.microsoft.com/office/drawing/2014/main" id="{436791F9-60ED-8D8E-4400-3CEF4A02CA99}"/>
                </a:ext>
              </a:extLst>
            </p:cNvPr>
            <p:cNvSpPr txBox="1">
              <a:spLocks noChangeArrowheads="1"/>
            </p:cNvSpPr>
            <p:nvPr/>
          </p:nvSpPr>
          <p:spPr bwMode="auto">
            <a:xfrm>
              <a:off x="8226218" y="2088265"/>
              <a:ext cx="13471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Aurora</a:t>
              </a:r>
            </a:p>
          </p:txBody>
        </p:sp>
        <p:sp>
          <p:nvSpPr>
            <p:cNvPr id="19" name="TextBox 12">
              <a:extLst>
                <a:ext uri="{FF2B5EF4-FFF2-40B4-BE49-F238E27FC236}">
                  <a16:creationId xmlns:a16="http://schemas.microsoft.com/office/drawing/2014/main" id="{BDB7A946-68B0-EE49-11DA-2F7C99161717}"/>
                </a:ext>
              </a:extLst>
            </p:cNvPr>
            <p:cNvSpPr txBox="1">
              <a:spLocks noChangeArrowheads="1"/>
            </p:cNvSpPr>
            <p:nvPr/>
          </p:nvSpPr>
          <p:spPr bwMode="auto">
            <a:xfrm>
              <a:off x="10787897" y="636585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20" name="Graphic 23">
              <a:extLst>
                <a:ext uri="{FF2B5EF4-FFF2-40B4-BE49-F238E27FC236}">
                  <a16:creationId xmlns:a16="http://schemas.microsoft.com/office/drawing/2014/main" id="{47707661-97EA-47B8-7A58-2EDDAAA24F8D}"/>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0955699" y="593102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130">
              <a:extLst>
                <a:ext uri="{FF2B5EF4-FFF2-40B4-BE49-F238E27FC236}">
                  <a16:creationId xmlns:a16="http://schemas.microsoft.com/office/drawing/2014/main" id="{6588C518-2FC0-E674-73A7-A1A5B9C5E0CE}"/>
                </a:ext>
              </a:extLst>
            </p:cNvPr>
            <p:cNvCxnSpPr>
              <a:cxnSpLocks/>
              <a:stCxn id="20" idx="3"/>
              <a:endCxn id="9" idx="3"/>
            </p:cNvCxnSpPr>
            <p:nvPr/>
          </p:nvCxnSpPr>
          <p:spPr>
            <a:xfrm flipH="1">
              <a:off x="10544476" y="6165972"/>
              <a:ext cx="411223" cy="54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Graphic 18">
              <a:extLst>
                <a:ext uri="{FF2B5EF4-FFF2-40B4-BE49-F238E27FC236}">
                  <a16:creationId xmlns:a16="http://schemas.microsoft.com/office/drawing/2014/main" id="{046E92CC-DC3C-E6B7-415A-285043BB3CA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6971330" y="152925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1">
              <a:extLst>
                <a:ext uri="{FF2B5EF4-FFF2-40B4-BE49-F238E27FC236}">
                  <a16:creationId xmlns:a16="http://schemas.microsoft.com/office/drawing/2014/main" id="{CF15DCD5-7630-0F0E-3B51-A0304C2439F1}"/>
                </a:ext>
              </a:extLst>
            </p:cNvPr>
            <p:cNvSpPr txBox="1">
              <a:spLocks noChangeArrowheads="1"/>
            </p:cNvSpPr>
            <p:nvPr/>
          </p:nvSpPr>
          <p:spPr bwMode="auto">
            <a:xfrm>
              <a:off x="6611309" y="2088265"/>
              <a:ext cx="12686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DocumentDB</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 </a:t>
              </a:r>
            </a:p>
          </p:txBody>
        </p:sp>
        <p:sp>
          <p:nvSpPr>
            <p:cNvPr id="26" name="Rectangle 70">
              <a:extLst>
                <a:ext uri="{FF2B5EF4-FFF2-40B4-BE49-F238E27FC236}">
                  <a16:creationId xmlns:a16="http://schemas.microsoft.com/office/drawing/2014/main" id="{2C2F5EAB-A045-13B8-97D3-8FA7E3F692D1}"/>
                </a:ext>
              </a:extLst>
            </p:cNvPr>
            <p:cNvSpPr/>
            <p:nvPr/>
          </p:nvSpPr>
          <p:spPr>
            <a:xfrm>
              <a:off x="1988703" y="5281827"/>
              <a:ext cx="3462395" cy="17791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TextBox 20">
              <a:extLst>
                <a:ext uri="{FF2B5EF4-FFF2-40B4-BE49-F238E27FC236}">
                  <a16:creationId xmlns:a16="http://schemas.microsoft.com/office/drawing/2014/main" id="{69E3459F-E3C6-B260-085A-5A32863BE13D}"/>
                </a:ext>
              </a:extLst>
            </p:cNvPr>
            <p:cNvSpPr txBox="1">
              <a:spLocks noChangeArrowheads="1"/>
            </p:cNvSpPr>
            <p:nvPr/>
          </p:nvSpPr>
          <p:spPr bwMode="auto">
            <a:xfrm>
              <a:off x="2558424" y="5421206"/>
              <a:ext cx="2500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cs typeface="Amazon Ember" panose="020B0603020204020204" pitchFamily="34" charset="0"/>
                </a:rPr>
                <a:t>処理済みのデータを格納するストレージ</a:t>
              </a:r>
              <a:endParaRPr lang="en-US" altLang="ja-JP" sz="1200" dirty="0">
                <a:latin typeface="Amazon Ember" panose="020B0603020204020204" pitchFamily="34" charset="0"/>
                <a:cs typeface="Amazon Ember" panose="020B0603020204020204" pitchFamily="34" charset="0"/>
              </a:endParaRPr>
            </a:p>
          </p:txBody>
        </p:sp>
        <p:pic>
          <p:nvPicPr>
            <p:cNvPr id="28" name="Graphic 7">
              <a:extLst>
                <a:ext uri="{FF2B5EF4-FFF2-40B4-BE49-F238E27FC236}">
                  <a16:creationId xmlns:a16="http://schemas.microsoft.com/office/drawing/2014/main" id="{98357862-DE2D-9A44-824F-DA4308B7EB2B}"/>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2460303" y="59844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0">
              <a:extLst>
                <a:ext uri="{FF2B5EF4-FFF2-40B4-BE49-F238E27FC236}">
                  <a16:creationId xmlns:a16="http://schemas.microsoft.com/office/drawing/2014/main" id="{3D8E67FE-57CD-9B4C-A874-49DC7466E09C}"/>
                </a:ext>
              </a:extLst>
            </p:cNvPr>
            <p:cNvSpPr txBox="1">
              <a:spLocks noChangeArrowheads="1"/>
            </p:cNvSpPr>
            <p:nvPr/>
          </p:nvSpPr>
          <p:spPr bwMode="auto">
            <a:xfrm>
              <a:off x="2033616" y="6543418"/>
              <a:ext cx="13471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Aurora</a:t>
              </a:r>
            </a:p>
          </p:txBody>
        </p:sp>
        <p:pic>
          <p:nvPicPr>
            <p:cNvPr id="30" name="Graphic 8">
              <a:extLst>
                <a:ext uri="{FF2B5EF4-FFF2-40B4-BE49-F238E27FC236}">
                  <a16:creationId xmlns:a16="http://schemas.microsoft.com/office/drawing/2014/main" id="{2F678D26-0A18-C472-DD04-8B152BB57F27}"/>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4467307" y="599161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20">
              <a:extLst>
                <a:ext uri="{FF2B5EF4-FFF2-40B4-BE49-F238E27FC236}">
                  <a16:creationId xmlns:a16="http://schemas.microsoft.com/office/drawing/2014/main" id="{5695A5FC-80D8-565E-D969-C8AF180471C8}"/>
                </a:ext>
              </a:extLst>
            </p:cNvPr>
            <p:cNvSpPr txBox="1">
              <a:spLocks noChangeArrowheads="1"/>
            </p:cNvSpPr>
            <p:nvPr/>
          </p:nvSpPr>
          <p:spPr bwMode="auto">
            <a:xfrm>
              <a:off x="4305559" y="6556961"/>
              <a:ext cx="1145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 S3</a:t>
              </a:r>
            </a:p>
          </p:txBody>
        </p:sp>
        <p:pic>
          <p:nvPicPr>
            <p:cNvPr id="32" name="Graphic 18">
              <a:extLst>
                <a:ext uri="{FF2B5EF4-FFF2-40B4-BE49-F238E27FC236}">
                  <a16:creationId xmlns:a16="http://schemas.microsoft.com/office/drawing/2014/main" id="{4A7DD68F-EB8C-BADB-ECC1-A27C534207F3}"/>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3507358" y="599161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1">
              <a:extLst>
                <a:ext uri="{FF2B5EF4-FFF2-40B4-BE49-F238E27FC236}">
                  <a16:creationId xmlns:a16="http://schemas.microsoft.com/office/drawing/2014/main" id="{B0C82C95-6A54-EA18-FF5E-69A71BEB9EBC}"/>
                </a:ext>
              </a:extLst>
            </p:cNvPr>
            <p:cNvSpPr txBox="1">
              <a:spLocks noChangeArrowheads="1"/>
            </p:cNvSpPr>
            <p:nvPr/>
          </p:nvSpPr>
          <p:spPr bwMode="auto">
            <a:xfrm>
              <a:off x="3127649" y="6550624"/>
              <a:ext cx="1268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a:t>
              </a:r>
            </a:p>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DocumentDB</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 </a:t>
              </a:r>
              <a:br>
                <a:rPr lang="en-US" alt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4" name="Straight Arrow Connector 57">
              <a:extLst>
                <a:ext uri="{FF2B5EF4-FFF2-40B4-BE49-F238E27FC236}">
                  <a16:creationId xmlns:a16="http://schemas.microsoft.com/office/drawing/2014/main" id="{AC57E836-C52F-5EB2-9132-62047A7E8E9F}"/>
                </a:ext>
              </a:extLst>
            </p:cNvPr>
            <p:cNvCxnSpPr>
              <a:cxnSpLocks/>
              <a:stCxn id="39" idx="1"/>
              <a:endCxn id="43" idx="3"/>
            </p:cNvCxnSpPr>
            <p:nvPr/>
          </p:nvCxnSpPr>
          <p:spPr>
            <a:xfrm flipH="1" flipV="1">
              <a:off x="5410972" y="4074432"/>
              <a:ext cx="782625" cy="50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5" name="Graphic 58">
              <a:extLst>
                <a:ext uri="{FF2B5EF4-FFF2-40B4-BE49-F238E27FC236}">
                  <a16:creationId xmlns:a16="http://schemas.microsoft.com/office/drawing/2014/main" id="{CF27ECF1-A9E5-A041-0609-77BEDF49B045}"/>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347705" y="310902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4">
              <a:extLst>
                <a:ext uri="{FF2B5EF4-FFF2-40B4-BE49-F238E27FC236}">
                  <a16:creationId xmlns:a16="http://schemas.microsoft.com/office/drawing/2014/main" id="{CAA7A4F0-88B7-9C32-911F-9A9B4A411107}"/>
                </a:ext>
              </a:extLst>
            </p:cNvPr>
            <p:cNvSpPr txBox="1">
              <a:spLocks noChangeArrowheads="1"/>
            </p:cNvSpPr>
            <p:nvPr/>
          </p:nvSpPr>
          <p:spPr bwMode="auto">
            <a:xfrm>
              <a:off x="9024351" y="3601788"/>
              <a:ext cx="11953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MSK</a:t>
              </a:r>
            </a:p>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 MSK Connect</a:t>
              </a:r>
            </a:p>
          </p:txBody>
        </p:sp>
        <p:sp>
          <p:nvSpPr>
            <p:cNvPr id="37" name="TextBox 16">
              <a:extLst>
                <a:ext uri="{FF2B5EF4-FFF2-40B4-BE49-F238E27FC236}">
                  <a16:creationId xmlns:a16="http://schemas.microsoft.com/office/drawing/2014/main" id="{0EBF1B5B-0F8E-6D9C-1C2F-E11ADD74832F}"/>
                </a:ext>
              </a:extLst>
            </p:cNvPr>
            <p:cNvSpPr txBox="1">
              <a:spLocks noChangeArrowheads="1"/>
            </p:cNvSpPr>
            <p:nvPr/>
          </p:nvSpPr>
          <p:spPr bwMode="auto">
            <a:xfrm>
              <a:off x="6644829" y="3441921"/>
              <a:ext cx="12016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DocumentDB</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ChangeStream</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8" name="直線矢印コネクタ 120">
              <a:extLst>
                <a:ext uri="{FF2B5EF4-FFF2-40B4-BE49-F238E27FC236}">
                  <a16:creationId xmlns:a16="http://schemas.microsoft.com/office/drawing/2014/main" id="{B8D197B2-60BC-EC40-9FDE-DFF40FE163D9}"/>
                </a:ext>
              </a:extLst>
            </p:cNvPr>
            <p:cNvCxnSpPr>
              <a:cxnSpLocks/>
              <a:stCxn id="25" idx="2"/>
              <a:endCxn id="37" idx="0"/>
            </p:cNvCxnSpPr>
            <p:nvPr/>
          </p:nvCxnSpPr>
          <p:spPr>
            <a:xfrm flipH="1">
              <a:off x="7245650" y="2549930"/>
              <a:ext cx="1" cy="8919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67">
              <a:extLst>
                <a:ext uri="{FF2B5EF4-FFF2-40B4-BE49-F238E27FC236}">
                  <a16:creationId xmlns:a16="http://schemas.microsoft.com/office/drawing/2014/main" id="{9680A3B6-ABF9-8A0E-29E0-127CDDF0CDF4}"/>
                </a:ext>
              </a:extLst>
            </p:cNvPr>
            <p:cNvSpPr/>
            <p:nvPr/>
          </p:nvSpPr>
          <p:spPr>
            <a:xfrm>
              <a:off x="6193597" y="3005859"/>
              <a:ext cx="3939458" cy="21472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0" name="Straight Arrow Connector 75">
              <a:extLst>
                <a:ext uri="{FF2B5EF4-FFF2-40B4-BE49-F238E27FC236}">
                  <a16:creationId xmlns:a16="http://schemas.microsoft.com/office/drawing/2014/main" id="{CAD5E74E-021F-742B-5E1E-B647D5491879}"/>
                </a:ext>
              </a:extLst>
            </p:cNvPr>
            <p:cNvCxnSpPr>
              <a:cxnSpLocks/>
              <a:stCxn id="18" idx="2"/>
              <a:endCxn id="35" idx="0"/>
            </p:cNvCxnSpPr>
            <p:nvPr/>
          </p:nvCxnSpPr>
          <p:spPr>
            <a:xfrm>
              <a:off x="8899779" y="2549930"/>
              <a:ext cx="722246" cy="559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1" name="Graphic 12">
              <a:extLst>
                <a:ext uri="{FF2B5EF4-FFF2-40B4-BE49-F238E27FC236}">
                  <a16:creationId xmlns:a16="http://schemas.microsoft.com/office/drawing/2014/main" id="{2B7F5519-D4ED-5B16-7C8C-421927C4F222}"/>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3425795" y="380011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9">
              <a:extLst>
                <a:ext uri="{FF2B5EF4-FFF2-40B4-BE49-F238E27FC236}">
                  <a16:creationId xmlns:a16="http://schemas.microsoft.com/office/drawing/2014/main" id="{9D5DB0A1-DD3B-96CF-7E8E-92B960D8B482}"/>
                </a:ext>
              </a:extLst>
            </p:cNvPr>
            <p:cNvSpPr txBox="1">
              <a:spLocks noChangeArrowheads="1"/>
            </p:cNvSpPr>
            <p:nvPr/>
          </p:nvSpPr>
          <p:spPr bwMode="auto">
            <a:xfrm>
              <a:off x="3022456" y="4348740"/>
              <a:ext cx="138864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050" dirty="0">
                  <a:latin typeface="Arial" panose="020B0604020202020204" pitchFamily="34" charset="0"/>
                  <a:ea typeface="Amazon Ember" panose="020B0603020204020204" pitchFamily="34" charset="0"/>
                  <a:cs typeface="Arial" panose="020B0604020202020204" pitchFamily="34" charset="0"/>
                </a:rPr>
              </a:br>
              <a:r>
                <a:rPr lang="en-US" altLang="en-US" sz="1050" dirty="0">
                  <a:latin typeface="Arial" panose="020B0604020202020204" pitchFamily="34" charset="0"/>
                  <a:ea typeface="Amazon Ember" panose="020B0603020204020204" pitchFamily="34" charset="0"/>
                  <a:cs typeface="Arial" panose="020B0604020202020204" pitchFamily="34" charset="0"/>
                </a:rPr>
                <a:t>Data Firehose</a:t>
              </a:r>
            </a:p>
          </p:txBody>
        </p:sp>
        <p:pic>
          <p:nvPicPr>
            <p:cNvPr id="43" name="Graphic 10">
              <a:extLst>
                <a:ext uri="{FF2B5EF4-FFF2-40B4-BE49-F238E27FC236}">
                  <a16:creationId xmlns:a16="http://schemas.microsoft.com/office/drawing/2014/main" id="{774CDEF6-A2B2-20AD-BA2A-7319A2B3945F}"/>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4862332" y="380011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20">
              <a:extLst>
                <a:ext uri="{FF2B5EF4-FFF2-40B4-BE49-F238E27FC236}">
                  <a16:creationId xmlns:a16="http://schemas.microsoft.com/office/drawing/2014/main" id="{344CB294-FB3D-4FE1-605D-C3CC102FA352}"/>
                </a:ext>
              </a:extLst>
            </p:cNvPr>
            <p:cNvSpPr txBox="1">
              <a:spLocks noChangeArrowheads="1"/>
            </p:cNvSpPr>
            <p:nvPr/>
          </p:nvSpPr>
          <p:spPr bwMode="auto">
            <a:xfrm>
              <a:off x="4354202" y="4326513"/>
              <a:ext cx="147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コンシューマ関数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5" name="Straight Arrow Connector 105">
              <a:extLst>
                <a:ext uri="{FF2B5EF4-FFF2-40B4-BE49-F238E27FC236}">
                  <a16:creationId xmlns:a16="http://schemas.microsoft.com/office/drawing/2014/main" id="{0C764B60-0512-5E3A-FC91-1354AEC724FF}"/>
                </a:ext>
              </a:extLst>
            </p:cNvPr>
            <p:cNvCxnSpPr>
              <a:cxnSpLocks/>
              <a:stCxn id="43" idx="1"/>
              <a:endCxn id="41" idx="3"/>
            </p:cNvCxnSpPr>
            <p:nvPr/>
          </p:nvCxnSpPr>
          <p:spPr>
            <a:xfrm flipH="1">
              <a:off x="3974435" y="4074432"/>
              <a:ext cx="88789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114">
              <a:extLst>
                <a:ext uri="{FF2B5EF4-FFF2-40B4-BE49-F238E27FC236}">
                  <a16:creationId xmlns:a16="http://schemas.microsoft.com/office/drawing/2014/main" id="{4F0296B8-CCA9-D2F5-BA6D-2C12E595D102}"/>
                </a:ext>
              </a:extLst>
            </p:cNvPr>
            <p:cNvCxnSpPr>
              <a:cxnSpLocks/>
              <a:stCxn id="42" idx="2"/>
              <a:endCxn id="26" idx="0"/>
            </p:cNvCxnSpPr>
            <p:nvPr/>
          </p:nvCxnSpPr>
          <p:spPr>
            <a:xfrm>
              <a:off x="3716777" y="4779627"/>
              <a:ext cx="3124" cy="502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118">
              <a:extLst>
                <a:ext uri="{FF2B5EF4-FFF2-40B4-BE49-F238E27FC236}">
                  <a16:creationId xmlns:a16="http://schemas.microsoft.com/office/drawing/2014/main" id="{984A9373-5D4F-6047-0CA2-82AB495FAEB8}"/>
                </a:ext>
              </a:extLst>
            </p:cNvPr>
            <p:cNvCxnSpPr>
              <a:cxnSpLocks/>
              <a:stCxn id="26" idx="3"/>
              <a:endCxn id="9" idx="1"/>
            </p:cNvCxnSpPr>
            <p:nvPr/>
          </p:nvCxnSpPr>
          <p:spPr>
            <a:xfrm>
              <a:off x="5451098" y="6171384"/>
              <a:ext cx="1002641" cy="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8" name="Graphic 10">
              <a:extLst>
                <a:ext uri="{FF2B5EF4-FFF2-40B4-BE49-F238E27FC236}">
                  <a16:creationId xmlns:a16="http://schemas.microsoft.com/office/drawing/2014/main" id="{714CC2AB-326F-87D1-AA6B-903F28FC22CF}"/>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2170679" y="3799745"/>
              <a:ext cx="555314" cy="54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20">
              <a:extLst>
                <a:ext uri="{FF2B5EF4-FFF2-40B4-BE49-F238E27FC236}">
                  <a16:creationId xmlns:a16="http://schemas.microsoft.com/office/drawing/2014/main" id="{A24AC1BA-0DEE-9647-F504-580719967374}"/>
                </a:ext>
              </a:extLst>
            </p:cNvPr>
            <p:cNvSpPr txBox="1">
              <a:spLocks noChangeArrowheads="1"/>
            </p:cNvSpPr>
            <p:nvPr/>
          </p:nvSpPr>
          <p:spPr bwMode="auto">
            <a:xfrm>
              <a:off x="1728385" y="4352530"/>
              <a:ext cx="14215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a:ea typeface="Amazon Ember" panose="020B0603020204020204" pitchFamily="34" charset="0"/>
                  <a:cs typeface="Amazon Ember" panose="020B0603020204020204" pitchFamily="34" charset="0"/>
                </a:rPr>
                <a:t>データ整形関数</a:t>
              </a:r>
              <a:endParaRPr lang="en-US" altLang="en-US" sz="1000" dirty="0">
                <a:latin typeface="Amazon Ember"/>
                <a:ea typeface="Amazon Ember" panose="020B0603020204020204" pitchFamily="34" charset="0"/>
                <a:cs typeface="Amazon Ember" panose="020B0603020204020204" pitchFamily="34" charset="0"/>
              </a:endParaRPr>
            </a:p>
          </p:txBody>
        </p:sp>
        <p:cxnSp>
          <p:nvCxnSpPr>
            <p:cNvPr id="50" name="Straight Arrow Connector 131">
              <a:extLst>
                <a:ext uri="{FF2B5EF4-FFF2-40B4-BE49-F238E27FC236}">
                  <a16:creationId xmlns:a16="http://schemas.microsoft.com/office/drawing/2014/main" id="{26009057-C391-707E-F46A-99395B94F65D}"/>
                </a:ext>
              </a:extLst>
            </p:cNvPr>
            <p:cNvCxnSpPr>
              <a:cxnSpLocks/>
              <a:stCxn id="48" idx="3"/>
              <a:endCxn id="41" idx="1"/>
            </p:cNvCxnSpPr>
            <p:nvPr/>
          </p:nvCxnSpPr>
          <p:spPr>
            <a:xfrm>
              <a:off x="2725993" y="4074065"/>
              <a:ext cx="699802" cy="3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4">
              <a:extLst>
                <a:ext uri="{FF2B5EF4-FFF2-40B4-BE49-F238E27FC236}">
                  <a16:creationId xmlns:a16="http://schemas.microsoft.com/office/drawing/2014/main" id="{0477FFC4-A020-D261-2809-7CC2C81E066B}"/>
                </a:ext>
              </a:extLst>
            </p:cNvPr>
            <p:cNvSpPr txBox="1"/>
            <p:nvPr/>
          </p:nvSpPr>
          <p:spPr>
            <a:xfrm>
              <a:off x="1603219" y="2848107"/>
              <a:ext cx="2747400" cy="338554"/>
            </a:xfrm>
            <a:prstGeom prst="rect">
              <a:avLst/>
            </a:prstGeom>
            <a:noFill/>
          </p:spPr>
          <p:txBody>
            <a:bodyPr wrap="square" lIns="91440" tIns="45720" rIns="91440" bIns="45720" rtlCol="0" anchor="t">
              <a:spAutoFit/>
            </a:bodyPr>
            <a:lstStyle/>
            <a:p>
              <a:r>
                <a:rPr kumimoji="1" lang="ja-JP" altLang="en-US" sz="1600" dirty="0">
                  <a:latin typeface="Meiryo UI"/>
                  <a:ea typeface="Meiryo UI"/>
                </a:rPr>
                <a:t>データ管理</a:t>
              </a:r>
              <a:r>
                <a:rPr kumimoji="1" lang="en-US" altLang="ja-JP" sz="1600" dirty="0">
                  <a:latin typeface="Meiryo UI"/>
                  <a:ea typeface="Meiryo UI"/>
                </a:rPr>
                <a:t>_</a:t>
              </a:r>
              <a:r>
                <a:rPr kumimoji="1" lang="ja-JP" altLang="en-US" sz="1600" dirty="0">
                  <a:latin typeface="Meiryo UI"/>
                  <a:ea typeface="Meiryo UI"/>
                </a:rPr>
                <a:t>データ連携機能</a:t>
              </a:r>
              <a:endParaRPr kumimoji="1" lang="en-US" sz="1600" dirty="0">
                <a:latin typeface="Meiryo UI"/>
                <a:ea typeface="Meiryo UI"/>
                <a:cs typeface="Amazon Ember" panose="020B0603020204020204" pitchFamily="34" charset="0"/>
              </a:endParaRPr>
            </a:p>
          </p:txBody>
        </p:sp>
        <p:pic>
          <p:nvPicPr>
            <p:cNvPr id="54" name="Graphic 18">
              <a:extLst>
                <a:ext uri="{FF2B5EF4-FFF2-40B4-BE49-F238E27FC236}">
                  <a16:creationId xmlns:a16="http://schemas.microsoft.com/office/drawing/2014/main" id="{28CC4865-BE68-5C37-FB0E-6095C9BABAAD}"/>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8021455" y="3105836"/>
              <a:ext cx="552288" cy="55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11">
              <a:extLst>
                <a:ext uri="{FF2B5EF4-FFF2-40B4-BE49-F238E27FC236}">
                  <a16:creationId xmlns:a16="http://schemas.microsoft.com/office/drawing/2014/main" id="{821A1C6E-3FF3-9243-3BB3-DB2419AEF86B}"/>
                </a:ext>
              </a:extLst>
            </p:cNvPr>
            <p:cNvSpPr txBox="1">
              <a:spLocks noChangeArrowheads="1"/>
            </p:cNvSpPr>
            <p:nvPr/>
          </p:nvSpPr>
          <p:spPr bwMode="auto">
            <a:xfrm>
              <a:off x="7515192" y="3641942"/>
              <a:ext cx="1564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AWS Database </a:t>
              </a:r>
            </a:p>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Migration Service</a:t>
              </a:r>
            </a:p>
          </p:txBody>
        </p:sp>
        <p:pic>
          <p:nvPicPr>
            <p:cNvPr id="56" name="Graphic 9">
              <a:extLst>
                <a:ext uri="{FF2B5EF4-FFF2-40B4-BE49-F238E27FC236}">
                  <a16:creationId xmlns:a16="http://schemas.microsoft.com/office/drawing/2014/main" id="{54F75C46-7223-A6F0-01C1-13909D8F0F2F}"/>
                </a:ext>
              </a:extLst>
            </p:cNvPr>
            <p:cNvPicPr>
              <a:picLocks noChangeAspect="1" noChangeArrowheads="1"/>
            </p:cNvPicPr>
            <p:nvPr/>
          </p:nvPicPr>
          <p:blipFill>
            <a:blip r:embed="rId20">
              <a:extLst>
                <a:ext uri="{96DAC541-7B7A-43D3-8B79-37D633B846F1}">
                  <asvg:svgBlip xmlns:asvg="http://schemas.microsoft.com/office/drawing/2016/SVG/main" r:embed="rId21"/>
                </a:ext>
              </a:extLst>
            </a:blip>
            <a:srcRect/>
            <a:stretch/>
          </p:blipFill>
          <p:spPr bwMode="auto">
            <a:xfrm>
              <a:off x="8012216" y="4256004"/>
              <a:ext cx="570767" cy="57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17">
              <a:extLst>
                <a:ext uri="{FF2B5EF4-FFF2-40B4-BE49-F238E27FC236}">
                  <a16:creationId xmlns:a16="http://schemas.microsoft.com/office/drawing/2014/main" id="{17389B72-3B5D-DB4E-B242-164BD2AE9970}"/>
                </a:ext>
              </a:extLst>
            </p:cNvPr>
            <p:cNvSpPr txBox="1">
              <a:spLocks noChangeArrowheads="1"/>
            </p:cNvSpPr>
            <p:nvPr/>
          </p:nvSpPr>
          <p:spPr bwMode="auto">
            <a:xfrm>
              <a:off x="7151424" y="4772660"/>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000" dirty="0">
                  <a:latin typeface="Arial" panose="020B0604020202020204" pitchFamily="34" charset="0"/>
                  <a:ea typeface="Amazon Ember" panose="020B0603020204020204" pitchFamily="34" charset="0"/>
                  <a:cs typeface="Arial" panose="020B0604020202020204" pitchFamily="34" charset="0"/>
                </a:rPr>
              </a:br>
              <a:r>
                <a:rPr lang="en-US" altLang="en-US" sz="1000" dirty="0">
                  <a:latin typeface="Arial" panose="020B0604020202020204" pitchFamily="34" charset="0"/>
                  <a:ea typeface="Amazon Ember" panose="020B0603020204020204" pitchFamily="34" charset="0"/>
                  <a:cs typeface="Arial" panose="020B0604020202020204" pitchFamily="34" charset="0"/>
                </a:rPr>
                <a:t>Data Streams</a:t>
              </a:r>
            </a:p>
          </p:txBody>
        </p:sp>
        <p:cxnSp>
          <p:nvCxnSpPr>
            <p:cNvPr id="58" name="Straight Arrow Connector 75">
              <a:extLst>
                <a:ext uri="{FF2B5EF4-FFF2-40B4-BE49-F238E27FC236}">
                  <a16:creationId xmlns:a16="http://schemas.microsoft.com/office/drawing/2014/main" id="{18AC2247-A0B3-0BBB-2BA8-FC6C91F764CA}"/>
                </a:ext>
              </a:extLst>
            </p:cNvPr>
            <p:cNvCxnSpPr>
              <a:cxnSpLocks/>
              <a:stCxn id="18" idx="2"/>
              <a:endCxn id="54" idx="0"/>
            </p:cNvCxnSpPr>
            <p:nvPr/>
          </p:nvCxnSpPr>
          <p:spPr>
            <a:xfrm flipH="1">
              <a:off x="8297599" y="2549930"/>
              <a:ext cx="602180" cy="5559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直線矢印コネクタ 120">
              <a:extLst>
                <a:ext uri="{FF2B5EF4-FFF2-40B4-BE49-F238E27FC236}">
                  <a16:creationId xmlns:a16="http://schemas.microsoft.com/office/drawing/2014/main" id="{A5120252-0DAF-79A3-179F-24B15F18D019}"/>
                </a:ext>
              </a:extLst>
            </p:cNvPr>
            <p:cNvCxnSpPr>
              <a:cxnSpLocks/>
              <a:stCxn id="55" idx="2"/>
              <a:endCxn id="56" idx="0"/>
            </p:cNvCxnSpPr>
            <p:nvPr/>
          </p:nvCxnSpPr>
          <p:spPr>
            <a:xfrm>
              <a:off x="8297599" y="4042052"/>
              <a:ext cx="1" cy="213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81419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5-1-4-2</a:t>
            </a:r>
            <a:r>
              <a:rPr kumimoji="1" lang="en-US" altLang="ja-JP" dirty="0"/>
              <a:t>. </a:t>
            </a:r>
            <a:r>
              <a:rPr kumimoji="1" lang="ja-JP" altLang="en-US" dirty="0"/>
              <a:t>データ管理</a:t>
            </a:r>
            <a:r>
              <a:rPr kumimoji="1" lang="en-US" altLang="ja-JP" dirty="0"/>
              <a:t>_</a:t>
            </a:r>
            <a:r>
              <a:rPr kumimoji="1" lang="ja-JP" altLang="en-US" dirty="0"/>
              <a:t>データ収集機能</a:t>
            </a:r>
            <a:br>
              <a:rPr kumimoji="1" lang="en-US" altLang="ja-JP" dirty="0"/>
            </a:br>
            <a:r>
              <a:rPr kumimoji="1" lang="ja-JP" altLang="en-US" sz="3600" dirty="0"/>
              <a:t>（パターン</a:t>
            </a:r>
            <a:r>
              <a:rPr kumimoji="1" lang="en-US" altLang="ja-JP" sz="3600" dirty="0"/>
              <a:t>1 Web</a:t>
            </a:r>
            <a:r>
              <a:rPr kumimoji="1" lang="ja-JP" altLang="en-US" sz="3600" dirty="0"/>
              <a:t>フォーム利用・静止断面確保）</a:t>
            </a:r>
          </a:p>
        </p:txBody>
      </p:sp>
      <p:grpSp>
        <p:nvGrpSpPr>
          <p:cNvPr id="62" name="グループ化 61">
            <a:extLst>
              <a:ext uri="{FF2B5EF4-FFF2-40B4-BE49-F238E27FC236}">
                <a16:creationId xmlns:a16="http://schemas.microsoft.com/office/drawing/2014/main" id="{8168658C-9732-DCFB-3561-6604222DE525}"/>
              </a:ext>
            </a:extLst>
          </p:cNvPr>
          <p:cNvGrpSpPr/>
          <p:nvPr/>
        </p:nvGrpSpPr>
        <p:grpSpPr>
          <a:xfrm>
            <a:off x="3247121" y="2214985"/>
            <a:ext cx="11506421" cy="6987431"/>
            <a:chOff x="3247121" y="2214985"/>
            <a:chExt cx="11506421" cy="6987431"/>
          </a:xfrm>
        </p:grpSpPr>
        <p:sp>
          <p:nvSpPr>
            <p:cNvPr id="4" name="正方形/長方形 3">
              <a:extLst>
                <a:ext uri="{FF2B5EF4-FFF2-40B4-BE49-F238E27FC236}">
                  <a16:creationId xmlns:a16="http://schemas.microsoft.com/office/drawing/2014/main" id="{B766B1D3-9107-1E36-5560-A19987D05A04}"/>
                </a:ext>
              </a:extLst>
            </p:cNvPr>
            <p:cNvSpPr/>
            <p:nvPr/>
          </p:nvSpPr>
          <p:spPr>
            <a:xfrm>
              <a:off x="4907217" y="4394001"/>
              <a:ext cx="7516230" cy="381485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marL="0" marR="0" lvl="0" indent="0" algn="r" defTabSz="73152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データ管理</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データ収集機能</a:t>
              </a:r>
            </a:p>
          </p:txBody>
        </p:sp>
        <p:sp>
          <p:nvSpPr>
            <p:cNvPr id="5" name="TextBox 12">
              <a:extLst>
                <a:ext uri="{FF2B5EF4-FFF2-40B4-BE49-F238E27FC236}">
                  <a16:creationId xmlns:a16="http://schemas.microsoft.com/office/drawing/2014/main" id="{38904754-0D64-BC9D-D7D4-12D690652D2A}"/>
                </a:ext>
              </a:extLst>
            </p:cNvPr>
            <p:cNvSpPr txBox="1">
              <a:spLocks noChangeArrowheads="1"/>
            </p:cNvSpPr>
            <p:nvPr/>
          </p:nvSpPr>
          <p:spPr bwMode="auto">
            <a:xfrm>
              <a:off x="3247121" y="6639288"/>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pic>
          <p:nvPicPr>
            <p:cNvPr id="6" name="Graphic 23">
              <a:extLst>
                <a:ext uri="{FF2B5EF4-FFF2-40B4-BE49-F238E27FC236}">
                  <a16:creationId xmlns:a16="http://schemas.microsoft.com/office/drawing/2014/main" id="{953D3F13-3BE7-5364-08D0-9E825DD1753C}"/>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343790" y="607157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矢印コネクタ 120">
              <a:extLst>
                <a:ext uri="{FF2B5EF4-FFF2-40B4-BE49-F238E27FC236}">
                  <a16:creationId xmlns:a16="http://schemas.microsoft.com/office/drawing/2014/main" id="{81B1C1F9-9682-7BAA-0702-E7ECABBC3CE7}"/>
                </a:ext>
              </a:extLst>
            </p:cNvPr>
            <p:cNvCxnSpPr>
              <a:cxnSpLocks/>
              <a:stCxn id="45" idx="3"/>
              <a:endCxn id="21" idx="1"/>
            </p:cNvCxnSpPr>
            <p:nvPr/>
          </p:nvCxnSpPr>
          <p:spPr>
            <a:xfrm>
              <a:off x="7407310" y="6306521"/>
              <a:ext cx="70632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78">
              <a:extLst>
                <a:ext uri="{FF2B5EF4-FFF2-40B4-BE49-F238E27FC236}">
                  <a16:creationId xmlns:a16="http://schemas.microsoft.com/office/drawing/2014/main" id="{EB3C900B-998E-981F-FDB5-C71A9E050509}"/>
                </a:ext>
              </a:extLst>
            </p:cNvPr>
            <p:cNvSpPr/>
            <p:nvPr/>
          </p:nvSpPr>
          <p:spPr>
            <a:xfrm>
              <a:off x="4658264" y="2216573"/>
              <a:ext cx="1000727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AWS Cloud</a:t>
              </a:r>
            </a:p>
          </p:txBody>
        </p:sp>
        <p:pic>
          <p:nvPicPr>
            <p:cNvPr id="14" name="Graphic 79">
              <a:extLst>
                <a:ext uri="{FF2B5EF4-FFF2-40B4-BE49-F238E27FC236}">
                  <a16:creationId xmlns:a16="http://schemas.microsoft.com/office/drawing/2014/main" id="{2389D907-6BE4-4AB7-7783-8462B97A9D9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58265" y="2214985"/>
              <a:ext cx="381000" cy="381000"/>
            </a:xfrm>
            <a:prstGeom prst="rect">
              <a:avLst/>
            </a:prstGeom>
          </p:spPr>
        </p:pic>
        <p:cxnSp>
          <p:nvCxnSpPr>
            <p:cNvPr id="17" name="直線矢印コネクタ 16">
              <a:extLst>
                <a:ext uri="{FF2B5EF4-FFF2-40B4-BE49-F238E27FC236}">
                  <a16:creationId xmlns:a16="http://schemas.microsoft.com/office/drawing/2014/main" id="{6E05D4A5-BB23-E7F2-E51A-A2246621881F}"/>
                </a:ext>
              </a:extLst>
            </p:cNvPr>
            <p:cNvCxnSpPr>
              <a:cxnSpLocks/>
              <a:stCxn id="6" idx="1"/>
              <a:endCxn id="40" idx="1"/>
            </p:cNvCxnSpPr>
            <p:nvPr/>
          </p:nvCxnSpPr>
          <p:spPr>
            <a:xfrm>
              <a:off x="3813690" y="6306521"/>
              <a:ext cx="161941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9">
              <a:extLst>
                <a:ext uri="{FF2B5EF4-FFF2-40B4-BE49-F238E27FC236}">
                  <a16:creationId xmlns:a16="http://schemas.microsoft.com/office/drawing/2014/main" id="{39716723-95D6-80A9-D1BC-6A8B889B92AF}"/>
                </a:ext>
              </a:extLst>
            </p:cNvPr>
            <p:cNvSpPr txBox="1">
              <a:spLocks noChangeArrowheads="1"/>
            </p:cNvSpPr>
            <p:nvPr/>
          </p:nvSpPr>
          <p:spPr bwMode="auto">
            <a:xfrm>
              <a:off x="7286211" y="6586588"/>
              <a:ext cx="2243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DocumentDB</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Web</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フォーム内容保管</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データベース</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1" name="Graphic 18">
              <a:extLst>
                <a:ext uri="{FF2B5EF4-FFF2-40B4-BE49-F238E27FC236}">
                  <a16:creationId xmlns:a16="http://schemas.microsoft.com/office/drawing/2014/main" id="{2ED8BE9B-61A8-251A-F726-F1E9512666B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13630" y="6034617"/>
              <a:ext cx="543809" cy="5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34">
              <a:extLst>
                <a:ext uri="{FF2B5EF4-FFF2-40B4-BE49-F238E27FC236}">
                  <a16:creationId xmlns:a16="http://schemas.microsoft.com/office/drawing/2014/main" id="{9CD83A69-5F84-93C7-0F94-6F19AA53181E}"/>
                </a:ext>
              </a:extLst>
            </p:cNvPr>
            <p:cNvSpPr/>
            <p:nvPr/>
          </p:nvSpPr>
          <p:spPr>
            <a:xfrm>
              <a:off x="12520921" y="5201077"/>
              <a:ext cx="2065523" cy="221666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sp>
          <p:nvSpPr>
            <p:cNvPr id="23" name="TextBox 20">
              <a:extLst>
                <a:ext uri="{FF2B5EF4-FFF2-40B4-BE49-F238E27FC236}">
                  <a16:creationId xmlns:a16="http://schemas.microsoft.com/office/drawing/2014/main" id="{432F95FA-B582-3992-BD81-58EC35D0CBEB}"/>
                </a:ext>
              </a:extLst>
            </p:cNvPr>
            <p:cNvSpPr txBox="1">
              <a:spLocks noChangeArrowheads="1"/>
            </p:cNvSpPr>
            <p:nvPr/>
          </p:nvSpPr>
          <p:spPr bwMode="auto">
            <a:xfrm>
              <a:off x="12606362" y="5377912"/>
              <a:ext cx="18965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本機能で収集したデータを利用し分析等を実施する</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4" name="TextBox 20">
              <a:extLst>
                <a:ext uri="{FF2B5EF4-FFF2-40B4-BE49-F238E27FC236}">
                  <a16:creationId xmlns:a16="http://schemas.microsoft.com/office/drawing/2014/main" id="{4A06D029-1C97-21D1-BC8A-60A4A8842C72}"/>
                </a:ext>
              </a:extLst>
            </p:cNvPr>
            <p:cNvSpPr txBox="1">
              <a:spLocks noChangeArrowheads="1"/>
            </p:cNvSpPr>
            <p:nvPr/>
          </p:nvSpPr>
          <p:spPr bwMode="auto">
            <a:xfrm>
              <a:off x="12447770" y="6485997"/>
              <a:ext cx="2305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統計処理機能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_</a:t>
              </a:r>
              <a:r>
                <a:rPr kumimoji="0" lang="ja-JP" altLang="en-US"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文書検索機能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6" name="TextBox 9">
              <a:extLst>
                <a:ext uri="{FF2B5EF4-FFF2-40B4-BE49-F238E27FC236}">
                  <a16:creationId xmlns:a16="http://schemas.microsoft.com/office/drawing/2014/main" id="{41AAF8DE-6B46-3247-DC80-F8FBF1F29E5B}"/>
                </a:ext>
              </a:extLst>
            </p:cNvPr>
            <p:cNvSpPr txBox="1">
              <a:spLocks noChangeArrowheads="1"/>
            </p:cNvSpPr>
            <p:nvPr/>
          </p:nvSpPr>
          <p:spPr bwMode="auto">
            <a:xfrm>
              <a:off x="10388800" y="5564093"/>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Web</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フォーム内容</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蓄積ストレージ</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7" name="Graphic 8">
              <a:extLst>
                <a:ext uri="{FF2B5EF4-FFF2-40B4-BE49-F238E27FC236}">
                  <a16:creationId xmlns:a16="http://schemas.microsoft.com/office/drawing/2014/main" id="{6562441A-5947-1EF7-C70F-DBB5D56B1FF3}"/>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11212599" y="5012043"/>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線矢印コネクタ 120">
              <a:extLst>
                <a:ext uri="{FF2B5EF4-FFF2-40B4-BE49-F238E27FC236}">
                  <a16:creationId xmlns:a16="http://schemas.microsoft.com/office/drawing/2014/main" id="{35AA369B-BDB0-97F7-74A0-7AFB01ABD8A7}"/>
                </a:ext>
              </a:extLst>
            </p:cNvPr>
            <p:cNvCxnSpPr>
              <a:cxnSpLocks/>
              <a:stCxn id="21" idx="3"/>
              <a:endCxn id="34" idx="1"/>
            </p:cNvCxnSpPr>
            <p:nvPr/>
          </p:nvCxnSpPr>
          <p:spPr>
            <a:xfrm>
              <a:off x="8657439" y="6306522"/>
              <a:ext cx="2002815" cy="2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Graphic 6">
              <a:extLst>
                <a:ext uri="{FF2B5EF4-FFF2-40B4-BE49-F238E27FC236}">
                  <a16:creationId xmlns:a16="http://schemas.microsoft.com/office/drawing/2014/main" id="{72E98C9D-AA78-A8A9-EE86-4336D383B1D7}"/>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605214" y="6039790"/>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0">
              <a:extLst>
                <a:ext uri="{FF2B5EF4-FFF2-40B4-BE49-F238E27FC236}">
                  <a16:creationId xmlns:a16="http://schemas.microsoft.com/office/drawing/2014/main" id="{F4BFE189-EBCA-36CE-2849-992EE9F603A6}"/>
                </a:ext>
              </a:extLst>
            </p:cNvPr>
            <p:cNvSpPr txBox="1">
              <a:spLocks noChangeArrowheads="1"/>
            </p:cNvSpPr>
            <p:nvPr/>
          </p:nvSpPr>
          <p:spPr bwMode="auto">
            <a:xfrm>
              <a:off x="9008067" y="6597263"/>
              <a:ext cx="17340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Glue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Web</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フォーム内容</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抽出ジョブ</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32" name="TextBox 24">
              <a:extLst>
                <a:ext uri="{FF2B5EF4-FFF2-40B4-BE49-F238E27FC236}">
                  <a16:creationId xmlns:a16="http://schemas.microsoft.com/office/drawing/2014/main" id="{DCB1563C-2FE2-0AE1-B42F-C88C9191080F}"/>
                </a:ext>
              </a:extLst>
            </p:cNvPr>
            <p:cNvSpPr txBox="1">
              <a:spLocks noChangeArrowheads="1"/>
            </p:cNvSpPr>
            <p:nvPr/>
          </p:nvSpPr>
          <p:spPr bwMode="auto">
            <a:xfrm>
              <a:off x="10731362" y="6858712"/>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Glue</a:t>
              </a:r>
              <a:b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b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Data Catalog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Web</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フォーム内容</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メタデータカタログ</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33" name="Graphic 29">
              <a:extLst>
                <a:ext uri="{FF2B5EF4-FFF2-40B4-BE49-F238E27FC236}">
                  <a16:creationId xmlns:a16="http://schemas.microsoft.com/office/drawing/2014/main" id="{E3A34D8B-7E94-335F-0B0A-92BA502357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62301" y="6415085"/>
              <a:ext cx="457200" cy="457200"/>
            </a:xfrm>
            <a:prstGeom prst="rect">
              <a:avLst/>
            </a:prstGeom>
          </p:spPr>
        </p:pic>
        <p:sp>
          <p:nvSpPr>
            <p:cNvPr id="34" name="Rectangle 134">
              <a:extLst>
                <a:ext uri="{FF2B5EF4-FFF2-40B4-BE49-F238E27FC236}">
                  <a16:creationId xmlns:a16="http://schemas.microsoft.com/office/drawing/2014/main" id="{709512ED-487B-BAE9-65FD-3A0B0C8A8249}"/>
                </a:ext>
              </a:extLst>
            </p:cNvPr>
            <p:cNvSpPr/>
            <p:nvPr/>
          </p:nvSpPr>
          <p:spPr>
            <a:xfrm>
              <a:off x="10660254" y="4813144"/>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cxnSp>
          <p:nvCxnSpPr>
            <p:cNvPr id="35" name="Connector: Elbow 58">
              <a:extLst>
                <a:ext uri="{FF2B5EF4-FFF2-40B4-BE49-F238E27FC236}">
                  <a16:creationId xmlns:a16="http://schemas.microsoft.com/office/drawing/2014/main" id="{B3C12CAB-6A2A-81F9-A120-221ECC90D6C0}"/>
                </a:ext>
              </a:extLst>
            </p:cNvPr>
            <p:cNvCxnSpPr>
              <a:cxnSpLocks/>
              <a:stCxn id="6" idx="1"/>
              <a:endCxn id="36" idx="1"/>
            </p:cNvCxnSpPr>
            <p:nvPr/>
          </p:nvCxnSpPr>
          <p:spPr>
            <a:xfrm flipV="1">
              <a:off x="3813690" y="3381329"/>
              <a:ext cx="2065275" cy="292519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6" name="Rectangle 65">
              <a:extLst>
                <a:ext uri="{FF2B5EF4-FFF2-40B4-BE49-F238E27FC236}">
                  <a16:creationId xmlns:a16="http://schemas.microsoft.com/office/drawing/2014/main" id="{D2DDA1E4-DB8E-5802-1C04-3D8CA0737378}"/>
                </a:ext>
              </a:extLst>
            </p:cNvPr>
            <p:cNvSpPr/>
            <p:nvPr/>
          </p:nvSpPr>
          <p:spPr>
            <a:xfrm>
              <a:off x="5878965" y="2589178"/>
              <a:ext cx="5071479" cy="158430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7" name="TextBox 20">
              <a:extLst>
                <a:ext uri="{FF2B5EF4-FFF2-40B4-BE49-F238E27FC236}">
                  <a16:creationId xmlns:a16="http://schemas.microsoft.com/office/drawing/2014/main" id="{03932F1D-ED0A-5219-9916-D73EA5697B93}"/>
                </a:ext>
              </a:extLst>
            </p:cNvPr>
            <p:cNvSpPr txBox="1">
              <a:spLocks noChangeArrowheads="1"/>
            </p:cNvSpPr>
            <p:nvPr/>
          </p:nvSpPr>
          <p:spPr bwMode="auto">
            <a:xfrm>
              <a:off x="8310703" y="2955009"/>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_Web</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ページ</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8" name="TextBox 20">
              <a:extLst>
                <a:ext uri="{FF2B5EF4-FFF2-40B4-BE49-F238E27FC236}">
                  <a16:creationId xmlns:a16="http://schemas.microsoft.com/office/drawing/2014/main" id="{5993579D-85CB-1267-9DF6-29BBCDEFC667}"/>
                </a:ext>
              </a:extLst>
            </p:cNvPr>
            <p:cNvSpPr txBox="1">
              <a:spLocks noChangeArrowheads="1"/>
            </p:cNvSpPr>
            <p:nvPr/>
          </p:nvSpPr>
          <p:spPr bwMode="auto">
            <a:xfrm>
              <a:off x="5968840" y="2918138"/>
              <a:ext cx="23687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ブラウザ上で動作するフロントエンドアプリを配信する</a:t>
              </a:r>
              <a:endParaRPr kumimoji="0" lang="ja-JP" altLang="en-US" sz="2067"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cxnSp>
          <p:nvCxnSpPr>
            <p:cNvPr id="39" name="直線矢印コネクタ 120">
              <a:extLst>
                <a:ext uri="{FF2B5EF4-FFF2-40B4-BE49-F238E27FC236}">
                  <a16:creationId xmlns:a16="http://schemas.microsoft.com/office/drawing/2014/main" id="{26A2620D-25BA-8287-AD94-9DD6CF8DB345}"/>
                </a:ext>
              </a:extLst>
            </p:cNvPr>
            <p:cNvCxnSpPr>
              <a:cxnSpLocks/>
              <a:stCxn id="34" idx="3"/>
              <a:endCxn id="22" idx="1"/>
            </p:cNvCxnSpPr>
            <p:nvPr/>
          </p:nvCxnSpPr>
          <p:spPr>
            <a:xfrm>
              <a:off x="12299870" y="6308617"/>
              <a:ext cx="221051" cy="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Graphic 8">
              <a:extLst>
                <a:ext uri="{FF2B5EF4-FFF2-40B4-BE49-F238E27FC236}">
                  <a16:creationId xmlns:a16="http://schemas.microsoft.com/office/drawing/2014/main" id="{9F139A5E-D367-860C-B5C4-86DFD59B1B8D}"/>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5523824" y="518188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1">
              <a:extLst>
                <a:ext uri="{FF2B5EF4-FFF2-40B4-BE49-F238E27FC236}">
                  <a16:creationId xmlns:a16="http://schemas.microsoft.com/office/drawing/2014/main" id="{CC30CDED-578C-15B8-3AF4-56166200D4DF}"/>
                </a:ext>
              </a:extLst>
            </p:cNvPr>
            <p:cNvSpPr txBox="1">
              <a:spLocks noChangeArrowheads="1"/>
            </p:cNvSpPr>
            <p:nvPr/>
          </p:nvSpPr>
          <p:spPr bwMode="auto">
            <a:xfrm>
              <a:off x="5272151" y="5525414"/>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25" name="直線矢印コネクタ 120">
              <a:extLst>
                <a:ext uri="{FF2B5EF4-FFF2-40B4-BE49-F238E27FC236}">
                  <a16:creationId xmlns:a16="http://schemas.microsoft.com/office/drawing/2014/main" id="{92158CBC-FAF7-F9EC-8DF6-8896E7501714}"/>
                </a:ext>
              </a:extLst>
            </p:cNvPr>
            <p:cNvCxnSpPr>
              <a:cxnSpLocks/>
              <a:stCxn id="19" idx="2"/>
              <a:endCxn id="40" idx="0"/>
            </p:cNvCxnSpPr>
            <p:nvPr/>
          </p:nvCxnSpPr>
          <p:spPr>
            <a:xfrm>
              <a:off x="5706704" y="5863968"/>
              <a:ext cx="0" cy="1689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120">
              <a:extLst>
                <a:ext uri="{FF2B5EF4-FFF2-40B4-BE49-F238E27FC236}">
                  <a16:creationId xmlns:a16="http://schemas.microsoft.com/office/drawing/2014/main" id="{58EB4938-EFAB-99E7-54B9-D65851087DF4}"/>
                </a:ext>
              </a:extLst>
            </p:cNvPr>
            <p:cNvCxnSpPr>
              <a:cxnSpLocks/>
              <a:stCxn id="40" idx="3"/>
              <a:endCxn id="45" idx="1"/>
            </p:cNvCxnSpPr>
            <p:nvPr/>
          </p:nvCxnSpPr>
          <p:spPr>
            <a:xfrm>
              <a:off x="5980304" y="6306521"/>
              <a:ext cx="9723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0" name="Graphic 6">
              <a:extLst>
                <a:ext uri="{FF2B5EF4-FFF2-40B4-BE49-F238E27FC236}">
                  <a16:creationId xmlns:a16="http://schemas.microsoft.com/office/drawing/2014/main" id="{7D70113C-51D6-6B42-3DEF-A61916985FE0}"/>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5433104" y="6032921"/>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テキスト ボックス 40">
              <a:extLst>
                <a:ext uri="{FF2B5EF4-FFF2-40B4-BE49-F238E27FC236}">
                  <a16:creationId xmlns:a16="http://schemas.microsoft.com/office/drawing/2014/main" id="{2842CABA-D148-0CAF-794B-F0123EF7EA24}"/>
                </a:ext>
              </a:extLst>
            </p:cNvPr>
            <p:cNvSpPr txBox="1"/>
            <p:nvPr/>
          </p:nvSpPr>
          <p:spPr>
            <a:xfrm>
              <a:off x="4847668" y="6560385"/>
              <a:ext cx="1718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a:sym typeface="Arial"/>
                </a:rPr>
                <a:t>負荷分散</a:t>
              </a:r>
              <a:endParaRPr kumimoji="0" lang="en-US" altLang="en-US" sz="1200" b="0" i="0" u="none" strike="noStrike" kern="0" cap="none" spc="0" normalizeH="0" baseline="0" noProof="0" dirty="0">
                <a:ln>
                  <a:noFill/>
                </a:ln>
                <a:solidFill>
                  <a:srgbClr val="000000"/>
                </a:solidFill>
                <a:effectLst/>
                <a:uLnTx/>
                <a:uFillTx/>
                <a:latin typeface="Arial"/>
                <a:sym typeface="Arial"/>
              </a:endParaRPr>
            </a:p>
          </p:txBody>
        </p:sp>
        <p:sp>
          <p:nvSpPr>
            <p:cNvPr id="42" name="テキスト ボックス 41">
              <a:extLst>
                <a:ext uri="{FF2B5EF4-FFF2-40B4-BE49-F238E27FC236}">
                  <a16:creationId xmlns:a16="http://schemas.microsoft.com/office/drawing/2014/main" id="{1C752CD9-6897-FBA9-4811-63FB79154C18}"/>
                </a:ext>
              </a:extLst>
            </p:cNvPr>
            <p:cNvSpPr txBox="1"/>
            <p:nvPr/>
          </p:nvSpPr>
          <p:spPr>
            <a:xfrm>
              <a:off x="6768520" y="5801045"/>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43" name="Rectangle 43">
              <a:extLst>
                <a:ext uri="{FF2B5EF4-FFF2-40B4-BE49-F238E27FC236}">
                  <a16:creationId xmlns:a16="http://schemas.microsoft.com/office/drawing/2014/main" id="{561BC525-4D44-B618-78F6-28A20AF69715}"/>
                </a:ext>
              </a:extLst>
            </p:cNvPr>
            <p:cNvSpPr/>
            <p:nvPr/>
          </p:nvSpPr>
          <p:spPr>
            <a:xfrm>
              <a:off x="6625857" y="5778156"/>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44" name="Graphic 18">
              <a:extLst>
                <a:ext uri="{FF2B5EF4-FFF2-40B4-BE49-F238E27FC236}">
                  <a16:creationId xmlns:a16="http://schemas.microsoft.com/office/drawing/2014/main" id="{6233A92E-DAB7-0842-D479-8AEA0EC303ED}"/>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6609538" y="5776768"/>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phic 13">
              <a:extLst>
                <a:ext uri="{FF2B5EF4-FFF2-40B4-BE49-F238E27FC236}">
                  <a16:creationId xmlns:a16="http://schemas.microsoft.com/office/drawing/2014/main" id="{F1AE82DC-17E8-3F6F-2771-699F1571F6B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952646" y="6079189"/>
              <a:ext cx="454664" cy="454664"/>
            </a:xfrm>
            <a:prstGeom prst="rect">
              <a:avLst/>
            </a:prstGeom>
          </p:spPr>
        </p:pic>
        <p:sp>
          <p:nvSpPr>
            <p:cNvPr id="46" name="テキスト ボックス 45">
              <a:extLst>
                <a:ext uri="{FF2B5EF4-FFF2-40B4-BE49-F238E27FC236}">
                  <a16:creationId xmlns:a16="http://schemas.microsoft.com/office/drawing/2014/main" id="{F4C184E7-945B-CC08-57FE-48EB9D43D457}"/>
                </a:ext>
              </a:extLst>
            </p:cNvPr>
            <p:cNvSpPr txBox="1"/>
            <p:nvPr/>
          </p:nvSpPr>
          <p:spPr>
            <a:xfrm>
              <a:off x="6654682" y="6413211"/>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grpSp>
    </p:spTree>
    <p:extLst>
      <p:ext uri="{BB962C8B-B14F-4D97-AF65-F5344CB8AC3E}">
        <p14:creationId xmlns:p14="http://schemas.microsoft.com/office/powerpoint/2010/main" val="2393390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5-1-4-2</a:t>
            </a:r>
            <a:r>
              <a:rPr kumimoji="1" lang="en-US" altLang="ja-JP" dirty="0"/>
              <a:t>. </a:t>
            </a:r>
            <a:r>
              <a:rPr kumimoji="1" lang="ja-JP" altLang="en-US" dirty="0"/>
              <a:t>データ管理</a:t>
            </a:r>
            <a:r>
              <a:rPr kumimoji="1" lang="en-US" altLang="ja-JP" dirty="0"/>
              <a:t>_</a:t>
            </a:r>
            <a:r>
              <a:rPr kumimoji="1" lang="ja-JP" altLang="en-US" dirty="0"/>
              <a:t>データ収集機能</a:t>
            </a:r>
            <a:br>
              <a:rPr kumimoji="1" lang="en-US" altLang="ja-JP" dirty="0"/>
            </a:br>
            <a:r>
              <a:rPr kumimoji="1" lang="ja-JP" altLang="en-US" sz="3600" dirty="0"/>
              <a:t>（パターン</a:t>
            </a:r>
            <a:r>
              <a:rPr kumimoji="1" lang="en-US" altLang="ja-JP" sz="3600" dirty="0"/>
              <a:t>2 Web</a:t>
            </a:r>
            <a:r>
              <a:rPr kumimoji="1" lang="ja-JP" altLang="en-US" sz="3600" dirty="0"/>
              <a:t>フォーム利用・差分データをニアリアルタイム等で収集）</a:t>
            </a:r>
          </a:p>
        </p:txBody>
      </p:sp>
      <p:grpSp>
        <p:nvGrpSpPr>
          <p:cNvPr id="51" name="グループ化 50">
            <a:extLst>
              <a:ext uri="{FF2B5EF4-FFF2-40B4-BE49-F238E27FC236}">
                <a16:creationId xmlns:a16="http://schemas.microsoft.com/office/drawing/2014/main" id="{132ED26A-181A-BDB4-E77F-7F85979439C6}"/>
              </a:ext>
            </a:extLst>
          </p:cNvPr>
          <p:cNvGrpSpPr/>
          <p:nvPr/>
        </p:nvGrpSpPr>
        <p:grpSpPr>
          <a:xfrm>
            <a:off x="3281933" y="2452833"/>
            <a:ext cx="11436797" cy="6987431"/>
            <a:chOff x="3281933" y="2452833"/>
            <a:chExt cx="11436797" cy="6987431"/>
          </a:xfrm>
        </p:grpSpPr>
        <p:sp>
          <p:nvSpPr>
            <p:cNvPr id="4" name="正方形/長方形 3">
              <a:extLst>
                <a:ext uri="{FF2B5EF4-FFF2-40B4-BE49-F238E27FC236}">
                  <a16:creationId xmlns:a16="http://schemas.microsoft.com/office/drawing/2014/main" id="{D2D705A5-7E90-256F-DE8D-BF3FF906B8AC}"/>
                </a:ext>
              </a:extLst>
            </p:cNvPr>
            <p:cNvSpPr/>
            <p:nvPr/>
          </p:nvSpPr>
          <p:spPr>
            <a:xfrm>
              <a:off x="4942029" y="4631849"/>
              <a:ext cx="7437322" cy="381485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marL="0" marR="0" lvl="0" indent="0" algn="r" defTabSz="73152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データ管理</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データ収集機能</a:t>
              </a:r>
            </a:p>
          </p:txBody>
        </p:sp>
        <p:sp>
          <p:nvSpPr>
            <p:cNvPr id="5" name="TextBox 12">
              <a:extLst>
                <a:ext uri="{FF2B5EF4-FFF2-40B4-BE49-F238E27FC236}">
                  <a16:creationId xmlns:a16="http://schemas.microsoft.com/office/drawing/2014/main" id="{36228E9E-293B-0D17-0A1F-E0425CA6F4B1}"/>
                </a:ext>
              </a:extLst>
            </p:cNvPr>
            <p:cNvSpPr txBox="1">
              <a:spLocks noChangeArrowheads="1"/>
            </p:cNvSpPr>
            <p:nvPr/>
          </p:nvSpPr>
          <p:spPr bwMode="auto">
            <a:xfrm>
              <a:off x="3281933" y="6881637"/>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pic>
          <p:nvPicPr>
            <p:cNvPr id="6" name="Graphic 23">
              <a:extLst>
                <a:ext uri="{FF2B5EF4-FFF2-40B4-BE49-F238E27FC236}">
                  <a16:creationId xmlns:a16="http://schemas.microsoft.com/office/drawing/2014/main" id="{CA324DF3-AC06-97B6-F1D3-71721BEEAB42}"/>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378602" y="630921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矢印コネクタ 120">
              <a:extLst>
                <a:ext uri="{FF2B5EF4-FFF2-40B4-BE49-F238E27FC236}">
                  <a16:creationId xmlns:a16="http://schemas.microsoft.com/office/drawing/2014/main" id="{55CDA4CD-9FDC-5DA0-1886-4E0DF009F705}"/>
                </a:ext>
              </a:extLst>
            </p:cNvPr>
            <p:cNvCxnSpPr>
              <a:cxnSpLocks/>
              <a:stCxn id="46" idx="3"/>
              <a:endCxn id="21" idx="1"/>
            </p:cNvCxnSpPr>
            <p:nvPr/>
          </p:nvCxnSpPr>
          <p:spPr>
            <a:xfrm>
              <a:off x="7407310" y="6537056"/>
              <a:ext cx="74673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78">
              <a:extLst>
                <a:ext uri="{FF2B5EF4-FFF2-40B4-BE49-F238E27FC236}">
                  <a16:creationId xmlns:a16="http://schemas.microsoft.com/office/drawing/2014/main" id="{556D8107-F87E-1813-3CCC-C0191059CD7E}"/>
                </a:ext>
              </a:extLst>
            </p:cNvPr>
            <p:cNvSpPr/>
            <p:nvPr/>
          </p:nvSpPr>
          <p:spPr>
            <a:xfrm>
              <a:off x="4693076" y="2454421"/>
              <a:ext cx="1000727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AWS Cloud</a:t>
              </a:r>
            </a:p>
          </p:txBody>
        </p:sp>
        <p:pic>
          <p:nvPicPr>
            <p:cNvPr id="14" name="Graphic 79">
              <a:extLst>
                <a:ext uri="{FF2B5EF4-FFF2-40B4-BE49-F238E27FC236}">
                  <a16:creationId xmlns:a16="http://schemas.microsoft.com/office/drawing/2014/main" id="{C08D5243-F8EB-0D92-75D2-E85C7C820C1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93077" y="2452833"/>
              <a:ext cx="381000" cy="381000"/>
            </a:xfrm>
            <a:prstGeom prst="rect">
              <a:avLst/>
            </a:prstGeom>
          </p:spPr>
        </p:pic>
        <p:cxnSp>
          <p:nvCxnSpPr>
            <p:cNvPr id="17" name="直線矢印コネクタ 16">
              <a:extLst>
                <a:ext uri="{FF2B5EF4-FFF2-40B4-BE49-F238E27FC236}">
                  <a16:creationId xmlns:a16="http://schemas.microsoft.com/office/drawing/2014/main" id="{FEB48840-544A-AB04-6CBE-862423219DDC}"/>
                </a:ext>
              </a:extLst>
            </p:cNvPr>
            <p:cNvCxnSpPr>
              <a:cxnSpLocks/>
              <a:stCxn id="6" idx="1"/>
            </p:cNvCxnSpPr>
            <p:nvPr/>
          </p:nvCxnSpPr>
          <p:spPr>
            <a:xfrm>
              <a:off x="3848502" y="6544161"/>
              <a:ext cx="1555825" cy="1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9">
              <a:extLst>
                <a:ext uri="{FF2B5EF4-FFF2-40B4-BE49-F238E27FC236}">
                  <a16:creationId xmlns:a16="http://schemas.microsoft.com/office/drawing/2014/main" id="{E738D394-C615-251C-256F-3E402739643C}"/>
                </a:ext>
              </a:extLst>
            </p:cNvPr>
            <p:cNvSpPr txBox="1">
              <a:spLocks noChangeArrowheads="1"/>
            </p:cNvSpPr>
            <p:nvPr/>
          </p:nvSpPr>
          <p:spPr bwMode="auto">
            <a:xfrm>
              <a:off x="7326629" y="6828938"/>
              <a:ext cx="2243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DocumentDB</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Web</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フォーム内容保管</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データベース</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1" name="Graphic 18">
              <a:extLst>
                <a:ext uri="{FF2B5EF4-FFF2-40B4-BE49-F238E27FC236}">
                  <a16:creationId xmlns:a16="http://schemas.microsoft.com/office/drawing/2014/main" id="{8F720B69-76AA-C8BA-23BA-42EA9E43190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54048" y="6265152"/>
              <a:ext cx="543809" cy="5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直線矢印コネクタ 120">
              <a:extLst>
                <a:ext uri="{FF2B5EF4-FFF2-40B4-BE49-F238E27FC236}">
                  <a16:creationId xmlns:a16="http://schemas.microsoft.com/office/drawing/2014/main" id="{83CD2A9B-E117-669E-9647-10A5E436F45C}"/>
                </a:ext>
              </a:extLst>
            </p:cNvPr>
            <p:cNvCxnSpPr>
              <a:cxnSpLocks/>
              <a:stCxn id="21" idx="3"/>
              <a:endCxn id="24" idx="1"/>
            </p:cNvCxnSpPr>
            <p:nvPr/>
          </p:nvCxnSpPr>
          <p:spPr>
            <a:xfrm flipV="1">
              <a:off x="8697857" y="6537056"/>
              <a:ext cx="91792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Graphic 10">
              <a:extLst>
                <a:ext uri="{FF2B5EF4-FFF2-40B4-BE49-F238E27FC236}">
                  <a16:creationId xmlns:a16="http://schemas.microsoft.com/office/drawing/2014/main" id="{634EF919-30F0-5CD8-E082-576614C06063}"/>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9615783" y="626273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0">
              <a:extLst>
                <a:ext uri="{FF2B5EF4-FFF2-40B4-BE49-F238E27FC236}">
                  <a16:creationId xmlns:a16="http://schemas.microsoft.com/office/drawing/2014/main" id="{6330E9BB-ECED-3A54-448A-D3461314E073}"/>
                </a:ext>
              </a:extLst>
            </p:cNvPr>
            <p:cNvSpPr txBox="1">
              <a:spLocks noChangeArrowheads="1"/>
            </p:cNvSpPr>
            <p:nvPr/>
          </p:nvSpPr>
          <p:spPr bwMode="auto">
            <a:xfrm>
              <a:off x="8757438" y="6837198"/>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Lambda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変更ストリーム</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処理関数</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6" name="TextBox 9">
              <a:extLst>
                <a:ext uri="{FF2B5EF4-FFF2-40B4-BE49-F238E27FC236}">
                  <a16:creationId xmlns:a16="http://schemas.microsoft.com/office/drawing/2014/main" id="{159A2719-21C0-EF4C-90E3-85AA9EFFAAEF}"/>
                </a:ext>
              </a:extLst>
            </p:cNvPr>
            <p:cNvSpPr txBox="1">
              <a:spLocks noChangeArrowheads="1"/>
            </p:cNvSpPr>
            <p:nvPr/>
          </p:nvSpPr>
          <p:spPr bwMode="auto">
            <a:xfrm>
              <a:off x="10382804" y="5806443"/>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Web</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フォーム内容</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蓄積ストレージ</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7" name="Graphic 8">
              <a:extLst>
                <a:ext uri="{FF2B5EF4-FFF2-40B4-BE49-F238E27FC236}">
                  <a16:creationId xmlns:a16="http://schemas.microsoft.com/office/drawing/2014/main" id="{1302AE92-619D-4F39-D481-C65359099CA9}"/>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11206603" y="5254393"/>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4">
              <a:extLst>
                <a:ext uri="{FF2B5EF4-FFF2-40B4-BE49-F238E27FC236}">
                  <a16:creationId xmlns:a16="http://schemas.microsoft.com/office/drawing/2014/main" id="{DC3BE492-83CE-33F7-4F9B-CFC5F042E64C}"/>
                </a:ext>
              </a:extLst>
            </p:cNvPr>
            <p:cNvSpPr txBox="1">
              <a:spLocks noChangeArrowheads="1"/>
            </p:cNvSpPr>
            <p:nvPr/>
          </p:nvSpPr>
          <p:spPr bwMode="auto">
            <a:xfrm>
              <a:off x="10725366" y="7101062"/>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Glue</a:t>
              </a:r>
              <a:b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b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Data Catalog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Web</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フォーム内容</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メタデータカタログ</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9" name="Graphic 29">
              <a:extLst>
                <a:ext uri="{FF2B5EF4-FFF2-40B4-BE49-F238E27FC236}">
                  <a16:creationId xmlns:a16="http://schemas.microsoft.com/office/drawing/2014/main" id="{C7B2B076-0F65-69C4-4F1D-0161B6D593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56305" y="6657435"/>
              <a:ext cx="457200" cy="457200"/>
            </a:xfrm>
            <a:prstGeom prst="rect">
              <a:avLst/>
            </a:prstGeom>
          </p:spPr>
        </p:pic>
        <p:sp>
          <p:nvSpPr>
            <p:cNvPr id="30" name="Rectangle 134">
              <a:extLst>
                <a:ext uri="{FF2B5EF4-FFF2-40B4-BE49-F238E27FC236}">
                  <a16:creationId xmlns:a16="http://schemas.microsoft.com/office/drawing/2014/main" id="{504932B7-D68E-698C-EEDF-8958033BD5D0}"/>
                </a:ext>
              </a:extLst>
            </p:cNvPr>
            <p:cNvSpPr/>
            <p:nvPr/>
          </p:nvSpPr>
          <p:spPr>
            <a:xfrm>
              <a:off x="10654258" y="5055494"/>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cxnSp>
          <p:nvCxnSpPr>
            <p:cNvPr id="31" name="直線矢印コネクタ 120">
              <a:extLst>
                <a:ext uri="{FF2B5EF4-FFF2-40B4-BE49-F238E27FC236}">
                  <a16:creationId xmlns:a16="http://schemas.microsoft.com/office/drawing/2014/main" id="{25DA4119-9BAF-C131-D69E-FC3BBDEAF211}"/>
                </a:ext>
              </a:extLst>
            </p:cNvPr>
            <p:cNvCxnSpPr>
              <a:cxnSpLocks/>
              <a:stCxn id="24" idx="3"/>
            </p:cNvCxnSpPr>
            <p:nvPr/>
          </p:nvCxnSpPr>
          <p:spPr>
            <a:xfrm>
              <a:off x="10164423" y="6537056"/>
              <a:ext cx="489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or: Elbow 58">
              <a:extLst>
                <a:ext uri="{FF2B5EF4-FFF2-40B4-BE49-F238E27FC236}">
                  <a16:creationId xmlns:a16="http://schemas.microsoft.com/office/drawing/2014/main" id="{78D33C2A-D023-73C9-D6A8-3A876EAB5BC5}"/>
                </a:ext>
              </a:extLst>
            </p:cNvPr>
            <p:cNvCxnSpPr>
              <a:cxnSpLocks/>
              <a:stCxn id="6" idx="1"/>
              <a:endCxn id="34" idx="1"/>
            </p:cNvCxnSpPr>
            <p:nvPr/>
          </p:nvCxnSpPr>
          <p:spPr>
            <a:xfrm flipV="1">
              <a:off x="3848502" y="3619177"/>
              <a:ext cx="2065275" cy="292498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120">
              <a:extLst>
                <a:ext uri="{FF2B5EF4-FFF2-40B4-BE49-F238E27FC236}">
                  <a16:creationId xmlns:a16="http://schemas.microsoft.com/office/drawing/2014/main" id="{2C724D8F-4235-5A14-5D92-F1203EEF9421}"/>
                </a:ext>
              </a:extLst>
            </p:cNvPr>
            <p:cNvCxnSpPr>
              <a:cxnSpLocks/>
              <a:stCxn id="30" idx="3"/>
              <a:endCxn id="38" idx="1"/>
            </p:cNvCxnSpPr>
            <p:nvPr/>
          </p:nvCxnSpPr>
          <p:spPr>
            <a:xfrm>
              <a:off x="12293874" y="6550967"/>
              <a:ext cx="169026" cy="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Rectangle 65">
              <a:extLst>
                <a:ext uri="{FF2B5EF4-FFF2-40B4-BE49-F238E27FC236}">
                  <a16:creationId xmlns:a16="http://schemas.microsoft.com/office/drawing/2014/main" id="{A7C79E53-C200-C1A3-37F1-19EF9AE19A26}"/>
                </a:ext>
              </a:extLst>
            </p:cNvPr>
            <p:cNvSpPr/>
            <p:nvPr/>
          </p:nvSpPr>
          <p:spPr>
            <a:xfrm>
              <a:off x="5913777" y="2827026"/>
              <a:ext cx="5071479" cy="158430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6" name="TextBox 20">
              <a:extLst>
                <a:ext uri="{FF2B5EF4-FFF2-40B4-BE49-F238E27FC236}">
                  <a16:creationId xmlns:a16="http://schemas.microsoft.com/office/drawing/2014/main" id="{956E1F2E-271E-1675-408E-5221B8261EE8}"/>
                </a:ext>
              </a:extLst>
            </p:cNvPr>
            <p:cNvSpPr txBox="1">
              <a:spLocks noChangeArrowheads="1"/>
            </p:cNvSpPr>
            <p:nvPr/>
          </p:nvSpPr>
          <p:spPr bwMode="auto">
            <a:xfrm>
              <a:off x="8345515" y="3192857"/>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_Web</a:t>
              </a: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ページ</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静的コンテンツ</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公開機能</a:t>
              </a:r>
              <a:endPar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p:txBody>
        </p:sp>
        <p:sp>
          <p:nvSpPr>
            <p:cNvPr id="37" name="TextBox 20">
              <a:extLst>
                <a:ext uri="{FF2B5EF4-FFF2-40B4-BE49-F238E27FC236}">
                  <a16:creationId xmlns:a16="http://schemas.microsoft.com/office/drawing/2014/main" id="{97BC8787-D8E6-DDD6-8A58-127A3FE87A1E}"/>
                </a:ext>
              </a:extLst>
            </p:cNvPr>
            <p:cNvSpPr txBox="1">
              <a:spLocks noChangeArrowheads="1"/>
            </p:cNvSpPr>
            <p:nvPr/>
          </p:nvSpPr>
          <p:spPr bwMode="auto">
            <a:xfrm>
              <a:off x="6003652" y="3155986"/>
              <a:ext cx="23687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ブラウザ上で動作するフロントエンドアプリを配信する</a:t>
              </a:r>
              <a:endParaRPr kumimoji="0" lang="ja-JP" altLang="en-US" sz="2067"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sp>
          <p:nvSpPr>
            <p:cNvPr id="38" name="Rectangle 134">
              <a:extLst>
                <a:ext uri="{FF2B5EF4-FFF2-40B4-BE49-F238E27FC236}">
                  <a16:creationId xmlns:a16="http://schemas.microsoft.com/office/drawing/2014/main" id="{9536A2DE-6483-B123-C83D-27E8EB095C74}"/>
                </a:ext>
              </a:extLst>
            </p:cNvPr>
            <p:cNvSpPr/>
            <p:nvPr/>
          </p:nvSpPr>
          <p:spPr>
            <a:xfrm>
              <a:off x="12462900" y="5443568"/>
              <a:ext cx="2158356" cy="221666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sp>
          <p:nvSpPr>
            <p:cNvPr id="39" name="TextBox 20">
              <a:extLst>
                <a:ext uri="{FF2B5EF4-FFF2-40B4-BE49-F238E27FC236}">
                  <a16:creationId xmlns:a16="http://schemas.microsoft.com/office/drawing/2014/main" id="{3E2076BE-B8C7-2F65-D011-D1729557BC4C}"/>
                </a:ext>
              </a:extLst>
            </p:cNvPr>
            <p:cNvSpPr txBox="1">
              <a:spLocks noChangeArrowheads="1"/>
            </p:cNvSpPr>
            <p:nvPr/>
          </p:nvSpPr>
          <p:spPr bwMode="auto">
            <a:xfrm>
              <a:off x="12576195" y="5620403"/>
              <a:ext cx="18965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本機能で収集したデータを利用し分析等を実施する</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40" name="TextBox 20">
              <a:extLst>
                <a:ext uri="{FF2B5EF4-FFF2-40B4-BE49-F238E27FC236}">
                  <a16:creationId xmlns:a16="http://schemas.microsoft.com/office/drawing/2014/main" id="{00E94260-4516-0627-DE0F-4436E66DCB3C}"/>
                </a:ext>
              </a:extLst>
            </p:cNvPr>
            <p:cNvSpPr txBox="1">
              <a:spLocks noChangeArrowheads="1"/>
            </p:cNvSpPr>
            <p:nvPr/>
          </p:nvSpPr>
          <p:spPr bwMode="auto">
            <a:xfrm>
              <a:off x="12440782" y="6631555"/>
              <a:ext cx="2277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統計処理機能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_</a:t>
              </a:r>
              <a:r>
                <a:rPr kumimoji="0" lang="ja-JP" altLang="en-US"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文書検索機能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18" name="Graphic 8">
              <a:extLst>
                <a:ext uri="{FF2B5EF4-FFF2-40B4-BE49-F238E27FC236}">
                  <a16:creationId xmlns:a16="http://schemas.microsoft.com/office/drawing/2014/main" id="{9329BE5B-7E87-D04B-E8E1-86262E343BF8}"/>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5523824" y="5394417"/>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1">
              <a:extLst>
                <a:ext uri="{FF2B5EF4-FFF2-40B4-BE49-F238E27FC236}">
                  <a16:creationId xmlns:a16="http://schemas.microsoft.com/office/drawing/2014/main" id="{4B73329E-D5EB-7C48-84EC-11B8A27C9ABC}"/>
                </a:ext>
              </a:extLst>
            </p:cNvPr>
            <p:cNvSpPr txBox="1">
              <a:spLocks noChangeArrowheads="1"/>
            </p:cNvSpPr>
            <p:nvPr/>
          </p:nvSpPr>
          <p:spPr bwMode="auto">
            <a:xfrm>
              <a:off x="5272151" y="5737948"/>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23" name="直線矢印コネクタ 120">
              <a:extLst>
                <a:ext uri="{FF2B5EF4-FFF2-40B4-BE49-F238E27FC236}">
                  <a16:creationId xmlns:a16="http://schemas.microsoft.com/office/drawing/2014/main" id="{546824F2-9D0C-1403-3C74-6F850F678F4D}"/>
                </a:ext>
              </a:extLst>
            </p:cNvPr>
            <p:cNvCxnSpPr>
              <a:cxnSpLocks/>
              <a:stCxn id="19" idx="2"/>
              <a:endCxn id="41" idx="0"/>
            </p:cNvCxnSpPr>
            <p:nvPr/>
          </p:nvCxnSpPr>
          <p:spPr>
            <a:xfrm>
              <a:off x="5706704" y="6076502"/>
              <a:ext cx="0" cy="1869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線矢印コネクタ 120">
              <a:extLst>
                <a:ext uri="{FF2B5EF4-FFF2-40B4-BE49-F238E27FC236}">
                  <a16:creationId xmlns:a16="http://schemas.microsoft.com/office/drawing/2014/main" id="{D1487E0B-61BC-87D5-CDB9-3FCE589988F3}"/>
                </a:ext>
              </a:extLst>
            </p:cNvPr>
            <p:cNvCxnSpPr>
              <a:cxnSpLocks/>
              <a:stCxn id="41" idx="3"/>
              <a:endCxn id="46" idx="1"/>
            </p:cNvCxnSpPr>
            <p:nvPr/>
          </p:nvCxnSpPr>
          <p:spPr>
            <a:xfrm>
              <a:off x="5980304" y="6537056"/>
              <a:ext cx="9723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1" name="Graphic 6">
              <a:extLst>
                <a:ext uri="{FF2B5EF4-FFF2-40B4-BE49-F238E27FC236}">
                  <a16:creationId xmlns:a16="http://schemas.microsoft.com/office/drawing/2014/main" id="{6FC0B78D-F4BB-7CE4-58BE-CA63CD17FBD0}"/>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5433104" y="626345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1">
              <a:extLst>
                <a:ext uri="{FF2B5EF4-FFF2-40B4-BE49-F238E27FC236}">
                  <a16:creationId xmlns:a16="http://schemas.microsoft.com/office/drawing/2014/main" id="{5BF4D9F1-D0D3-979F-5EC3-A4CBF5366D6B}"/>
                </a:ext>
              </a:extLst>
            </p:cNvPr>
            <p:cNvSpPr txBox="1"/>
            <p:nvPr/>
          </p:nvSpPr>
          <p:spPr>
            <a:xfrm>
              <a:off x="4847668" y="6772919"/>
              <a:ext cx="1718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a:sym typeface="Arial"/>
                </a:rPr>
                <a:t>負荷分散</a:t>
              </a:r>
              <a:endParaRPr kumimoji="0" lang="en-US" altLang="en-US" sz="1200" b="0" i="0" u="none" strike="noStrike" kern="0" cap="none" spc="0" normalizeH="0" baseline="0" noProof="0" dirty="0">
                <a:ln>
                  <a:noFill/>
                </a:ln>
                <a:solidFill>
                  <a:srgbClr val="000000"/>
                </a:solidFill>
                <a:effectLst/>
                <a:uLnTx/>
                <a:uFillTx/>
                <a:latin typeface="Arial"/>
                <a:sym typeface="Arial"/>
              </a:endParaRPr>
            </a:p>
          </p:txBody>
        </p:sp>
        <p:sp>
          <p:nvSpPr>
            <p:cNvPr id="43" name="テキスト ボックス 42">
              <a:extLst>
                <a:ext uri="{FF2B5EF4-FFF2-40B4-BE49-F238E27FC236}">
                  <a16:creationId xmlns:a16="http://schemas.microsoft.com/office/drawing/2014/main" id="{520A8D6D-4A56-56FA-1459-DE5E4382D580}"/>
                </a:ext>
              </a:extLst>
            </p:cNvPr>
            <p:cNvSpPr txBox="1"/>
            <p:nvPr/>
          </p:nvSpPr>
          <p:spPr>
            <a:xfrm>
              <a:off x="6768520" y="6013579"/>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44" name="Rectangle 43">
              <a:extLst>
                <a:ext uri="{FF2B5EF4-FFF2-40B4-BE49-F238E27FC236}">
                  <a16:creationId xmlns:a16="http://schemas.microsoft.com/office/drawing/2014/main" id="{CF8EE30F-D149-0862-711E-DD90021BCEDF}"/>
                </a:ext>
              </a:extLst>
            </p:cNvPr>
            <p:cNvSpPr/>
            <p:nvPr/>
          </p:nvSpPr>
          <p:spPr>
            <a:xfrm>
              <a:off x="6625857" y="5990690"/>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45" name="Graphic 18">
              <a:extLst>
                <a:ext uri="{FF2B5EF4-FFF2-40B4-BE49-F238E27FC236}">
                  <a16:creationId xmlns:a16="http://schemas.microsoft.com/office/drawing/2014/main" id="{FF308F76-E3C5-67FC-F7CB-AFD07D360480}"/>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6609538" y="5989302"/>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raphic 13">
              <a:extLst>
                <a:ext uri="{FF2B5EF4-FFF2-40B4-BE49-F238E27FC236}">
                  <a16:creationId xmlns:a16="http://schemas.microsoft.com/office/drawing/2014/main" id="{440C39E6-9D37-AE9F-5DC8-90FE10CF759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952646" y="6309724"/>
              <a:ext cx="454664" cy="454664"/>
            </a:xfrm>
            <a:prstGeom prst="rect">
              <a:avLst/>
            </a:prstGeom>
          </p:spPr>
        </p:pic>
        <p:sp>
          <p:nvSpPr>
            <p:cNvPr id="47" name="テキスト ボックス 46">
              <a:extLst>
                <a:ext uri="{FF2B5EF4-FFF2-40B4-BE49-F238E27FC236}">
                  <a16:creationId xmlns:a16="http://schemas.microsoft.com/office/drawing/2014/main" id="{3A554482-79C1-7609-87B7-63BB05E4ACF2}"/>
                </a:ext>
              </a:extLst>
            </p:cNvPr>
            <p:cNvSpPr txBox="1"/>
            <p:nvPr/>
          </p:nvSpPr>
          <p:spPr>
            <a:xfrm>
              <a:off x="6654682" y="6625745"/>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grpSp>
    </p:spTree>
    <p:extLst>
      <p:ext uri="{BB962C8B-B14F-4D97-AF65-F5344CB8AC3E}">
        <p14:creationId xmlns:p14="http://schemas.microsoft.com/office/powerpoint/2010/main" val="2313979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5-1-4-2</a:t>
            </a:r>
            <a:r>
              <a:rPr kumimoji="1" lang="en-US" altLang="ja-JP" dirty="0"/>
              <a:t>. </a:t>
            </a:r>
            <a:r>
              <a:rPr kumimoji="1" lang="ja-JP" altLang="en-US" dirty="0"/>
              <a:t>データ管理</a:t>
            </a:r>
            <a:r>
              <a:rPr kumimoji="1" lang="en-US" altLang="ja-JP" dirty="0"/>
              <a:t>_</a:t>
            </a:r>
            <a:r>
              <a:rPr kumimoji="1" lang="ja-JP" altLang="en-US" dirty="0"/>
              <a:t>データ収集機能</a:t>
            </a:r>
            <a:br>
              <a:rPr kumimoji="1" lang="en-US" altLang="ja-JP" dirty="0"/>
            </a:br>
            <a:r>
              <a:rPr kumimoji="1" lang="ja-JP" altLang="en-US" sz="3600" dirty="0"/>
              <a:t>（パターン</a:t>
            </a:r>
            <a:r>
              <a:rPr kumimoji="1" lang="en-US" altLang="ja-JP" sz="3600" dirty="0"/>
              <a:t>3 </a:t>
            </a:r>
            <a:r>
              <a:rPr kumimoji="1" lang="ja-JP" altLang="en-US" sz="3600" dirty="0"/>
              <a:t>外部システム連携・静止断面確保）</a:t>
            </a:r>
          </a:p>
        </p:txBody>
      </p:sp>
      <p:grpSp>
        <p:nvGrpSpPr>
          <p:cNvPr id="60" name="グループ化 59">
            <a:extLst>
              <a:ext uri="{FF2B5EF4-FFF2-40B4-BE49-F238E27FC236}">
                <a16:creationId xmlns:a16="http://schemas.microsoft.com/office/drawing/2014/main" id="{E61AF4DD-B2B5-30A2-D95E-9C0D5D840738}"/>
              </a:ext>
            </a:extLst>
          </p:cNvPr>
          <p:cNvGrpSpPr/>
          <p:nvPr/>
        </p:nvGrpSpPr>
        <p:grpSpPr>
          <a:xfrm>
            <a:off x="3197290" y="2292956"/>
            <a:ext cx="11606082" cy="6987431"/>
            <a:chOff x="3197290" y="2292956"/>
            <a:chExt cx="11606082" cy="6987431"/>
          </a:xfrm>
        </p:grpSpPr>
        <p:sp>
          <p:nvSpPr>
            <p:cNvPr id="4" name="正方形/長方形 3">
              <a:extLst>
                <a:ext uri="{FF2B5EF4-FFF2-40B4-BE49-F238E27FC236}">
                  <a16:creationId xmlns:a16="http://schemas.microsoft.com/office/drawing/2014/main" id="{0E214CD8-CF06-BA07-55A3-716A9179D255}"/>
                </a:ext>
              </a:extLst>
            </p:cNvPr>
            <p:cNvSpPr/>
            <p:nvPr/>
          </p:nvSpPr>
          <p:spPr>
            <a:xfrm>
              <a:off x="4895873" y="3754765"/>
              <a:ext cx="7577404" cy="5272464"/>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marL="0" marR="0" lvl="0" indent="0" algn="r" defTabSz="73152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データ管理</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データ収集機能</a:t>
              </a:r>
            </a:p>
          </p:txBody>
        </p:sp>
        <p:cxnSp>
          <p:nvCxnSpPr>
            <p:cNvPr id="10" name="直線矢印コネクタ 120">
              <a:extLst>
                <a:ext uri="{FF2B5EF4-FFF2-40B4-BE49-F238E27FC236}">
                  <a16:creationId xmlns:a16="http://schemas.microsoft.com/office/drawing/2014/main" id="{BFEF0849-2F93-2075-67FE-BB53AA9099D7}"/>
                </a:ext>
              </a:extLst>
            </p:cNvPr>
            <p:cNvCxnSpPr>
              <a:cxnSpLocks/>
              <a:stCxn id="53" idx="3"/>
              <a:endCxn id="18" idx="1"/>
            </p:cNvCxnSpPr>
            <p:nvPr/>
          </p:nvCxnSpPr>
          <p:spPr>
            <a:xfrm>
              <a:off x="7419912" y="7601052"/>
              <a:ext cx="74354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78">
              <a:extLst>
                <a:ext uri="{FF2B5EF4-FFF2-40B4-BE49-F238E27FC236}">
                  <a16:creationId xmlns:a16="http://schemas.microsoft.com/office/drawing/2014/main" id="{10BDF378-BAD6-C5D3-4949-DE79F821C2B0}"/>
                </a:ext>
              </a:extLst>
            </p:cNvPr>
            <p:cNvSpPr/>
            <p:nvPr/>
          </p:nvSpPr>
          <p:spPr>
            <a:xfrm>
              <a:off x="4792672" y="2294544"/>
              <a:ext cx="9922692"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AWS Cloud</a:t>
              </a:r>
            </a:p>
          </p:txBody>
        </p:sp>
        <p:pic>
          <p:nvPicPr>
            <p:cNvPr id="12" name="Graphic 79">
              <a:extLst>
                <a:ext uri="{FF2B5EF4-FFF2-40B4-BE49-F238E27FC236}">
                  <a16:creationId xmlns:a16="http://schemas.microsoft.com/office/drawing/2014/main" id="{427C08F1-177E-3998-EEFB-1B5A70E204D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95707" y="2292956"/>
              <a:ext cx="381000" cy="381000"/>
            </a:xfrm>
            <a:prstGeom prst="rect">
              <a:avLst/>
            </a:prstGeom>
          </p:spPr>
        </p:pic>
        <p:sp>
          <p:nvSpPr>
            <p:cNvPr id="17" name="TextBox 9">
              <a:extLst>
                <a:ext uri="{FF2B5EF4-FFF2-40B4-BE49-F238E27FC236}">
                  <a16:creationId xmlns:a16="http://schemas.microsoft.com/office/drawing/2014/main" id="{6730B8B7-2994-0B2B-8966-C60A1E476DE7}"/>
                </a:ext>
              </a:extLst>
            </p:cNvPr>
            <p:cNvSpPr txBox="1">
              <a:spLocks noChangeArrowheads="1"/>
            </p:cNvSpPr>
            <p:nvPr/>
          </p:nvSpPr>
          <p:spPr bwMode="auto">
            <a:xfrm>
              <a:off x="7336041" y="7891992"/>
              <a:ext cx="2243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DocumentDB</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収集データ保管</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データベース</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18" name="Graphic 18">
              <a:extLst>
                <a:ext uri="{FF2B5EF4-FFF2-40B4-BE49-F238E27FC236}">
                  <a16:creationId xmlns:a16="http://schemas.microsoft.com/office/drawing/2014/main" id="{180F01C2-BB2D-3634-8CAB-D9065DC28EB1}"/>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8163460" y="7329148"/>
              <a:ext cx="543809" cy="5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34">
              <a:extLst>
                <a:ext uri="{FF2B5EF4-FFF2-40B4-BE49-F238E27FC236}">
                  <a16:creationId xmlns:a16="http://schemas.microsoft.com/office/drawing/2014/main" id="{F0152F51-9AF6-E75B-18B1-CB4B7A452AFB}"/>
                </a:ext>
              </a:extLst>
            </p:cNvPr>
            <p:cNvSpPr/>
            <p:nvPr/>
          </p:nvSpPr>
          <p:spPr>
            <a:xfrm>
              <a:off x="12570751" y="5310617"/>
              <a:ext cx="2065523" cy="221666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sp>
          <p:nvSpPr>
            <p:cNvPr id="20" name="TextBox 20">
              <a:extLst>
                <a:ext uri="{FF2B5EF4-FFF2-40B4-BE49-F238E27FC236}">
                  <a16:creationId xmlns:a16="http://schemas.microsoft.com/office/drawing/2014/main" id="{9670D8E1-3A92-F454-5421-8BEEA8394D3E}"/>
                </a:ext>
              </a:extLst>
            </p:cNvPr>
            <p:cNvSpPr txBox="1">
              <a:spLocks noChangeArrowheads="1"/>
            </p:cNvSpPr>
            <p:nvPr/>
          </p:nvSpPr>
          <p:spPr bwMode="auto">
            <a:xfrm>
              <a:off x="12656192" y="5487452"/>
              <a:ext cx="18965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本機能で収集したデータを利用し分析等を実施する</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1" name="TextBox 20">
              <a:extLst>
                <a:ext uri="{FF2B5EF4-FFF2-40B4-BE49-F238E27FC236}">
                  <a16:creationId xmlns:a16="http://schemas.microsoft.com/office/drawing/2014/main" id="{8CEA6AAC-121B-0126-CAFF-83BC8E972D2C}"/>
                </a:ext>
              </a:extLst>
            </p:cNvPr>
            <p:cNvSpPr txBox="1">
              <a:spLocks noChangeArrowheads="1"/>
            </p:cNvSpPr>
            <p:nvPr/>
          </p:nvSpPr>
          <p:spPr bwMode="auto">
            <a:xfrm>
              <a:off x="12497600" y="6422365"/>
              <a:ext cx="2305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統計処理機能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_</a:t>
              </a:r>
              <a:r>
                <a:rPr kumimoji="0" lang="ja-JP" altLang="en-US"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文書検索機能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3" name="TextBox 9">
              <a:extLst>
                <a:ext uri="{FF2B5EF4-FFF2-40B4-BE49-F238E27FC236}">
                  <a16:creationId xmlns:a16="http://schemas.microsoft.com/office/drawing/2014/main" id="{19955FDC-B7FB-1F48-A82F-1C60AACDE94F}"/>
                </a:ext>
              </a:extLst>
            </p:cNvPr>
            <p:cNvSpPr txBox="1">
              <a:spLocks noChangeArrowheads="1"/>
            </p:cNvSpPr>
            <p:nvPr/>
          </p:nvSpPr>
          <p:spPr bwMode="auto">
            <a:xfrm>
              <a:off x="10438630" y="6037356"/>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収集データ</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蓄積ストレージ</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4" name="Graphic 8">
              <a:extLst>
                <a:ext uri="{FF2B5EF4-FFF2-40B4-BE49-F238E27FC236}">
                  <a16:creationId xmlns:a16="http://schemas.microsoft.com/office/drawing/2014/main" id="{28D84FD5-AEF9-0674-8E0F-B480B8339931}"/>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1262429" y="5513353"/>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線矢印コネクタ 120">
              <a:extLst>
                <a:ext uri="{FF2B5EF4-FFF2-40B4-BE49-F238E27FC236}">
                  <a16:creationId xmlns:a16="http://schemas.microsoft.com/office/drawing/2014/main" id="{12965CCC-66EA-AE0D-9654-FEFBEDDBC5F6}"/>
                </a:ext>
              </a:extLst>
            </p:cNvPr>
            <p:cNvCxnSpPr>
              <a:cxnSpLocks/>
              <a:stCxn id="18" idx="3"/>
              <a:endCxn id="26" idx="1"/>
            </p:cNvCxnSpPr>
            <p:nvPr/>
          </p:nvCxnSpPr>
          <p:spPr>
            <a:xfrm>
              <a:off x="8707269" y="7601053"/>
              <a:ext cx="9477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Graphic 6">
              <a:extLst>
                <a:ext uri="{FF2B5EF4-FFF2-40B4-BE49-F238E27FC236}">
                  <a16:creationId xmlns:a16="http://schemas.microsoft.com/office/drawing/2014/main" id="{564648F6-D374-29C2-7C8F-F1719F06168C}"/>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9655044" y="7334321"/>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0">
              <a:extLst>
                <a:ext uri="{FF2B5EF4-FFF2-40B4-BE49-F238E27FC236}">
                  <a16:creationId xmlns:a16="http://schemas.microsoft.com/office/drawing/2014/main" id="{A7E50BA0-DC38-C6FB-56CF-EAB19317AA5B}"/>
                </a:ext>
              </a:extLst>
            </p:cNvPr>
            <p:cNvSpPr txBox="1">
              <a:spLocks noChangeArrowheads="1"/>
            </p:cNvSpPr>
            <p:nvPr/>
          </p:nvSpPr>
          <p:spPr bwMode="auto">
            <a:xfrm>
              <a:off x="9057897" y="7902667"/>
              <a:ext cx="17340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Glue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収集データ</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抽出ジョブ</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9" name="TextBox 24">
              <a:extLst>
                <a:ext uri="{FF2B5EF4-FFF2-40B4-BE49-F238E27FC236}">
                  <a16:creationId xmlns:a16="http://schemas.microsoft.com/office/drawing/2014/main" id="{721F0FD9-65D8-EB8A-69E9-AED0089D7816}"/>
                </a:ext>
              </a:extLst>
            </p:cNvPr>
            <p:cNvSpPr txBox="1">
              <a:spLocks noChangeArrowheads="1"/>
            </p:cNvSpPr>
            <p:nvPr/>
          </p:nvSpPr>
          <p:spPr bwMode="auto">
            <a:xfrm>
              <a:off x="10781192" y="7360022"/>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Glue</a:t>
              </a:r>
              <a:b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b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Data Catalog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収集データ</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メタデータカタログ</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30" name="Graphic 29">
              <a:extLst>
                <a:ext uri="{FF2B5EF4-FFF2-40B4-BE49-F238E27FC236}">
                  <a16:creationId xmlns:a16="http://schemas.microsoft.com/office/drawing/2014/main" id="{EFBF9D4C-2C10-C05D-4C4A-7B9CCE2E04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12131" y="6916395"/>
              <a:ext cx="457200" cy="457200"/>
            </a:xfrm>
            <a:prstGeom prst="rect">
              <a:avLst/>
            </a:prstGeom>
          </p:spPr>
        </p:pic>
        <p:sp>
          <p:nvSpPr>
            <p:cNvPr id="31" name="Rectangle 134">
              <a:extLst>
                <a:ext uri="{FF2B5EF4-FFF2-40B4-BE49-F238E27FC236}">
                  <a16:creationId xmlns:a16="http://schemas.microsoft.com/office/drawing/2014/main" id="{901E6513-6AB7-C3B2-C5CD-CCC05280D078}"/>
                </a:ext>
              </a:extLst>
            </p:cNvPr>
            <p:cNvSpPr/>
            <p:nvPr/>
          </p:nvSpPr>
          <p:spPr>
            <a:xfrm>
              <a:off x="10710084" y="5314454"/>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cxnSp>
          <p:nvCxnSpPr>
            <p:cNvPr id="32" name="Connector: Elbow 58">
              <a:extLst>
                <a:ext uri="{FF2B5EF4-FFF2-40B4-BE49-F238E27FC236}">
                  <a16:creationId xmlns:a16="http://schemas.microsoft.com/office/drawing/2014/main" id="{1DF2348A-7A32-F216-0BBC-6FB8594C8A2D}"/>
                </a:ext>
              </a:extLst>
            </p:cNvPr>
            <p:cNvCxnSpPr>
              <a:cxnSpLocks/>
              <a:stCxn id="38" idx="0"/>
              <a:endCxn id="33" idx="1"/>
            </p:cNvCxnSpPr>
            <p:nvPr/>
          </p:nvCxnSpPr>
          <p:spPr>
            <a:xfrm rot="5400000" flipH="1" flipV="1">
              <a:off x="3821331" y="3267111"/>
              <a:ext cx="2237952" cy="197697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33" name="Rectangle 65">
              <a:extLst>
                <a:ext uri="{FF2B5EF4-FFF2-40B4-BE49-F238E27FC236}">
                  <a16:creationId xmlns:a16="http://schemas.microsoft.com/office/drawing/2014/main" id="{434EEB0C-6C8D-C476-651D-03DBE08CD511}"/>
                </a:ext>
              </a:extLst>
            </p:cNvPr>
            <p:cNvSpPr/>
            <p:nvPr/>
          </p:nvSpPr>
          <p:spPr>
            <a:xfrm>
              <a:off x="5928795" y="2667149"/>
              <a:ext cx="4913301" cy="938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4" name="TextBox 20">
              <a:extLst>
                <a:ext uri="{FF2B5EF4-FFF2-40B4-BE49-F238E27FC236}">
                  <a16:creationId xmlns:a16="http://schemas.microsoft.com/office/drawing/2014/main" id="{F39C5FED-B58E-249F-B471-71BD590556A8}"/>
                </a:ext>
              </a:extLst>
            </p:cNvPr>
            <p:cNvSpPr txBox="1">
              <a:spLocks noChangeArrowheads="1"/>
            </p:cNvSpPr>
            <p:nvPr/>
          </p:nvSpPr>
          <p:spPr bwMode="auto">
            <a:xfrm>
              <a:off x="8360533" y="2690760"/>
              <a:ext cx="2589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外部連携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システム間認証機能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5" name="TextBox 20">
              <a:extLst>
                <a:ext uri="{FF2B5EF4-FFF2-40B4-BE49-F238E27FC236}">
                  <a16:creationId xmlns:a16="http://schemas.microsoft.com/office/drawing/2014/main" id="{CF0039A2-8E44-467B-1485-FF96928C52C3}"/>
                </a:ext>
              </a:extLst>
            </p:cNvPr>
            <p:cNvSpPr txBox="1">
              <a:spLocks noChangeArrowheads="1"/>
            </p:cNvSpPr>
            <p:nvPr/>
          </p:nvSpPr>
          <p:spPr bwMode="auto">
            <a:xfrm>
              <a:off x="6018670" y="2653889"/>
              <a:ext cx="23687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外部システムからのリクエストに対するアクセス制御を実施する</a:t>
              </a:r>
              <a:endParaRPr kumimoji="0" lang="ja-JP" altLang="en-US" sz="2067"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cxnSp>
          <p:nvCxnSpPr>
            <p:cNvPr id="36" name="直線矢印コネクタ 120">
              <a:extLst>
                <a:ext uri="{FF2B5EF4-FFF2-40B4-BE49-F238E27FC236}">
                  <a16:creationId xmlns:a16="http://schemas.microsoft.com/office/drawing/2014/main" id="{E7B6B366-DC07-F0EA-3B5F-CEB4E6E5FE6B}"/>
                </a:ext>
              </a:extLst>
            </p:cNvPr>
            <p:cNvCxnSpPr>
              <a:cxnSpLocks/>
              <a:stCxn id="31" idx="3"/>
            </p:cNvCxnSpPr>
            <p:nvPr/>
          </p:nvCxnSpPr>
          <p:spPr>
            <a:xfrm>
              <a:off x="12349700" y="6809927"/>
              <a:ext cx="221051" cy="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Rectangle 134">
              <a:extLst>
                <a:ext uri="{FF2B5EF4-FFF2-40B4-BE49-F238E27FC236}">
                  <a16:creationId xmlns:a16="http://schemas.microsoft.com/office/drawing/2014/main" id="{374A86C8-B689-038A-8B54-35C6DBB5CBD5}"/>
                </a:ext>
              </a:extLst>
            </p:cNvPr>
            <p:cNvSpPr/>
            <p:nvPr/>
          </p:nvSpPr>
          <p:spPr>
            <a:xfrm>
              <a:off x="3197290" y="5374574"/>
              <a:ext cx="1509060" cy="82145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sp>
          <p:nvSpPr>
            <p:cNvPr id="39" name="TextBox 20">
              <a:extLst>
                <a:ext uri="{FF2B5EF4-FFF2-40B4-BE49-F238E27FC236}">
                  <a16:creationId xmlns:a16="http://schemas.microsoft.com/office/drawing/2014/main" id="{3F9BC411-1EEC-D868-4ACB-9DF8E8910BAF}"/>
                </a:ext>
              </a:extLst>
            </p:cNvPr>
            <p:cNvSpPr txBox="1">
              <a:spLocks noChangeArrowheads="1"/>
            </p:cNvSpPr>
            <p:nvPr/>
          </p:nvSpPr>
          <p:spPr bwMode="auto">
            <a:xfrm>
              <a:off x="3266560" y="5377495"/>
              <a:ext cx="143979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外部システム</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　</a:t>
              </a:r>
              <a:endParaRPr kumimoji="0" lang="en-US" altLang="ja-JP" sz="9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a:ln>
                    <a:noFill/>
                  </a:ln>
                  <a:solidFill>
                    <a:srgbClr val="000000"/>
                  </a:solidFill>
                  <a:effectLst/>
                  <a:uLnTx/>
                  <a:uFillTx/>
                  <a:latin typeface="ＭＳ Ｐゴシック" panose="020B0600070205080204" pitchFamily="50" charset="-128"/>
                  <a:cs typeface="Arial" panose="020B0604020202020204" pitchFamily="34" charset="0"/>
                  <a:sym typeface="Arial"/>
                </a:rPr>
                <a:t>収集対象のデータを保持する</a:t>
              </a:r>
              <a:endParaRPr kumimoji="0" lang="en-US" altLang="ja-JP" sz="1100" b="0" i="0" u="none" strike="noStrike" kern="0" cap="none" spc="0" normalizeH="0" baseline="0" noProof="0" dirty="0">
                <a:ln>
                  <a:noFill/>
                </a:ln>
                <a:solidFill>
                  <a:srgbClr val="000000"/>
                </a:solidFill>
                <a:effectLst/>
                <a:uLnTx/>
                <a:uFillTx/>
                <a:latin typeface="ＭＳ Ｐゴシック" panose="020B0600070205080204" pitchFamily="50" charset="-128"/>
                <a:cs typeface="Arial" panose="020B0604020202020204" pitchFamily="34" charset="0"/>
                <a:sym typeface="Arial"/>
              </a:endParaRPr>
            </a:p>
          </p:txBody>
        </p:sp>
        <p:pic>
          <p:nvPicPr>
            <p:cNvPr id="40" name="Graphic 19">
              <a:extLst>
                <a:ext uri="{FF2B5EF4-FFF2-40B4-BE49-F238E27FC236}">
                  <a16:creationId xmlns:a16="http://schemas.microsoft.com/office/drawing/2014/main" id="{07D0C98F-2A66-0894-3A60-96001E0DED6A}"/>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703979" y="4226338"/>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9">
              <a:extLst>
                <a:ext uri="{FF2B5EF4-FFF2-40B4-BE49-F238E27FC236}">
                  <a16:creationId xmlns:a16="http://schemas.microsoft.com/office/drawing/2014/main" id="{AB3D88E4-9F2D-B380-A748-842E138D198C}"/>
                </a:ext>
              </a:extLst>
            </p:cNvPr>
            <p:cNvSpPr txBox="1">
              <a:spLocks noChangeArrowheads="1"/>
            </p:cNvSpPr>
            <p:nvPr/>
          </p:nvSpPr>
          <p:spPr bwMode="auto">
            <a:xfrm>
              <a:off x="8838019" y="4774527"/>
              <a:ext cx="22431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EventBridge</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Scheduler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データ収集</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定期実行トリガ</a:t>
              </a: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ー</a:t>
              </a:r>
            </a:p>
          </p:txBody>
        </p:sp>
        <p:pic>
          <p:nvPicPr>
            <p:cNvPr id="42" name="Graphic 10">
              <a:extLst>
                <a:ext uri="{FF2B5EF4-FFF2-40B4-BE49-F238E27FC236}">
                  <a16:creationId xmlns:a16="http://schemas.microsoft.com/office/drawing/2014/main" id="{18D81A5D-B4CE-8B16-34F6-1FDF02AD7427}"/>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8163460" y="551097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20">
              <a:extLst>
                <a:ext uri="{FF2B5EF4-FFF2-40B4-BE49-F238E27FC236}">
                  <a16:creationId xmlns:a16="http://schemas.microsoft.com/office/drawing/2014/main" id="{526AAAC5-6DBC-6830-3602-DE21EC228AA4}"/>
                </a:ext>
              </a:extLst>
            </p:cNvPr>
            <p:cNvSpPr txBox="1">
              <a:spLocks noChangeArrowheads="1"/>
            </p:cNvSpPr>
            <p:nvPr/>
          </p:nvSpPr>
          <p:spPr bwMode="auto">
            <a:xfrm>
              <a:off x="7291558" y="6068160"/>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Lambda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データ取得</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処理</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関数</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45" name="Connector: Elbow 58">
              <a:extLst>
                <a:ext uri="{FF2B5EF4-FFF2-40B4-BE49-F238E27FC236}">
                  <a16:creationId xmlns:a16="http://schemas.microsoft.com/office/drawing/2014/main" id="{7AC35DDE-F674-382F-8646-82C03E75A55D}"/>
                </a:ext>
              </a:extLst>
            </p:cNvPr>
            <p:cNvCxnSpPr>
              <a:cxnSpLocks/>
              <a:stCxn id="39" idx="2"/>
            </p:cNvCxnSpPr>
            <p:nvPr/>
          </p:nvCxnSpPr>
          <p:spPr>
            <a:xfrm rot="16200000" flipH="1">
              <a:off x="4005596" y="6173962"/>
              <a:ext cx="1416028" cy="145431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6" name="直線矢印コネクタ 120">
              <a:extLst>
                <a:ext uri="{FF2B5EF4-FFF2-40B4-BE49-F238E27FC236}">
                  <a16:creationId xmlns:a16="http://schemas.microsoft.com/office/drawing/2014/main" id="{E63E5774-48DC-64ED-9991-62B318997516}"/>
                </a:ext>
              </a:extLst>
            </p:cNvPr>
            <p:cNvCxnSpPr>
              <a:cxnSpLocks/>
              <a:stCxn id="43" idx="2"/>
              <a:endCxn id="18" idx="0"/>
            </p:cNvCxnSpPr>
            <p:nvPr/>
          </p:nvCxnSpPr>
          <p:spPr>
            <a:xfrm flipH="1">
              <a:off x="8435365" y="6714491"/>
              <a:ext cx="2368" cy="614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120">
              <a:extLst>
                <a:ext uri="{FF2B5EF4-FFF2-40B4-BE49-F238E27FC236}">
                  <a16:creationId xmlns:a16="http://schemas.microsoft.com/office/drawing/2014/main" id="{04F7B83A-1237-AC77-1770-A07CF12DC945}"/>
                </a:ext>
              </a:extLst>
            </p:cNvPr>
            <p:cNvCxnSpPr>
              <a:cxnSpLocks/>
              <a:stCxn id="42" idx="1"/>
              <a:endCxn id="39" idx="3"/>
            </p:cNvCxnSpPr>
            <p:nvPr/>
          </p:nvCxnSpPr>
          <p:spPr>
            <a:xfrm flipH="1">
              <a:off x="4706350" y="5785299"/>
              <a:ext cx="34571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直線矢印コネクタ 120">
              <a:extLst>
                <a:ext uri="{FF2B5EF4-FFF2-40B4-BE49-F238E27FC236}">
                  <a16:creationId xmlns:a16="http://schemas.microsoft.com/office/drawing/2014/main" id="{DF028FAE-B375-6C4A-6702-6F457AB0E74A}"/>
                </a:ext>
              </a:extLst>
            </p:cNvPr>
            <p:cNvCxnSpPr>
              <a:cxnSpLocks/>
              <a:stCxn id="42" idx="3"/>
              <a:endCxn id="24" idx="1"/>
            </p:cNvCxnSpPr>
            <p:nvPr/>
          </p:nvCxnSpPr>
          <p:spPr>
            <a:xfrm flipV="1">
              <a:off x="8712100" y="5784460"/>
              <a:ext cx="2550329" cy="8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Connector: Elbow 58">
              <a:extLst>
                <a:ext uri="{FF2B5EF4-FFF2-40B4-BE49-F238E27FC236}">
                  <a16:creationId xmlns:a16="http://schemas.microsoft.com/office/drawing/2014/main" id="{BA0B08B2-91AA-1613-7949-EA0F6A3AF0FA}"/>
                </a:ext>
              </a:extLst>
            </p:cNvPr>
            <p:cNvCxnSpPr>
              <a:cxnSpLocks/>
              <a:stCxn id="40" idx="1"/>
              <a:endCxn id="42" idx="0"/>
            </p:cNvCxnSpPr>
            <p:nvPr/>
          </p:nvCxnSpPr>
          <p:spPr>
            <a:xfrm rot="10800000" flipV="1">
              <a:off x="8437781" y="4499937"/>
              <a:ext cx="1266199" cy="101104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15" name="Graphic 8">
              <a:extLst>
                <a:ext uri="{FF2B5EF4-FFF2-40B4-BE49-F238E27FC236}">
                  <a16:creationId xmlns:a16="http://schemas.microsoft.com/office/drawing/2014/main" id="{803CDE36-6446-2FB4-AB6D-BFA617227DC6}"/>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5536426" y="6452029"/>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a:extLst>
                <a:ext uri="{FF2B5EF4-FFF2-40B4-BE49-F238E27FC236}">
                  <a16:creationId xmlns:a16="http://schemas.microsoft.com/office/drawing/2014/main" id="{A94D1B1F-59FF-91BD-E872-145AD7FC5C44}"/>
                </a:ext>
              </a:extLst>
            </p:cNvPr>
            <p:cNvSpPr txBox="1">
              <a:spLocks noChangeArrowheads="1"/>
            </p:cNvSpPr>
            <p:nvPr/>
          </p:nvSpPr>
          <p:spPr bwMode="auto">
            <a:xfrm>
              <a:off x="5284753" y="6795560"/>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22" name="直線矢印コネクタ 120">
              <a:extLst>
                <a:ext uri="{FF2B5EF4-FFF2-40B4-BE49-F238E27FC236}">
                  <a16:creationId xmlns:a16="http://schemas.microsoft.com/office/drawing/2014/main" id="{7D6C0638-FA04-E8AC-005D-874E39D44184}"/>
                </a:ext>
              </a:extLst>
            </p:cNvPr>
            <p:cNvCxnSpPr>
              <a:cxnSpLocks/>
              <a:stCxn id="16" idx="2"/>
              <a:endCxn id="37" idx="0"/>
            </p:cNvCxnSpPr>
            <p:nvPr/>
          </p:nvCxnSpPr>
          <p:spPr>
            <a:xfrm>
              <a:off x="5719306" y="7134114"/>
              <a:ext cx="0" cy="1933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120">
              <a:extLst>
                <a:ext uri="{FF2B5EF4-FFF2-40B4-BE49-F238E27FC236}">
                  <a16:creationId xmlns:a16="http://schemas.microsoft.com/office/drawing/2014/main" id="{FD31AD11-48A8-1DEA-FD08-EDD6227D16EF}"/>
                </a:ext>
              </a:extLst>
            </p:cNvPr>
            <p:cNvCxnSpPr>
              <a:cxnSpLocks/>
              <a:stCxn id="37" idx="3"/>
              <a:endCxn id="53" idx="1"/>
            </p:cNvCxnSpPr>
            <p:nvPr/>
          </p:nvCxnSpPr>
          <p:spPr>
            <a:xfrm>
              <a:off x="5992906" y="7601052"/>
              <a:ext cx="9723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Graphic 6">
              <a:extLst>
                <a:ext uri="{FF2B5EF4-FFF2-40B4-BE49-F238E27FC236}">
                  <a16:creationId xmlns:a16="http://schemas.microsoft.com/office/drawing/2014/main" id="{E32E6B58-4ABB-1E41-4FDF-EFF877AE919D}"/>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5445706" y="7327452"/>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テキスト ボックス 43">
              <a:extLst>
                <a:ext uri="{FF2B5EF4-FFF2-40B4-BE49-F238E27FC236}">
                  <a16:creationId xmlns:a16="http://schemas.microsoft.com/office/drawing/2014/main" id="{DBD8701C-9DB8-314F-6A6A-ECB4B404F8B1}"/>
                </a:ext>
              </a:extLst>
            </p:cNvPr>
            <p:cNvSpPr txBox="1"/>
            <p:nvPr/>
          </p:nvSpPr>
          <p:spPr>
            <a:xfrm>
              <a:off x="4860270" y="7830531"/>
              <a:ext cx="1718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a:sym typeface="Arial"/>
                </a:rPr>
                <a:t>負荷分散</a:t>
              </a:r>
              <a:endParaRPr kumimoji="0" lang="en-US" altLang="en-US" sz="1200" b="0" i="0" u="none" strike="noStrike" kern="0" cap="none" spc="0" normalizeH="0" baseline="0" noProof="0" dirty="0">
                <a:ln>
                  <a:noFill/>
                </a:ln>
                <a:solidFill>
                  <a:srgbClr val="000000"/>
                </a:solidFill>
                <a:effectLst/>
                <a:uLnTx/>
                <a:uFillTx/>
                <a:latin typeface="Arial"/>
                <a:sym typeface="Arial"/>
              </a:endParaRPr>
            </a:p>
          </p:txBody>
        </p:sp>
        <p:sp>
          <p:nvSpPr>
            <p:cNvPr id="50" name="テキスト ボックス 49">
              <a:extLst>
                <a:ext uri="{FF2B5EF4-FFF2-40B4-BE49-F238E27FC236}">
                  <a16:creationId xmlns:a16="http://schemas.microsoft.com/office/drawing/2014/main" id="{E620365D-FE24-DF50-3ADC-BEFAF0FFEB53}"/>
                </a:ext>
              </a:extLst>
            </p:cNvPr>
            <p:cNvSpPr txBox="1"/>
            <p:nvPr/>
          </p:nvSpPr>
          <p:spPr>
            <a:xfrm>
              <a:off x="6781122" y="7071191"/>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51" name="Rectangle 43">
              <a:extLst>
                <a:ext uri="{FF2B5EF4-FFF2-40B4-BE49-F238E27FC236}">
                  <a16:creationId xmlns:a16="http://schemas.microsoft.com/office/drawing/2014/main" id="{AFE5D0BF-5364-19D5-08F7-066B04890B92}"/>
                </a:ext>
              </a:extLst>
            </p:cNvPr>
            <p:cNvSpPr/>
            <p:nvPr/>
          </p:nvSpPr>
          <p:spPr>
            <a:xfrm>
              <a:off x="6638459" y="7048302"/>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52" name="Graphic 18">
              <a:extLst>
                <a:ext uri="{FF2B5EF4-FFF2-40B4-BE49-F238E27FC236}">
                  <a16:creationId xmlns:a16="http://schemas.microsoft.com/office/drawing/2014/main" id="{44FAB2F8-1282-867B-F306-368D51FB5006}"/>
                </a:ext>
              </a:extLst>
            </p:cNvPr>
            <p:cNvPicPr>
              <a:picLocks noChangeAspect="1" noChangeArrowheads="1"/>
            </p:cNvPicPr>
            <p:nvPr/>
          </p:nvPicPr>
          <p:blipFill>
            <a:blip r:embed="rId20">
              <a:extLst>
                <a:ext uri="{96DAC541-7B7A-43D3-8B79-37D633B846F1}">
                  <asvg:svgBlip xmlns:asvg="http://schemas.microsoft.com/office/drawing/2016/SVG/main" r:embed="rId21"/>
                </a:ext>
              </a:extLst>
            </a:blip>
            <a:srcRect/>
            <a:stretch/>
          </p:blipFill>
          <p:spPr bwMode="auto">
            <a:xfrm>
              <a:off x="6622140" y="7046914"/>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phic 13">
              <a:extLst>
                <a:ext uri="{FF2B5EF4-FFF2-40B4-BE49-F238E27FC236}">
                  <a16:creationId xmlns:a16="http://schemas.microsoft.com/office/drawing/2014/main" id="{76AB43C2-E8CF-A2C2-64E6-1EFEDDA3577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965248" y="7373720"/>
              <a:ext cx="454664" cy="454664"/>
            </a:xfrm>
            <a:prstGeom prst="rect">
              <a:avLst/>
            </a:prstGeom>
          </p:spPr>
        </p:pic>
        <p:sp>
          <p:nvSpPr>
            <p:cNvPr id="54" name="テキスト ボックス 53">
              <a:extLst>
                <a:ext uri="{FF2B5EF4-FFF2-40B4-BE49-F238E27FC236}">
                  <a16:creationId xmlns:a16="http://schemas.microsoft.com/office/drawing/2014/main" id="{BEB40992-52B7-5A59-AB7C-BC206402BDF0}"/>
                </a:ext>
              </a:extLst>
            </p:cNvPr>
            <p:cNvSpPr txBox="1"/>
            <p:nvPr/>
          </p:nvSpPr>
          <p:spPr>
            <a:xfrm>
              <a:off x="6667284" y="7683357"/>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cxnSp>
          <p:nvCxnSpPr>
            <p:cNvPr id="57" name="直線矢印コネクタ 120">
              <a:extLst>
                <a:ext uri="{FF2B5EF4-FFF2-40B4-BE49-F238E27FC236}">
                  <a16:creationId xmlns:a16="http://schemas.microsoft.com/office/drawing/2014/main" id="{7BC7D27F-6FB1-C582-37EB-8D6FE65F8166}"/>
                </a:ext>
              </a:extLst>
            </p:cNvPr>
            <p:cNvCxnSpPr>
              <a:cxnSpLocks/>
              <a:stCxn id="26" idx="3"/>
            </p:cNvCxnSpPr>
            <p:nvPr/>
          </p:nvCxnSpPr>
          <p:spPr>
            <a:xfrm flipV="1">
              <a:off x="10188507" y="7601052"/>
              <a:ext cx="51674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96170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5-1-4-2</a:t>
            </a:r>
            <a:r>
              <a:rPr kumimoji="1" lang="en-US" altLang="ja-JP" dirty="0"/>
              <a:t>. </a:t>
            </a:r>
            <a:r>
              <a:rPr kumimoji="1" lang="ja-JP" altLang="en-US" dirty="0"/>
              <a:t>データ管理</a:t>
            </a:r>
            <a:r>
              <a:rPr kumimoji="1" lang="en-US" altLang="ja-JP" dirty="0"/>
              <a:t>_</a:t>
            </a:r>
            <a:r>
              <a:rPr kumimoji="1" lang="ja-JP" altLang="en-US" dirty="0"/>
              <a:t>データ収集機能</a:t>
            </a:r>
            <a:br>
              <a:rPr kumimoji="1" lang="en-US" altLang="ja-JP" dirty="0"/>
            </a:br>
            <a:r>
              <a:rPr kumimoji="1" lang="ja-JP" altLang="en-US" sz="3600" dirty="0"/>
              <a:t>（パターン</a:t>
            </a:r>
            <a:r>
              <a:rPr kumimoji="1" lang="en-US" altLang="ja-JP" sz="3600" dirty="0"/>
              <a:t>4 </a:t>
            </a:r>
            <a:r>
              <a:rPr kumimoji="1" lang="ja-JP" altLang="en-US" sz="3600" dirty="0"/>
              <a:t>外部システム連携・差分データをニアリアルタイム等で収集）</a:t>
            </a:r>
          </a:p>
        </p:txBody>
      </p:sp>
      <p:grpSp>
        <p:nvGrpSpPr>
          <p:cNvPr id="62" name="グループ化 61">
            <a:extLst>
              <a:ext uri="{FF2B5EF4-FFF2-40B4-BE49-F238E27FC236}">
                <a16:creationId xmlns:a16="http://schemas.microsoft.com/office/drawing/2014/main" id="{D2C9DFCE-AD57-1936-BC47-279DD02C65FB}"/>
              </a:ext>
            </a:extLst>
          </p:cNvPr>
          <p:cNvGrpSpPr/>
          <p:nvPr/>
        </p:nvGrpSpPr>
        <p:grpSpPr>
          <a:xfrm>
            <a:off x="3197290" y="2296244"/>
            <a:ext cx="11606082" cy="6987431"/>
            <a:chOff x="3197290" y="2296244"/>
            <a:chExt cx="11606082" cy="6987431"/>
          </a:xfrm>
        </p:grpSpPr>
        <p:sp>
          <p:nvSpPr>
            <p:cNvPr id="4" name="正方形/長方形 3">
              <a:extLst>
                <a:ext uri="{FF2B5EF4-FFF2-40B4-BE49-F238E27FC236}">
                  <a16:creationId xmlns:a16="http://schemas.microsoft.com/office/drawing/2014/main" id="{0554C030-7D1F-B29B-793F-A16E83EF5AA8}"/>
                </a:ext>
              </a:extLst>
            </p:cNvPr>
            <p:cNvSpPr/>
            <p:nvPr/>
          </p:nvSpPr>
          <p:spPr>
            <a:xfrm>
              <a:off x="4895873" y="3758053"/>
              <a:ext cx="7577404" cy="5272464"/>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marL="0" marR="0" lvl="0" indent="0" algn="r" defTabSz="73152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データ管理</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データ収集機能</a:t>
              </a:r>
            </a:p>
          </p:txBody>
        </p:sp>
        <p:cxnSp>
          <p:nvCxnSpPr>
            <p:cNvPr id="10" name="直線矢印コネクタ 120">
              <a:extLst>
                <a:ext uri="{FF2B5EF4-FFF2-40B4-BE49-F238E27FC236}">
                  <a16:creationId xmlns:a16="http://schemas.microsoft.com/office/drawing/2014/main" id="{8E02D6A0-9A4D-0CDD-42DE-1909B373968D}"/>
                </a:ext>
              </a:extLst>
            </p:cNvPr>
            <p:cNvCxnSpPr>
              <a:cxnSpLocks/>
              <a:stCxn id="53" idx="3"/>
              <a:endCxn id="18" idx="1"/>
            </p:cNvCxnSpPr>
            <p:nvPr/>
          </p:nvCxnSpPr>
          <p:spPr>
            <a:xfrm>
              <a:off x="7419912" y="7607095"/>
              <a:ext cx="74354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78">
              <a:extLst>
                <a:ext uri="{FF2B5EF4-FFF2-40B4-BE49-F238E27FC236}">
                  <a16:creationId xmlns:a16="http://schemas.microsoft.com/office/drawing/2014/main" id="{F6C21166-254C-0D26-6C0B-EAE15F78BB7F}"/>
                </a:ext>
              </a:extLst>
            </p:cNvPr>
            <p:cNvSpPr/>
            <p:nvPr/>
          </p:nvSpPr>
          <p:spPr>
            <a:xfrm>
              <a:off x="4792672" y="2297832"/>
              <a:ext cx="9922692"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AWS Cloud</a:t>
              </a:r>
            </a:p>
          </p:txBody>
        </p:sp>
        <p:pic>
          <p:nvPicPr>
            <p:cNvPr id="12" name="Graphic 79">
              <a:extLst>
                <a:ext uri="{FF2B5EF4-FFF2-40B4-BE49-F238E27FC236}">
                  <a16:creationId xmlns:a16="http://schemas.microsoft.com/office/drawing/2014/main" id="{D400655D-5885-8D4D-ADC1-A7DC312F767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95707" y="2296244"/>
              <a:ext cx="381000" cy="381000"/>
            </a:xfrm>
            <a:prstGeom prst="rect">
              <a:avLst/>
            </a:prstGeom>
          </p:spPr>
        </p:pic>
        <p:sp>
          <p:nvSpPr>
            <p:cNvPr id="17" name="TextBox 9">
              <a:extLst>
                <a:ext uri="{FF2B5EF4-FFF2-40B4-BE49-F238E27FC236}">
                  <a16:creationId xmlns:a16="http://schemas.microsoft.com/office/drawing/2014/main" id="{2F256A64-B62F-2098-C982-758DA68648D6}"/>
                </a:ext>
              </a:extLst>
            </p:cNvPr>
            <p:cNvSpPr txBox="1">
              <a:spLocks noChangeArrowheads="1"/>
            </p:cNvSpPr>
            <p:nvPr/>
          </p:nvSpPr>
          <p:spPr bwMode="auto">
            <a:xfrm>
              <a:off x="7336041" y="7895280"/>
              <a:ext cx="2243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DocumentDB</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収集データ保管</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データベース</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18" name="Graphic 18">
              <a:extLst>
                <a:ext uri="{FF2B5EF4-FFF2-40B4-BE49-F238E27FC236}">
                  <a16:creationId xmlns:a16="http://schemas.microsoft.com/office/drawing/2014/main" id="{610B30B7-F2CF-DB3E-C7E3-54A9ECDD69AC}"/>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8163460" y="7335191"/>
              <a:ext cx="543809" cy="5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34">
              <a:extLst>
                <a:ext uri="{FF2B5EF4-FFF2-40B4-BE49-F238E27FC236}">
                  <a16:creationId xmlns:a16="http://schemas.microsoft.com/office/drawing/2014/main" id="{6634575B-0C6F-10DE-CBA5-42C99B0D8801}"/>
                </a:ext>
              </a:extLst>
            </p:cNvPr>
            <p:cNvSpPr/>
            <p:nvPr/>
          </p:nvSpPr>
          <p:spPr>
            <a:xfrm>
              <a:off x="12570751" y="5313905"/>
              <a:ext cx="2065523" cy="221666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sp>
          <p:nvSpPr>
            <p:cNvPr id="20" name="TextBox 20">
              <a:extLst>
                <a:ext uri="{FF2B5EF4-FFF2-40B4-BE49-F238E27FC236}">
                  <a16:creationId xmlns:a16="http://schemas.microsoft.com/office/drawing/2014/main" id="{B0ED20BC-D629-C522-7CCC-0EC1CD18E769}"/>
                </a:ext>
              </a:extLst>
            </p:cNvPr>
            <p:cNvSpPr txBox="1">
              <a:spLocks noChangeArrowheads="1"/>
            </p:cNvSpPr>
            <p:nvPr/>
          </p:nvSpPr>
          <p:spPr bwMode="auto">
            <a:xfrm>
              <a:off x="12656192" y="5490740"/>
              <a:ext cx="18965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本機能で収集したデータを利用し分析等を実施する</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1" name="TextBox 20">
              <a:extLst>
                <a:ext uri="{FF2B5EF4-FFF2-40B4-BE49-F238E27FC236}">
                  <a16:creationId xmlns:a16="http://schemas.microsoft.com/office/drawing/2014/main" id="{F5E794C8-6228-7D42-1B8E-821C22CDC98E}"/>
                </a:ext>
              </a:extLst>
            </p:cNvPr>
            <p:cNvSpPr txBox="1">
              <a:spLocks noChangeArrowheads="1"/>
            </p:cNvSpPr>
            <p:nvPr/>
          </p:nvSpPr>
          <p:spPr bwMode="auto">
            <a:xfrm>
              <a:off x="12497600" y="6425653"/>
              <a:ext cx="2305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統計処理機能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_</a:t>
              </a:r>
              <a:r>
                <a:rPr kumimoji="0" lang="ja-JP" altLang="en-US" sz="1200" b="0" i="0" u="none" strike="noStrike" kern="0" cap="none" spc="0" normalizeH="0" baseline="0" noProof="0" dirty="0">
                  <a:ln>
                    <a:noFill/>
                  </a:ln>
                  <a:solidFill>
                    <a:srgbClr val="000000"/>
                  </a:solidFill>
                  <a:effectLst/>
                  <a:uLnTx/>
                  <a:uFillTx/>
                  <a:latin typeface="Arial"/>
                  <a:ea typeface="Amazon Ember" panose="020B0603020204020204" pitchFamily="34" charset="0"/>
                  <a:cs typeface="Arial"/>
                  <a:sym typeface="Arial"/>
                </a:rPr>
                <a:t>文書検索機能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3" name="TextBox 9">
              <a:extLst>
                <a:ext uri="{FF2B5EF4-FFF2-40B4-BE49-F238E27FC236}">
                  <a16:creationId xmlns:a16="http://schemas.microsoft.com/office/drawing/2014/main" id="{28BDF5B0-20A8-8D60-14BE-8C8465B532C9}"/>
                </a:ext>
              </a:extLst>
            </p:cNvPr>
            <p:cNvSpPr txBox="1">
              <a:spLocks noChangeArrowheads="1"/>
            </p:cNvSpPr>
            <p:nvPr/>
          </p:nvSpPr>
          <p:spPr bwMode="auto">
            <a:xfrm>
              <a:off x="10438630" y="6040644"/>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収集データ</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蓄積ストレージ</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4" name="Graphic 8">
              <a:extLst>
                <a:ext uri="{FF2B5EF4-FFF2-40B4-BE49-F238E27FC236}">
                  <a16:creationId xmlns:a16="http://schemas.microsoft.com/office/drawing/2014/main" id="{B54037AB-2BF2-0B64-7AB7-A0CA13B748F6}"/>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1262429" y="5516641"/>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線矢印コネクタ 120">
              <a:extLst>
                <a:ext uri="{FF2B5EF4-FFF2-40B4-BE49-F238E27FC236}">
                  <a16:creationId xmlns:a16="http://schemas.microsoft.com/office/drawing/2014/main" id="{BC40A94A-D8B3-CAB5-B6E3-98DF70F31AD3}"/>
                </a:ext>
              </a:extLst>
            </p:cNvPr>
            <p:cNvCxnSpPr>
              <a:cxnSpLocks/>
              <a:stCxn id="18" idx="3"/>
              <a:endCxn id="48" idx="1"/>
            </p:cNvCxnSpPr>
            <p:nvPr/>
          </p:nvCxnSpPr>
          <p:spPr>
            <a:xfrm flipV="1">
              <a:off x="8707269" y="7607095"/>
              <a:ext cx="92353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4">
              <a:extLst>
                <a:ext uri="{FF2B5EF4-FFF2-40B4-BE49-F238E27FC236}">
                  <a16:creationId xmlns:a16="http://schemas.microsoft.com/office/drawing/2014/main" id="{5DF1196E-607D-03B6-8F6F-3467BFBAC996}"/>
                </a:ext>
              </a:extLst>
            </p:cNvPr>
            <p:cNvSpPr txBox="1">
              <a:spLocks noChangeArrowheads="1"/>
            </p:cNvSpPr>
            <p:nvPr/>
          </p:nvSpPr>
          <p:spPr bwMode="auto">
            <a:xfrm>
              <a:off x="10781192" y="7363310"/>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Glue</a:t>
              </a:r>
              <a:b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b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Data Catalog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収集データ</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メタデータカタログ</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8" name="Graphic 29">
              <a:extLst>
                <a:ext uri="{FF2B5EF4-FFF2-40B4-BE49-F238E27FC236}">
                  <a16:creationId xmlns:a16="http://schemas.microsoft.com/office/drawing/2014/main" id="{57DF23B9-320D-2ED4-73B5-B5EC79FB99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12131" y="6919683"/>
              <a:ext cx="457200" cy="457200"/>
            </a:xfrm>
            <a:prstGeom prst="rect">
              <a:avLst/>
            </a:prstGeom>
          </p:spPr>
        </p:pic>
        <p:sp>
          <p:nvSpPr>
            <p:cNvPr id="29" name="Rectangle 134">
              <a:extLst>
                <a:ext uri="{FF2B5EF4-FFF2-40B4-BE49-F238E27FC236}">
                  <a16:creationId xmlns:a16="http://schemas.microsoft.com/office/drawing/2014/main" id="{3BBBF2B0-5942-6AFA-5993-E467DB3FF2A0}"/>
                </a:ext>
              </a:extLst>
            </p:cNvPr>
            <p:cNvSpPr/>
            <p:nvPr/>
          </p:nvSpPr>
          <p:spPr>
            <a:xfrm>
              <a:off x="10710084" y="5317742"/>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cxnSp>
          <p:nvCxnSpPr>
            <p:cNvPr id="30" name="Connector: Elbow 58">
              <a:extLst>
                <a:ext uri="{FF2B5EF4-FFF2-40B4-BE49-F238E27FC236}">
                  <a16:creationId xmlns:a16="http://schemas.microsoft.com/office/drawing/2014/main" id="{F6D59918-9BFB-8346-DB57-9C3A95F9234B}"/>
                </a:ext>
              </a:extLst>
            </p:cNvPr>
            <p:cNvCxnSpPr>
              <a:cxnSpLocks/>
              <a:stCxn id="36" idx="0"/>
              <a:endCxn id="31" idx="1"/>
            </p:cNvCxnSpPr>
            <p:nvPr/>
          </p:nvCxnSpPr>
          <p:spPr>
            <a:xfrm rot="5400000" flipH="1" flipV="1">
              <a:off x="3821332" y="3270398"/>
              <a:ext cx="2237952" cy="197697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31" name="Rectangle 65">
              <a:extLst>
                <a:ext uri="{FF2B5EF4-FFF2-40B4-BE49-F238E27FC236}">
                  <a16:creationId xmlns:a16="http://schemas.microsoft.com/office/drawing/2014/main" id="{219C8A06-F060-2400-2811-584504C3379D}"/>
                </a:ext>
              </a:extLst>
            </p:cNvPr>
            <p:cNvSpPr/>
            <p:nvPr/>
          </p:nvSpPr>
          <p:spPr>
            <a:xfrm>
              <a:off x="5928796" y="2670437"/>
              <a:ext cx="4936392" cy="938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2" name="TextBox 20">
              <a:extLst>
                <a:ext uri="{FF2B5EF4-FFF2-40B4-BE49-F238E27FC236}">
                  <a16:creationId xmlns:a16="http://schemas.microsoft.com/office/drawing/2014/main" id="{2AE9BE98-CD9B-691A-94F9-3BA939171E2C}"/>
                </a:ext>
              </a:extLst>
            </p:cNvPr>
            <p:cNvSpPr txBox="1">
              <a:spLocks noChangeArrowheads="1"/>
            </p:cNvSpPr>
            <p:nvPr/>
          </p:nvSpPr>
          <p:spPr bwMode="auto">
            <a:xfrm>
              <a:off x="8360533" y="2694048"/>
              <a:ext cx="2589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外部連携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システム間認証機能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3" name="TextBox 20">
              <a:extLst>
                <a:ext uri="{FF2B5EF4-FFF2-40B4-BE49-F238E27FC236}">
                  <a16:creationId xmlns:a16="http://schemas.microsoft.com/office/drawing/2014/main" id="{559E3DE7-1E0B-448E-B2A1-EE315D2DF028}"/>
                </a:ext>
              </a:extLst>
            </p:cNvPr>
            <p:cNvSpPr txBox="1">
              <a:spLocks noChangeArrowheads="1"/>
            </p:cNvSpPr>
            <p:nvPr/>
          </p:nvSpPr>
          <p:spPr bwMode="auto">
            <a:xfrm>
              <a:off x="6018670" y="2657177"/>
              <a:ext cx="23687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外部システムからのリクエストに対するアクセス制御を実施する</a:t>
              </a:r>
              <a:endParaRPr kumimoji="0" lang="ja-JP" altLang="en-US" sz="2067"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cxnSp>
          <p:nvCxnSpPr>
            <p:cNvPr id="34" name="直線矢印コネクタ 120">
              <a:extLst>
                <a:ext uri="{FF2B5EF4-FFF2-40B4-BE49-F238E27FC236}">
                  <a16:creationId xmlns:a16="http://schemas.microsoft.com/office/drawing/2014/main" id="{2C9AF293-D803-4721-7881-8973C51BA70C}"/>
                </a:ext>
              </a:extLst>
            </p:cNvPr>
            <p:cNvCxnSpPr>
              <a:cxnSpLocks/>
              <a:stCxn id="29" idx="3"/>
            </p:cNvCxnSpPr>
            <p:nvPr/>
          </p:nvCxnSpPr>
          <p:spPr>
            <a:xfrm>
              <a:off x="12349700" y="6813215"/>
              <a:ext cx="221051" cy="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Rectangle 134">
              <a:extLst>
                <a:ext uri="{FF2B5EF4-FFF2-40B4-BE49-F238E27FC236}">
                  <a16:creationId xmlns:a16="http://schemas.microsoft.com/office/drawing/2014/main" id="{4E8E36AD-9965-9082-8F84-E82160AA3EC9}"/>
                </a:ext>
              </a:extLst>
            </p:cNvPr>
            <p:cNvSpPr/>
            <p:nvPr/>
          </p:nvSpPr>
          <p:spPr>
            <a:xfrm>
              <a:off x="3197290" y="5377862"/>
              <a:ext cx="1509060" cy="82145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sp>
          <p:nvSpPr>
            <p:cNvPr id="37" name="TextBox 20">
              <a:extLst>
                <a:ext uri="{FF2B5EF4-FFF2-40B4-BE49-F238E27FC236}">
                  <a16:creationId xmlns:a16="http://schemas.microsoft.com/office/drawing/2014/main" id="{553EEBB8-7F54-9CD2-62BB-53427C25075D}"/>
                </a:ext>
              </a:extLst>
            </p:cNvPr>
            <p:cNvSpPr txBox="1">
              <a:spLocks noChangeArrowheads="1"/>
            </p:cNvSpPr>
            <p:nvPr/>
          </p:nvSpPr>
          <p:spPr bwMode="auto">
            <a:xfrm>
              <a:off x="3266560" y="5380783"/>
              <a:ext cx="143979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外部システム</a:t>
              </a:r>
              <a:endPar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　</a:t>
              </a:r>
              <a:endParaRPr kumimoji="0" lang="en-US" altLang="ja-JP" sz="9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a:ln>
                    <a:noFill/>
                  </a:ln>
                  <a:solidFill>
                    <a:srgbClr val="000000"/>
                  </a:solidFill>
                  <a:effectLst/>
                  <a:uLnTx/>
                  <a:uFillTx/>
                  <a:latin typeface="ＭＳ Ｐゴシック" panose="020B0600070205080204" pitchFamily="50" charset="-128"/>
                  <a:cs typeface="Arial" panose="020B0604020202020204" pitchFamily="34" charset="0"/>
                  <a:sym typeface="Arial"/>
                </a:rPr>
                <a:t>収集対象のデータを保持する</a:t>
              </a:r>
              <a:endParaRPr kumimoji="0" lang="en-US" altLang="ja-JP" sz="1100" b="0" i="0" u="none" strike="noStrike" kern="0" cap="none" spc="0" normalizeH="0" baseline="0" noProof="0" dirty="0">
                <a:ln>
                  <a:noFill/>
                </a:ln>
                <a:solidFill>
                  <a:srgbClr val="000000"/>
                </a:solidFill>
                <a:effectLst/>
                <a:uLnTx/>
                <a:uFillTx/>
                <a:latin typeface="ＭＳ Ｐゴシック" panose="020B0600070205080204" pitchFamily="50" charset="-128"/>
                <a:cs typeface="Arial" panose="020B0604020202020204" pitchFamily="34" charset="0"/>
                <a:sym typeface="Arial"/>
              </a:endParaRPr>
            </a:p>
          </p:txBody>
        </p:sp>
        <p:pic>
          <p:nvPicPr>
            <p:cNvPr id="38" name="Graphic 19">
              <a:extLst>
                <a:ext uri="{FF2B5EF4-FFF2-40B4-BE49-F238E27FC236}">
                  <a16:creationId xmlns:a16="http://schemas.microsoft.com/office/drawing/2014/main" id="{731B7DB2-1BFF-D150-DC4F-38A063C72955}"/>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703979" y="422962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9">
              <a:extLst>
                <a:ext uri="{FF2B5EF4-FFF2-40B4-BE49-F238E27FC236}">
                  <a16:creationId xmlns:a16="http://schemas.microsoft.com/office/drawing/2014/main" id="{78B9B803-A1A4-1A20-2A76-10CCC26E57D9}"/>
                </a:ext>
              </a:extLst>
            </p:cNvPr>
            <p:cNvSpPr txBox="1">
              <a:spLocks noChangeArrowheads="1"/>
            </p:cNvSpPr>
            <p:nvPr/>
          </p:nvSpPr>
          <p:spPr bwMode="auto">
            <a:xfrm>
              <a:off x="8838019" y="4777815"/>
              <a:ext cx="22431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EventBridge</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Scheduler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データ収集</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定期実行トリガ</a:t>
              </a: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ー</a:t>
              </a:r>
            </a:p>
          </p:txBody>
        </p:sp>
        <p:pic>
          <p:nvPicPr>
            <p:cNvPr id="40" name="Graphic 10">
              <a:extLst>
                <a:ext uri="{FF2B5EF4-FFF2-40B4-BE49-F238E27FC236}">
                  <a16:creationId xmlns:a16="http://schemas.microsoft.com/office/drawing/2014/main" id="{1ADE6211-7680-2646-A8D3-8533C9C804E2}"/>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163460" y="551426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20">
              <a:extLst>
                <a:ext uri="{FF2B5EF4-FFF2-40B4-BE49-F238E27FC236}">
                  <a16:creationId xmlns:a16="http://schemas.microsoft.com/office/drawing/2014/main" id="{D9CAD727-B48E-CDFC-B2C9-66BCF3207387}"/>
                </a:ext>
              </a:extLst>
            </p:cNvPr>
            <p:cNvSpPr txBox="1">
              <a:spLocks noChangeArrowheads="1"/>
            </p:cNvSpPr>
            <p:nvPr/>
          </p:nvSpPr>
          <p:spPr bwMode="auto">
            <a:xfrm>
              <a:off x="7291558" y="6071448"/>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Lambda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データ取得</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処理</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関数</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43" name="Connector: Elbow 58">
              <a:extLst>
                <a:ext uri="{FF2B5EF4-FFF2-40B4-BE49-F238E27FC236}">
                  <a16:creationId xmlns:a16="http://schemas.microsoft.com/office/drawing/2014/main" id="{F5B6E97B-BF3E-6F19-AB9D-108E93222D79}"/>
                </a:ext>
              </a:extLst>
            </p:cNvPr>
            <p:cNvCxnSpPr>
              <a:cxnSpLocks/>
              <a:stCxn id="37" idx="2"/>
            </p:cNvCxnSpPr>
            <p:nvPr/>
          </p:nvCxnSpPr>
          <p:spPr>
            <a:xfrm rot="16200000" flipH="1">
              <a:off x="4005596" y="6177250"/>
              <a:ext cx="1416028" cy="145431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120">
              <a:extLst>
                <a:ext uri="{FF2B5EF4-FFF2-40B4-BE49-F238E27FC236}">
                  <a16:creationId xmlns:a16="http://schemas.microsoft.com/office/drawing/2014/main" id="{83217DDD-4D25-DB26-62EE-1DB23CE72190}"/>
                </a:ext>
              </a:extLst>
            </p:cNvPr>
            <p:cNvCxnSpPr>
              <a:cxnSpLocks/>
              <a:stCxn id="41" idx="2"/>
              <a:endCxn id="18" idx="0"/>
            </p:cNvCxnSpPr>
            <p:nvPr/>
          </p:nvCxnSpPr>
          <p:spPr>
            <a:xfrm flipH="1">
              <a:off x="8435365" y="6717779"/>
              <a:ext cx="2368" cy="6174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直線矢印コネクタ 120">
              <a:extLst>
                <a:ext uri="{FF2B5EF4-FFF2-40B4-BE49-F238E27FC236}">
                  <a16:creationId xmlns:a16="http://schemas.microsoft.com/office/drawing/2014/main" id="{A40FAF39-3260-86A2-903B-BE1073672231}"/>
                </a:ext>
              </a:extLst>
            </p:cNvPr>
            <p:cNvCxnSpPr>
              <a:cxnSpLocks/>
              <a:stCxn id="40" idx="1"/>
              <a:endCxn id="37" idx="3"/>
            </p:cNvCxnSpPr>
            <p:nvPr/>
          </p:nvCxnSpPr>
          <p:spPr>
            <a:xfrm flipH="1">
              <a:off x="4706350" y="5788587"/>
              <a:ext cx="34571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直線矢印コネクタ 120">
              <a:extLst>
                <a:ext uri="{FF2B5EF4-FFF2-40B4-BE49-F238E27FC236}">
                  <a16:creationId xmlns:a16="http://schemas.microsoft.com/office/drawing/2014/main" id="{8DB25CFC-DC44-E8D3-6E70-F9AE446FB2C4}"/>
                </a:ext>
              </a:extLst>
            </p:cNvPr>
            <p:cNvCxnSpPr>
              <a:cxnSpLocks/>
              <a:stCxn id="40" idx="3"/>
              <a:endCxn id="24" idx="1"/>
            </p:cNvCxnSpPr>
            <p:nvPr/>
          </p:nvCxnSpPr>
          <p:spPr>
            <a:xfrm flipV="1">
              <a:off x="8712100" y="5787748"/>
              <a:ext cx="2550329" cy="8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Connector: Elbow 58">
              <a:extLst>
                <a:ext uri="{FF2B5EF4-FFF2-40B4-BE49-F238E27FC236}">
                  <a16:creationId xmlns:a16="http://schemas.microsoft.com/office/drawing/2014/main" id="{F97D67E8-07F5-B841-84E6-5EB32A51909B}"/>
                </a:ext>
              </a:extLst>
            </p:cNvPr>
            <p:cNvCxnSpPr>
              <a:cxnSpLocks/>
              <a:stCxn id="38" idx="1"/>
              <a:endCxn id="40" idx="0"/>
            </p:cNvCxnSpPr>
            <p:nvPr/>
          </p:nvCxnSpPr>
          <p:spPr>
            <a:xfrm rot="10800000" flipV="1">
              <a:off x="8437781" y="4503225"/>
              <a:ext cx="1266199" cy="101104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48" name="Graphic 10">
              <a:extLst>
                <a:ext uri="{FF2B5EF4-FFF2-40B4-BE49-F238E27FC236}">
                  <a16:creationId xmlns:a16="http://schemas.microsoft.com/office/drawing/2014/main" id="{2A289E3B-29B1-C493-90F9-D45C05023789}"/>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630801" y="733277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20">
              <a:extLst>
                <a:ext uri="{FF2B5EF4-FFF2-40B4-BE49-F238E27FC236}">
                  <a16:creationId xmlns:a16="http://schemas.microsoft.com/office/drawing/2014/main" id="{28D51B84-9675-6481-E536-781FF8353956}"/>
                </a:ext>
              </a:extLst>
            </p:cNvPr>
            <p:cNvSpPr txBox="1">
              <a:spLocks noChangeArrowheads="1"/>
            </p:cNvSpPr>
            <p:nvPr/>
          </p:nvSpPr>
          <p:spPr bwMode="auto">
            <a:xfrm>
              <a:off x="8772456" y="7895280"/>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Lambda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変更ストリーム</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処理関数</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15" name="Graphic 8">
              <a:extLst>
                <a:ext uri="{FF2B5EF4-FFF2-40B4-BE49-F238E27FC236}">
                  <a16:creationId xmlns:a16="http://schemas.microsoft.com/office/drawing/2014/main" id="{CB31CD12-1277-797E-6981-C39D2ADC043E}"/>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5536426" y="6452029"/>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a:extLst>
                <a:ext uri="{FF2B5EF4-FFF2-40B4-BE49-F238E27FC236}">
                  <a16:creationId xmlns:a16="http://schemas.microsoft.com/office/drawing/2014/main" id="{C6095FB5-6DA0-9D1B-A5D3-A01A71D70894}"/>
                </a:ext>
              </a:extLst>
            </p:cNvPr>
            <p:cNvSpPr txBox="1">
              <a:spLocks noChangeArrowheads="1"/>
            </p:cNvSpPr>
            <p:nvPr/>
          </p:nvSpPr>
          <p:spPr bwMode="auto">
            <a:xfrm>
              <a:off x="5284753" y="6795560"/>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22" name="直線矢印コネクタ 120">
              <a:extLst>
                <a:ext uri="{FF2B5EF4-FFF2-40B4-BE49-F238E27FC236}">
                  <a16:creationId xmlns:a16="http://schemas.microsoft.com/office/drawing/2014/main" id="{B64DDB57-87E9-72A6-55FD-1891C6E73701}"/>
                </a:ext>
              </a:extLst>
            </p:cNvPr>
            <p:cNvCxnSpPr>
              <a:cxnSpLocks/>
              <a:stCxn id="16" idx="2"/>
              <a:endCxn id="35" idx="0"/>
            </p:cNvCxnSpPr>
            <p:nvPr/>
          </p:nvCxnSpPr>
          <p:spPr>
            <a:xfrm>
              <a:off x="5719306" y="7134114"/>
              <a:ext cx="0" cy="1993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120">
              <a:extLst>
                <a:ext uri="{FF2B5EF4-FFF2-40B4-BE49-F238E27FC236}">
                  <a16:creationId xmlns:a16="http://schemas.microsoft.com/office/drawing/2014/main" id="{52A37FEA-403F-0BE4-9B8E-07FCBF48E2C5}"/>
                </a:ext>
              </a:extLst>
            </p:cNvPr>
            <p:cNvCxnSpPr>
              <a:cxnSpLocks/>
              <a:stCxn id="35" idx="3"/>
              <a:endCxn id="53" idx="1"/>
            </p:cNvCxnSpPr>
            <p:nvPr/>
          </p:nvCxnSpPr>
          <p:spPr>
            <a:xfrm>
              <a:off x="5992906" y="7607095"/>
              <a:ext cx="9723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5" name="Graphic 6">
              <a:extLst>
                <a:ext uri="{FF2B5EF4-FFF2-40B4-BE49-F238E27FC236}">
                  <a16:creationId xmlns:a16="http://schemas.microsoft.com/office/drawing/2014/main" id="{7AD6E6B9-252C-F6D9-F993-4F25BE059C79}"/>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5445706" y="7333495"/>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1">
              <a:extLst>
                <a:ext uri="{FF2B5EF4-FFF2-40B4-BE49-F238E27FC236}">
                  <a16:creationId xmlns:a16="http://schemas.microsoft.com/office/drawing/2014/main" id="{4815D596-1529-A474-1594-A77F4EDC55FE}"/>
                </a:ext>
              </a:extLst>
            </p:cNvPr>
            <p:cNvSpPr txBox="1"/>
            <p:nvPr/>
          </p:nvSpPr>
          <p:spPr>
            <a:xfrm>
              <a:off x="4860270" y="7830531"/>
              <a:ext cx="1718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a:sym typeface="Arial"/>
                </a:rPr>
                <a:t>負荷分散</a:t>
              </a:r>
              <a:endParaRPr kumimoji="0" lang="en-US" altLang="en-US" sz="1200" b="0" i="0" u="none" strike="noStrike" kern="0" cap="none" spc="0" normalizeH="0" baseline="0" noProof="0" dirty="0">
                <a:ln>
                  <a:noFill/>
                </a:ln>
                <a:solidFill>
                  <a:srgbClr val="000000"/>
                </a:solidFill>
                <a:effectLst/>
                <a:uLnTx/>
                <a:uFillTx/>
                <a:latin typeface="Arial"/>
                <a:sym typeface="Arial"/>
              </a:endParaRPr>
            </a:p>
          </p:txBody>
        </p:sp>
        <p:sp>
          <p:nvSpPr>
            <p:cNvPr id="50" name="テキスト ボックス 49">
              <a:extLst>
                <a:ext uri="{FF2B5EF4-FFF2-40B4-BE49-F238E27FC236}">
                  <a16:creationId xmlns:a16="http://schemas.microsoft.com/office/drawing/2014/main" id="{62F0DD38-2F62-7AB1-5C46-DFB18F5086F9}"/>
                </a:ext>
              </a:extLst>
            </p:cNvPr>
            <p:cNvSpPr txBox="1"/>
            <p:nvPr/>
          </p:nvSpPr>
          <p:spPr>
            <a:xfrm>
              <a:off x="6781122" y="7071191"/>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51" name="Rectangle 43">
              <a:extLst>
                <a:ext uri="{FF2B5EF4-FFF2-40B4-BE49-F238E27FC236}">
                  <a16:creationId xmlns:a16="http://schemas.microsoft.com/office/drawing/2014/main" id="{C846B5DC-D30A-54E4-A666-14AF38023841}"/>
                </a:ext>
              </a:extLst>
            </p:cNvPr>
            <p:cNvSpPr/>
            <p:nvPr/>
          </p:nvSpPr>
          <p:spPr>
            <a:xfrm>
              <a:off x="6638459" y="7048302"/>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52" name="Graphic 18">
              <a:extLst>
                <a:ext uri="{FF2B5EF4-FFF2-40B4-BE49-F238E27FC236}">
                  <a16:creationId xmlns:a16="http://schemas.microsoft.com/office/drawing/2014/main" id="{4F1E5B74-49FA-35FE-B4B5-69C10145B26C}"/>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6622140" y="7046914"/>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phic 13">
              <a:extLst>
                <a:ext uri="{FF2B5EF4-FFF2-40B4-BE49-F238E27FC236}">
                  <a16:creationId xmlns:a16="http://schemas.microsoft.com/office/drawing/2014/main" id="{349036A2-ACC9-FFF7-42AF-0084986DF5B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965248" y="7379763"/>
              <a:ext cx="454664" cy="454664"/>
            </a:xfrm>
            <a:prstGeom prst="rect">
              <a:avLst/>
            </a:prstGeom>
          </p:spPr>
        </p:pic>
        <p:sp>
          <p:nvSpPr>
            <p:cNvPr id="54" name="テキスト ボックス 53">
              <a:extLst>
                <a:ext uri="{FF2B5EF4-FFF2-40B4-BE49-F238E27FC236}">
                  <a16:creationId xmlns:a16="http://schemas.microsoft.com/office/drawing/2014/main" id="{BF8DDFA9-AC77-2481-C7E4-5A2DBBD93DC7}"/>
                </a:ext>
              </a:extLst>
            </p:cNvPr>
            <p:cNvSpPr txBox="1"/>
            <p:nvPr/>
          </p:nvSpPr>
          <p:spPr>
            <a:xfrm>
              <a:off x="6667284" y="7683357"/>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cxnSp>
          <p:nvCxnSpPr>
            <p:cNvPr id="59" name="直線矢印コネクタ 120">
              <a:extLst>
                <a:ext uri="{FF2B5EF4-FFF2-40B4-BE49-F238E27FC236}">
                  <a16:creationId xmlns:a16="http://schemas.microsoft.com/office/drawing/2014/main" id="{E5E0D041-A28A-4263-1926-8258A280FF8D}"/>
                </a:ext>
              </a:extLst>
            </p:cNvPr>
            <p:cNvCxnSpPr>
              <a:cxnSpLocks/>
              <a:stCxn id="48" idx="3"/>
            </p:cNvCxnSpPr>
            <p:nvPr/>
          </p:nvCxnSpPr>
          <p:spPr>
            <a:xfrm>
              <a:off x="10179441" y="7607095"/>
              <a:ext cx="5306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50056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5-1-4-2</a:t>
            </a:r>
            <a:r>
              <a:rPr kumimoji="1" lang="en-US" altLang="ja-JP" dirty="0"/>
              <a:t>. </a:t>
            </a:r>
            <a:r>
              <a:rPr kumimoji="1" lang="ja-JP" altLang="en-US" dirty="0"/>
              <a:t>データ管理</a:t>
            </a:r>
            <a:r>
              <a:rPr kumimoji="1" lang="en-US" altLang="ja-JP" dirty="0"/>
              <a:t>_</a:t>
            </a:r>
            <a:r>
              <a:rPr kumimoji="1" lang="ja-JP" altLang="en-US" dirty="0"/>
              <a:t>データ収集機能</a:t>
            </a:r>
            <a:br>
              <a:rPr kumimoji="1" lang="en-US" altLang="ja-JP" dirty="0"/>
            </a:br>
            <a:r>
              <a:rPr kumimoji="1" lang="ja-JP" altLang="en-US" sz="3600" dirty="0"/>
              <a:t>（パターン</a:t>
            </a:r>
            <a:r>
              <a:rPr kumimoji="1" lang="en-US" altLang="ja-JP" sz="3600" dirty="0"/>
              <a:t>5 </a:t>
            </a:r>
            <a:r>
              <a:rPr kumimoji="1" lang="ja-JP" altLang="en-US" sz="3600" dirty="0"/>
              <a:t>外部システム連携・</a:t>
            </a:r>
            <a:r>
              <a:rPr kumimoji="1" lang="en-US" altLang="ja-JP" sz="3600" dirty="0"/>
              <a:t>SaaS</a:t>
            </a:r>
            <a:r>
              <a:rPr kumimoji="1" lang="ja-JP" altLang="en-US" sz="3600" dirty="0"/>
              <a:t>利用）</a:t>
            </a:r>
          </a:p>
        </p:txBody>
      </p:sp>
      <p:grpSp>
        <p:nvGrpSpPr>
          <p:cNvPr id="2" name="グループ化 1">
            <a:extLst>
              <a:ext uri="{FF2B5EF4-FFF2-40B4-BE49-F238E27FC236}">
                <a16:creationId xmlns:a16="http://schemas.microsoft.com/office/drawing/2014/main" id="{2A1BDFA7-7CFC-06A2-FFB7-1CE3F6F90408}"/>
              </a:ext>
            </a:extLst>
          </p:cNvPr>
          <p:cNvGrpSpPr/>
          <p:nvPr/>
        </p:nvGrpSpPr>
        <p:grpSpPr>
          <a:xfrm>
            <a:off x="4957676" y="2850447"/>
            <a:ext cx="8085310" cy="4774191"/>
            <a:chOff x="58320" y="1387366"/>
            <a:chExt cx="8085310" cy="4774191"/>
          </a:xfrm>
        </p:grpSpPr>
        <p:sp>
          <p:nvSpPr>
            <p:cNvPr id="4" name="正方形/長方形 3">
              <a:extLst>
                <a:ext uri="{FF2B5EF4-FFF2-40B4-BE49-F238E27FC236}">
                  <a16:creationId xmlns:a16="http://schemas.microsoft.com/office/drawing/2014/main" id="{A462E868-5BD5-6CB5-FA0C-34D47E4C7B2E}"/>
                </a:ext>
              </a:extLst>
            </p:cNvPr>
            <p:cNvSpPr/>
            <p:nvPr/>
          </p:nvSpPr>
          <p:spPr>
            <a:xfrm>
              <a:off x="1849821" y="1881353"/>
              <a:ext cx="3629065" cy="4088524"/>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データ収集機能</a:t>
              </a:r>
            </a:p>
          </p:txBody>
        </p:sp>
        <p:sp>
          <p:nvSpPr>
            <p:cNvPr id="5" name="Rectangle 78">
              <a:extLst>
                <a:ext uri="{FF2B5EF4-FFF2-40B4-BE49-F238E27FC236}">
                  <a16:creationId xmlns:a16="http://schemas.microsoft.com/office/drawing/2014/main" id="{AA70A9A6-222F-98C6-F377-01AB8C1260D0}"/>
                </a:ext>
              </a:extLst>
            </p:cNvPr>
            <p:cNvSpPr/>
            <p:nvPr/>
          </p:nvSpPr>
          <p:spPr>
            <a:xfrm>
              <a:off x="1653702" y="1387366"/>
              <a:ext cx="6489928" cy="477419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6" name="Graphic 79">
              <a:extLst>
                <a:ext uri="{FF2B5EF4-FFF2-40B4-BE49-F238E27FC236}">
                  <a16:creationId xmlns:a16="http://schemas.microsoft.com/office/drawing/2014/main" id="{F29DA29B-4244-00EC-8104-B3E63FCA4D3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56737" y="1387366"/>
              <a:ext cx="381000" cy="381000"/>
            </a:xfrm>
            <a:prstGeom prst="rect">
              <a:avLst/>
            </a:prstGeom>
          </p:spPr>
        </p:pic>
        <p:cxnSp>
          <p:nvCxnSpPr>
            <p:cNvPr id="7" name="直線矢印コネクタ 6">
              <a:extLst>
                <a:ext uri="{FF2B5EF4-FFF2-40B4-BE49-F238E27FC236}">
                  <a16:creationId xmlns:a16="http://schemas.microsoft.com/office/drawing/2014/main" id="{373DAB4D-57FD-8C07-0D74-1009DFA04A1B}"/>
                </a:ext>
              </a:extLst>
            </p:cNvPr>
            <p:cNvCxnSpPr>
              <a:cxnSpLocks/>
              <a:stCxn id="19" idx="3"/>
              <a:endCxn id="21" idx="1"/>
            </p:cNvCxnSpPr>
            <p:nvPr/>
          </p:nvCxnSpPr>
          <p:spPr>
            <a:xfrm flipV="1">
              <a:off x="1567380" y="4046320"/>
              <a:ext cx="734415"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Rectangle 134">
              <a:extLst>
                <a:ext uri="{FF2B5EF4-FFF2-40B4-BE49-F238E27FC236}">
                  <a16:creationId xmlns:a16="http://schemas.microsoft.com/office/drawing/2014/main" id="{D3A48B3A-DBBB-8769-3726-FD6EE1159BD5}"/>
                </a:ext>
              </a:extLst>
            </p:cNvPr>
            <p:cNvSpPr/>
            <p:nvPr/>
          </p:nvSpPr>
          <p:spPr>
            <a:xfrm>
              <a:off x="5911009" y="2935531"/>
              <a:ext cx="2065523" cy="221666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68605A60-BBFA-0B4A-0139-43DEA8C21EB9}"/>
                </a:ext>
              </a:extLst>
            </p:cNvPr>
            <p:cNvSpPr txBox="1">
              <a:spLocks noChangeArrowheads="1"/>
            </p:cNvSpPr>
            <p:nvPr/>
          </p:nvSpPr>
          <p:spPr bwMode="auto">
            <a:xfrm>
              <a:off x="5996450" y="3112366"/>
              <a:ext cx="18965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latin typeface="Amazon Ember" panose="020B0603020204020204" pitchFamily="34" charset="0"/>
                </a:rPr>
                <a:t>本機能で収集したデータを利用し分析等を実施する</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64A2C083-8027-7FA2-B32C-BDADB2C8E0BD}"/>
                </a:ext>
              </a:extLst>
            </p:cNvPr>
            <p:cNvSpPr txBox="1">
              <a:spLocks noChangeArrowheads="1"/>
            </p:cNvSpPr>
            <p:nvPr/>
          </p:nvSpPr>
          <p:spPr bwMode="auto">
            <a:xfrm>
              <a:off x="5837858" y="4230961"/>
              <a:ext cx="2305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統計処理機能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a:ea typeface="Amazon Ember" panose="020B0603020204020204" pitchFamily="34" charset="0"/>
                  <a:cs typeface="Arial"/>
                </a:rPr>
                <a:t>データ管理</a:t>
              </a:r>
              <a:r>
                <a:rPr lang="en-US" altLang="ja-JP" sz="1200" dirty="0">
                  <a:latin typeface="Arial"/>
                  <a:ea typeface="Amazon Ember" panose="020B0603020204020204" pitchFamily="34" charset="0"/>
                  <a:cs typeface="Arial"/>
                </a:rPr>
                <a:t>_</a:t>
              </a:r>
              <a:r>
                <a:rPr lang="ja-JP" altLang="en-US" sz="1200" dirty="0">
                  <a:latin typeface="Arial"/>
                  <a:ea typeface="Amazon Ember" panose="020B0603020204020204" pitchFamily="34" charset="0"/>
                  <a:cs typeface="Arial"/>
                </a:rPr>
                <a:t>文書検索機能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13" name="TextBox 9">
              <a:extLst>
                <a:ext uri="{FF2B5EF4-FFF2-40B4-BE49-F238E27FC236}">
                  <a16:creationId xmlns:a16="http://schemas.microsoft.com/office/drawing/2014/main" id="{39DABB83-EADA-5811-2BDA-0BF98CEE22DE}"/>
                </a:ext>
              </a:extLst>
            </p:cNvPr>
            <p:cNvSpPr txBox="1">
              <a:spLocks noChangeArrowheads="1"/>
            </p:cNvSpPr>
            <p:nvPr/>
          </p:nvSpPr>
          <p:spPr bwMode="auto">
            <a:xfrm>
              <a:off x="3277137" y="3297392"/>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a:latin typeface="Arial" panose="020B0604020202020204" pitchFamily="34" charset="0"/>
                  <a:ea typeface="Amazon Ember" panose="020B0603020204020204" pitchFamily="34" charset="0"/>
                  <a:cs typeface="Arial" panose="020B0604020202020204" pitchFamily="34" charset="0"/>
                </a:rPr>
                <a:t>収集データ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蓄積ストレージ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4" name="Graphic 8">
              <a:extLst>
                <a:ext uri="{FF2B5EF4-FFF2-40B4-BE49-F238E27FC236}">
                  <a16:creationId xmlns:a16="http://schemas.microsoft.com/office/drawing/2014/main" id="{44E1AE0E-3F43-3E72-F981-CCB845AE25EE}"/>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4100936" y="2745342"/>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4">
              <a:extLst>
                <a:ext uri="{FF2B5EF4-FFF2-40B4-BE49-F238E27FC236}">
                  <a16:creationId xmlns:a16="http://schemas.microsoft.com/office/drawing/2014/main" id="{6B263ABC-9258-7046-E61F-599716403BA5}"/>
                </a:ext>
              </a:extLst>
            </p:cNvPr>
            <p:cNvSpPr txBox="1">
              <a:spLocks noChangeArrowheads="1"/>
            </p:cNvSpPr>
            <p:nvPr/>
          </p:nvSpPr>
          <p:spPr bwMode="auto">
            <a:xfrm>
              <a:off x="3619699" y="4592011"/>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200">
                  <a:latin typeface="Arial" panose="020B0604020202020204" pitchFamily="34" charset="0"/>
                  <a:ea typeface="Amazon Ember" panose="020B0603020204020204" pitchFamily="34" charset="0"/>
                  <a:cs typeface="Arial" panose="020B0604020202020204" pitchFamily="34" charset="0"/>
                </a:rPr>
                <a:t>収集データ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6" name="Graphic 29">
              <a:extLst>
                <a:ext uri="{FF2B5EF4-FFF2-40B4-BE49-F238E27FC236}">
                  <a16:creationId xmlns:a16="http://schemas.microsoft.com/office/drawing/2014/main" id="{26F7FBCC-0239-E6C8-0B06-0F3B914D39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0638" y="4148384"/>
              <a:ext cx="457200" cy="457200"/>
            </a:xfrm>
            <a:prstGeom prst="rect">
              <a:avLst/>
            </a:prstGeom>
          </p:spPr>
        </p:pic>
        <p:sp>
          <p:nvSpPr>
            <p:cNvPr id="17" name="Rectangle 134">
              <a:extLst>
                <a:ext uri="{FF2B5EF4-FFF2-40B4-BE49-F238E27FC236}">
                  <a16:creationId xmlns:a16="http://schemas.microsoft.com/office/drawing/2014/main" id="{0FBD2404-2F91-BC36-1FFD-3E2CFB975D33}"/>
                </a:ext>
              </a:extLst>
            </p:cNvPr>
            <p:cNvSpPr/>
            <p:nvPr/>
          </p:nvSpPr>
          <p:spPr>
            <a:xfrm>
              <a:off x="3548591" y="2546443"/>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18" name="直線矢印コネクタ 120">
              <a:extLst>
                <a:ext uri="{FF2B5EF4-FFF2-40B4-BE49-F238E27FC236}">
                  <a16:creationId xmlns:a16="http://schemas.microsoft.com/office/drawing/2014/main" id="{C09CB116-8923-8357-6021-ACEAF338DA72}"/>
                </a:ext>
              </a:extLst>
            </p:cNvPr>
            <p:cNvCxnSpPr>
              <a:cxnSpLocks/>
              <a:stCxn id="17" idx="3"/>
              <a:endCxn id="9" idx="1"/>
            </p:cNvCxnSpPr>
            <p:nvPr/>
          </p:nvCxnSpPr>
          <p:spPr>
            <a:xfrm>
              <a:off x="5188207" y="4041916"/>
              <a:ext cx="722802" cy="1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34">
              <a:extLst>
                <a:ext uri="{FF2B5EF4-FFF2-40B4-BE49-F238E27FC236}">
                  <a16:creationId xmlns:a16="http://schemas.microsoft.com/office/drawing/2014/main" id="{6A5CFC29-A33E-BF3A-48CE-C1308AF7DC83}"/>
                </a:ext>
              </a:extLst>
            </p:cNvPr>
            <p:cNvSpPr/>
            <p:nvPr/>
          </p:nvSpPr>
          <p:spPr>
            <a:xfrm>
              <a:off x="58320" y="3412932"/>
              <a:ext cx="1509060" cy="126677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69C8FBA7-DCAB-E745-53E1-CE609249B43F}"/>
                </a:ext>
              </a:extLst>
            </p:cNvPr>
            <p:cNvSpPr txBox="1">
              <a:spLocks noChangeArrowheads="1"/>
            </p:cNvSpPr>
            <p:nvPr/>
          </p:nvSpPr>
          <p:spPr bwMode="auto">
            <a:xfrm>
              <a:off x="127590" y="3430767"/>
              <a:ext cx="143979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a:latin typeface="Arial" panose="020B0604020202020204" pitchFamily="34" charset="0"/>
                  <a:ea typeface="Amazon Ember" panose="020B0603020204020204" pitchFamily="34" charset="0"/>
                  <a:cs typeface="Arial" panose="020B0604020202020204" pitchFamily="34" charset="0"/>
                </a:rPr>
                <a:t>外部システム</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en-US" altLang="ja-JP" sz="1600" dirty="0">
                  <a:latin typeface="Arial" panose="020B0604020202020204" pitchFamily="34" charset="0"/>
                  <a:ea typeface="Amazon Ember" panose="020B0603020204020204" pitchFamily="34" charset="0"/>
                  <a:cs typeface="Arial" panose="020B0604020202020204" pitchFamily="34" charset="0"/>
                </a:rPr>
                <a:t>(SaaS)</a:t>
              </a:r>
            </a:p>
            <a:p>
              <a:pPr algn="ctr" eaLnBrk="1" hangingPunct="1"/>
              <a:r>
                <a:rPr lang="ja-JP" altLang="en-US" sz="900">
                  <a:latin typeface="Arial" panose="020B0604020202020204" pitchFamily="34" charset="0"/>
                  <a:ea typeface="Amazon Ember" panose="020B0603020204020204" pitchFamily="34" charset="0"/>
                  <a:cs typeface="Arial" panose="020B0604020202020204" pitchFamily="34" charset="0"/>
                </a:rPr>
                <a:t>　</a:t>
              </a:r>
              <a:endParaRPr lang="en-US" altLang="ja-JP" sz="900" dirty="0">
                <a:latin typeface="Arial" panose="020B0604020202020204" pitchFamily="34" charset="0"/>
                <a:ea typeface="Amazon Ember" panose="020B0603020204020204" pitchFamily="34" charset="0"/>
                <a:cs typeface="Arial" panose="020B0604020202020204" pitchFamily="34" charset="0"/>
              </a:endParaRPr>
            </a:p>
            <a:p>
              <a:pPr eaLnBrk="1" hangingPunct="1"/>
              <a:r>
                <a:rPr lang="ja-JP" altLang="en-US" sz="1100">
                  <a:latin typeface="+mn-ea"/>
                  <a:cs typeface="Arial" panose="020B0604020202020204" pitchFamily="34" charset="0"/>
                </a:rPr>
                <a:t>収集対象のデータを保持する</a:t>
              </a:r>
              <a:r>
                <a:rPr lang="en-US" altLang="ja-JP" sz="1100" dirty="0">
                  <a:latin typeface="+mn-ea"/>
                  <a:cs typeface="Arial" panose="020B0604020202020204" pitchFamily="34" charset="0"/>
                </a:rPr>
                <a:t>SaaS</a:t>
              </a:r>
              <a:r>
                <a:rPr lang="ja-JP" altLang="en-US" sz="1100">
                  <a:latin typeface="+mn-ea"/>
                  <a:cs typeface="Arial" panose="020B0604020202020204" pitchFamily="34" charset="0"/>
                </a:rPr>
                <a:t>アプリケーション</a:t>
              </a:r>
              <a:endParaRPr lang="en-US" altLang="ja-JP" sz="1100" dirty="0">
                <a:latin typeface="+mn-ea"/>
                <a:cs typeface="Arial" panose="020B0604020202020204" pitchFamily="34" charset="0"/>
              </a:endParaRPr>
            </a:p>
          </p:txBody>
        </p:sp>
        <p:pic>
          <p:nvPicPr>
            <p:cNvPr id="21" name="Graphic 17">
              <a:extLst>
                <a:ext uri="{FF2B5EF4-FFF2-40B4-BE49-F238E27FC236}">
                  <a16:creationId xmlns:a16="http://schemas.microsoft.com/office/drawing/2014/main" id="{44BC568F-8323-77D7-AA8B-48D247A03791}"/>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2301795" y="3772720"/>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直線矢印コネクタ 21">
              <a:extLst>
                <a:ext uri="{FF2B5EF4-FFF2-40B4-BE49-F238E27FC236}">
                  <a16:creationId xmlns:a16="http://schemas.microsoft.com/office/drawing/2014/main" id="{023E0283-C438-7DE8-75AD-EA46716230DD}"/>
                </a:ext>
              </a:extLst>
            </p:cNvPr>
            <p:cNvCxnSpPr>
              <a:cxnSpLocks/>
              <a:stCxn id="21" idx="3"/>
              <a:endCxn id="17" idx="1"/>
            </p:cNvCxnSpPr>
            <p:nvPr/>
          </p:nvCxnSpPr>
          <p:spPr>
            <a:xfrm flipV="1">
              <a:off x="2848995" y="4041916"/>
              <a:ext cx="699596" cy="44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9">
              <a:extLst>
                <a:ext uri="{FF2B5EF4-FFF2-40B4-BE49-F238E27FC236}">
                  <a16:creationId xmlns:a16="http://schemas.microsoft.com/office/drawing/2014/main" id="{80DD294B-C95F-54E9-6C69-9E8C94AA1443}"/>
                </a:ext>
              </a:extLst>
            </p:cNvPr>
            <p:cNvSpPr txBox="1">
              <a:spLocks noChangeArrowheads="1"/>
            </p:cNvSpPr>
            <p:nvPr/>
          </p:nvSpPr>
          <p:spPr bwMode="auto">
            <a:xfrm>
              <a:off x="1450388" y="4319920"/>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a:t>
              </a:r>
              <a:r>
                <a:rPr lang="en-US" altLang="en-US" sz="1200" dirty="0" err="1">
                  <a:latin typeface="Arial" panose="020B0604020202020204" pitchFamily="34" charset="0"/>
                  <a:ea typeface="Amazon Ember" panose="020B0603020204020204" pitchFamily="34" charset="0"/>
                  <a:cs typeface="Arial" panose="020B0604020202020204" pitchFamily="34" charset="0"/>
                </a:rPr>
                <a:t>AppFlow</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a:r>
                <a:rPr lang="en-US" altLang="en-US" sz="1200" err="1">
                  <a:latin typeface="Arial"/>
                  <a:ea typeface="Amazon Ember" panose="020B0603020204020204" pitchFamily="34" charset="0"/>
                  <a:cs typeface="Arial"/>
                </a:rPr>
                <a:t>SaaSデータ</a:t>
              </a:r>
              <a:endParaRPr lang="en-US" altLang="en-US" sz="1200" dirty="0" err="1">
                <a:latin typeface="Arial" panose="020B0604020202020204" pitchFamily="34" charset="0"/>
                <a:ea typeface="Amazon Ember" panose="020B0603020204020204" pitchFamily="34" charset="0"/>
                <a:cs typeface="Arial" panose="020B0604020202020204" pitchFamily="34" charset="0"/>
              </a:endParaRPr>
            </a:p>
            <a:p>
              <a:pPr algn="ctr"/>
              <a:r>
                <a:rPr lang="en-US" altLang="en-US" sz="1200" dirty="0" err="1">
                  <a:latin typeface="Arial"/>
                  <a:ea typeface="Amazon Ember" panose="020B0603020204020204" pitchFamily="34" charset="0"/>
                  <a:cs typeface="Arial"/>
                </a:rPr>
                <a:t>収集フロ</a:t>
              </a:r>
              <a:r>
                <a:rPr lang="en-US" altLang="en-US" sz="1200" dirty="0">
                  <a:latin typeface="Arial"/>
                  <a:ea typeface="Amazon Ember" panose="020B0603020204020204" pitchFamily="34" charset="0"/>
                  <a:cs typeface="Arial"/>
                </a:rPr>
                <a:t>ー</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grpSp>
    </p:spTree>
    <p:extLst>
      <p:ext uri="{BB962C8B-B14F-4D97-AF65-F5344CB8AC3E}">
        <p14:creationId xmlns:p14="http://schemas.microsoft.com/office/powerpoint/2010/main" val="1789716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5-1-4-2</a:t>
            </a:r>
            <a:r>
              <a:rPr kumimoji="1" lang="en-US" altLang="ja-JP" dirty="0"/>
              <a:t>. </a:t>
            </a:r>
            <a:r>
              <a:rPr kumimoji="1" lang="ja-JP" altLang="en-US" dirty="0"/>
              <a:t>データ管理</a:t>
            </a:r>
            <a:r>
              <a:rPr kumimoji="1" lang="en-US" altLang="ja-JP" dirty="0"/>
              <a:t>_</a:t>
            </a:r>
            <a:r>
              <a:rPr kumimoji="1" lang="ja-JP" altLang="en-US" dirty="0"/>
              <a:t>データ収集機能</a:t>
            </a:r>
            <a:br>
              <a:rPr kumimoji="1" lang="en-US" altLang="ja-JP" dirty="0"/>
            </a:br>
            <a:r>
              <a:rPr kumimoji="1" lang="ja-JP" altLang="en-US" sz="3600" dirty="0"/>
              <a:t>（パターン</a:t>
            </a:r>
            <a:r>
              <a:rPr kumimoji="1" lang="en-US" altLang="ja-JP" sz="3600" dirty="0"/>
              <a:t>6 </a:t>
            </a:r>
            <a:r>
              <a:rPr kumimoji="1" lang="ja-JP" altLang="en-US" sz="3600" dirty="0"/>
              <a:t>ファイル</a:t>
            </a:r>
            <a:r>
              <a:rPr kumimoji="1" lang="en-US" altLang="ja-JP" sz="3600"/>
              <a:t>/OCR</a:t>
            </a:r>
            <a:r>
              <a:rPr kumimoji="1" lang="ja-JP" altLang="en-US" sz="3600"/>
              <a:t>）</a:t>
            </a:r>
            <a:endParaRPr kumimoji="1" lang="ja-JP" altLang="en-US" sz="3600" dirty="0"/>
          </a:p>
        </p:txBody>
      </p:sp>
      <p:sp>
        <p:nvSpPr>
          <p:cNvPr id="45" name="正方形/長方形 44">
            <a:extLst>
              <a:ext uri="{FF2B5EF4-FFF2-40B4-BE49-F238E27FC236}">
                <a16:creationId xmlns:a16="http://schemas.microsoft.com/office/drawing/2014/main" id="{551A88E0-1D5E-98EC-9B76-D1BEF12BB2E3}"/>
              </a:ext>
            </a:extLst>
          </p:cNvPr>
          <p:cNvSpPr/>
          <p:nvPr/>
        </p:nvSpPr>
        <p:spPr>
          <a:xfrm>
            <a:off x="4850484" y="4363718"/>
            <a:ext cx="5880869" cy="365064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marL="0" marR="0" lvl="0" indent="0" algn="r" defTabSz="73152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データ管理</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データ収集機能</a:t>
            </a:r>
          </a:p>
        </p:txBody>
      </p:sp>
      <p:sp>
        <p:nvSpPr>
          <p:cNvPr id="46" name="TextBox 12">
            <a:extLst>
              <a:ext uri="{FF2B5EF4-FFF2-40B4-BE49-F238E27FC236}">
                <a16:creationId xmlns:a16="http://schemas.microsoft.com/office/drawing/2014/main" id="{F8513D91-D421-B2B6-C325-F4F4DB4C4E8A}"/>
              </a:ext>
            </a:extLst>
          </p:cNvPr>
          <p:cNvSpPr txBox="1">
            <a:spLocks noChangeArrowheads="1"/>
          </p:cNvSpPr>
          <p:nvPr/>
        </p:nvSpPr>
        <p:spPr bwMode="auto">
          <a:xfrm>
            <a:off x="3291125" y="6447411"/>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pic>
        <p:nvPicPr>
          <p:cNvPr id="47" name="Graphic 23">
            <a:extLst>
              <a:ext uri="{FF2B5EF4-FFF2-40B4-BE49-F238E27FC236}">
                <a16:creationId xmlns:a16="http://schemas.microsoft.com/office/drawing/2014/main" id="{3C737C9C-E346-41BD-C3B0-92F2F6BD4F6C}"/>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387794" y="5874985"/>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9">
            <a:extLst>
              <a:ext uri="{FF2B5EF4-FFF2-40B4-BE49-F238E27FC236}">
                <a16:creationId xmlns:a16="http://schemas.microsoft.com/office/drawing/2014/main" id="{ECEB2644-191E-9B76-9269-AB9B41A82ED6}"/>
              </a:ext>
            </a:extLst>
          </p:cNvPr>
          <p:cNvSpPr txBox="1">
            <a:spLocks noChangeArrowheads="1"/>
          </p:cNvSpPr>
          <p:nvPr/>
        </p:nvSpPr>
        <p:spPr bwMode="auto">
          <a:xfrm>
            <a:off x="7389139" y="6394712"/>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入力ファイル格納</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ストレージ</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54" name="直線矢印コネクタ 120">
            <a:extLst>
              <a:ext uri="{FF2B5EF4-FFF2-40B4-BE49-F238E27FC236}">
                <a16:creationId xmlns:a16="http://schemas.microsoft.com/office/drawing/2014/main" id="{BAC1A44F-7575-495F-D16C-14CE87D12EFE}"/>
              </a:ext>
            </a:extLst>
          </p:cNvPr>
          <p:cNvCxnSpPr>
            <a:cxnSpLocks/>
            <a:stCxn id="12" idx="3"/>
            <a:endCxn id="62" idx="1"/>
          </p:cNvCxnSpPr>
          <p:nvPr/>
        </p:nvCxnSpPr>
        <p:spPr>
          <a:xfrm>
            <a:off x="7394295" y="6122954"/>
            <a:ext cx="81864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tangle 78">
            <a:extLst>
              <a:ext uri="{FF2B5EF4-FFF2-40B4-BE49-F238E27FC236}">
                <a16:creationId xmlns:a16="http://schemas.microsoft.com/office/drawing/2014/main" id="{6BB77A7D-C02B-D300-489C-5D8FB9288746}"/>
              </a:ext>
            </a:extLst>
          </p:cNvPr>
          <p:cNvSpPr/>
          <p:nvPr/>
        </p:nvSpPr>
        <p:spPr>
          <a:xfrm>
            <a:off x="4702268" y="2391772"/>
            <a:ext cx="10007270" cy="605522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AWS Cloud</a:t>
            </a:r>
          </a:p>
        </p:txBody>
      </p:sp>
      <p:pic>
        <p:nvPicPr>
          <p:cNvPr id="56" name="Graphic 79">
            <a:extLst>
              <a:ext uri="{FF2B5EF4-FFF2-40B4-BE49-F238E27FC236}">
                <a16:creationId xmlns:a16="http://schemas.microsoft.com/office/drawing/2014/main" id="{E4EEB8F0-5A16-CED0-B116-29110D3FC78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702269" y="2390184"/>
            <a:ext cx="381000" cy="381000"/>
          </a:xfrm>
          <a:prstGeom prst="rect">
            <a:avLst/>
          </a:prstGeom>
        </p:spPr>
      </p:pic>
      <p:sp>
        <p:nvSpPr>
          <p:cNvPr id="57" name="Rectangle 86">
            <a:extLst>
              <a:ext uri="{FF2B5EF4-FFF2-40B4-BE49-F238E27FC236}">
                <a16:creationId xmlns:a16="http://schemas.microsoft.com/office/drawing/2014/main" id="{052AA879-5B7D-BE3D-7C54-11F239ECB111}"/>
              </a:ext>
            </a:extLst>
          </p:cNvPr>
          <p:cNvSpPr/>
          <p:nvPr/>
        </p:nvSpPr>
        <p:spPr>
          <a:xfrm>
            <a:off x="9173878" y="4729348"/>
            <a:ext cx="5105108" cy="3043466"/>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w="0"/>
                <a:solidFill>
                  <a:srgbClr val="000000"/>
                </a:solidFill>
                <a:effectLst/>
                <a:uLnTx/>
                <a:uFillTx/>
                <a:latin typeface="Arial" panose="020B0604020202020204" pitchFamily="34" charset="0"/>
                <a:ea typeface="+mn-ea"/>
                <a:cs typeface="Arial" panose="020B0604020202020204" pitchFamily="34" charset="0"/>
                <a:sym typeface="Arial"/>
              </a:rPr>
              <a:t>Virtual private cloud (VPC)</a:t>
            </a:r>
          </a:p>
        </p:txBody>
      </p:sp>
      <p:pic>
        <p:nvPicPr>
          <p:cNvPr id="58" name="Graphic 87">
            <a:extLst>
              <a:ext uri="{FF2B5EF4-FFF2-40B4-BE49-F238E27FC236}">
                <a16:creationId xmlns:a16="http://schemas.microsoft.com/office/drawing/2014/main" id="{5A4EA410-316B-4142-BB5C-90BE09CF869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74798" y="4725590"/>
            <a:ext cx="381000" cy="381000"/>
          </a:xfrm>
          <a:prstGeom prst="rect">
            <a:avLst/>
          </a:prstGeom>
        </p:spPr>
      </p:pic>
      <p:cxnSp>
        <p:nvCxnSpPr>
          <p:cNvPr id="59" name="直線矢印コネクタ 58">
            <a:extLst>
              <a:ext uri="{FF2B5EF4-FFF2-40B4-BE49-F238E27FC236}">
                <a16:creationId xmlns:a16="http://schemas.microsoft.com/office/drawing/2014/main" id="{044C375F-887C-497E-073A-9CE3A5504701}"/>
              </a:ext>
            </a:extLst>
          </p:cNvPr>
          <p:cNvCxnSpPr>
            <a:cxnSpLocks/>
            <a:stCxn id="47" idx="1"/>
          </p:cNvCxnSpPr>
          <p:nvPr/>
        </p:nvCxnSpPr>
        <p:spPr>
          <a:xfrm>
            <a:off x="3857694" y="6109935"/>
            <a:ext cx="15550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2" name="Graphic 8">
            <a:extLst>
              <a:ext uri="{FF2B5EF4-FFF2-40B4-BE49-F238E27FC236}">
                <a16:creationId xmlns:a16="http://schemas.microsoft.com/office/drawing/2014/main" id="{29F835EC-C25D-EC2B-34B5-7C56DBD14202}"/>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212938" y="5851848"/>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Graphic 10">
            <a:extLst>
              <a:ext uri="{FF2B5EF4-FFF2-40B4-BE49-F238E27FC236}">
                <a16:creationId xmlns:a16="http://schemas.microsoft.com/office/drawing/2014/main" id="{84BBF32C-387A-4E73-7C21-DA6C8A75E6B5}"/>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610751" y="583944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20">
            <a:extLst>
              <a:ext uri="{FF2B5EF4-FFF2-40B4-BE49-F238E27FC236}">
                <a16:creationId xmlns:a16="http://schemas.microsoft.com/office/drawing/2014/main" id="{D5D079C7-0DFA-F30B-0658-50906E2E6C31}"/>
              </a:ext>
            </a:extLst>
          </p:cNvPr>
          <p:cNvSpPr txBox="1">
            <a:spLocks noChangeArrowheads="1"/>
          </p:cNvSpPr>
          <p:nvPr/>
        </p:nvSpPr>
        <p:spPr bwMode="auto">
          <a:xfrm>
            <a:off x="8738896" y="6394712"/>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Lambda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OCR</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処理関数</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65" name="直線矢印コネクタ 120">
            <a:extLst>
              <a:ext uri="{FF2B5EF4-FFF2-40B4-BE49-F238E27FC236}">
                <a16:creationId xmlns:a16="http://schemas.microsoft.com/office/drawing/2014/main" id="{BC680651-53B8-E9F6-651A-52C3168CE3D8}"/>
              </a:ext>
            </a:extLst>
          </p:cNvPr>
          <p:cNvCxnSpPr>
            <a:cxnSpLocks/>
          </p:cNvCxnSpPr>
          <p:nvPr/>
        </p:nvCxnSpPr>
        <p:spPr>
          <a:xfrm flipV="1">
            <a:off x="8755151" y="6248377"/>
            <a:ext cx="85560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7" name="Graphic 14">
            <a:extLst>
              <a:ext uri="{FF2B5EF4-FFF2-40B4-BE49-F238E27FC236}">
                <a16:creationId xmlns:a16="http://schemas.microsoft.com/office/drawing/2014/main" id="{1B048BE7-4137-1447-3F9D-48B780A33621}"/>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2554539" y="5844026"/>
            <a:ext cx="539485" cy="5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直線矢印コネクタ 120">
            <a:extLst>
              <a:ext uri="{FF2B5EF4-FFF2-40B4-BE49-F238E27FC236}">
                <a16:creationId xmlns:a16="http://schemas.microsoft.com/office/drawing/2014/main" id="{F496AA76-E66A-8267-FD92-28C6BC411E8B}"/>
              </a:ext>
            </a:extLst>
          </p:cNvPr>
          <p:cNvCxnSpPr>
            <a:cxnSpLocks/>
            <a:stCxn id="63" idx="3"/>
            <a:endCxn id="67" idx="1"/>
          </p:cNvCxnSpPr>
          <p:nvPr/>
        </p:nvCxnSpPr>
        <p:spPr>
          <a:xfrm>
            <a:off x="10159391" y="6113768"/>
            <a:ext cx="239514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Box 20">
            <a:extLst>
              <a:ext uri="{FF2B5EF4-FFF2-40B4-BE49-F238E27FC236}">
                <a16:creationId xmlns:a16="http://schemas.microsoft.com/office/drawing/2014/main" id="{CA565DE2-8C2F-E03A-DA1D-EECFAE94690D}"/>
              </a:ext>
            </a:extLst>
          </p:cNvPr>
          <p:cNvSpPr txBox="1">
            <a:spLocks noChangeArrowheads="1"/>
          </p:cNvSpPr>
          <p:nvPr/>
        </p:nvSpPr>
        <p:spPr bwMode="auto">
          <a:xfrm>
            <a:off x="11687413" y="6395702"/>
            <a:ext cx="2292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Amazon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OpenSearch Service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入力ファイルデータ格納</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ストレージ</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70" name="Connector: Elbow 58">
            <a:extLst>
              <a:ext uri="{FF2B5EF4-FFF2-40B4-BE49-F238E27FC236}">
                <a16:creationId xmlns:a16="http://schemas.microsoft.com/office/drawing/2014/main" id="{9DE2425B-5EFD-4081-ED1A-7A522AAB9CE1}"/>
              </a:ext>
            </a:extLst>
          </p:cNvPr>
          <p:cNvCxnSpPr>
            <a:cxnSpLocks/>
            <a:stCxn id="47" idx="1"/>
            <a:endCxn id="76" idx="1"/>
          </p:cNvCxnSpPr>
          <p:nvPr/>
        </p:nvCxnSpPr>
        <p:spPr>
          <a:xfrm flipV="1">
            <a:off x="3857694" y="3507504"/>
            <a:ext cx="2065275" cy="2602431"/>
          </a:xfrm>
          <a:prstGeom prst="bentConnector3">
            <a:avLst>
              <a:gd name="adj1" fmla="val 44466"/>
            </a:avLst>
          </a:prstGeom>
          <a:ln>
            <a:tailEnd type="triangle"/>
          </a:ln>
        </p:spPr>
        <p:style>
          <a:lnRef idx="1">
            <a:schemeClr val="dk1"/>
          </a:lnRef>
          <a:fillRef idx="0">
            <a:schemeClr val="dk1"/>
          </a:fillRef>
          <a:effectRef idx="0">
            <a:schemeClr val="dk1"/>
          </a:effectRef>
          <a:fontRef idx="minor">
            <a:schemeClr val="tx1"/>
          </a:fontRef>
        </p:style>
      </p:cxnSp>
      <p:cxnSp>
        <p:nvCxnSpPr>
          <p:cNvPr id="71" name="直線矢印コネクタ 120">
            <a:extLst>
              <a:ext uri="{FF2B5EF4-FFF2-40B4-BE49-F238E27FC236}">
                <a16:creationId xmlns:a16="http://schemas.microsoft.com/office/drawing/2014/main" id="{542F6DA0-5B60-99F0-ACE5-19CADB880FB6}"/>
              </a:ext>
            </a:extLst>
          </p:cNvPr>
          <p:cNvCxnSpPr>
            <a:cxnSpLocks/>
          </p:cNvCxnSpPr>
          <p:nvPr/>
        </p:nvCxnSpPr>
        <p:spPr>
          <a:xfrm>
            <a:off x="9694765" y="6856377"/>
            <a:ext cx="0" cy="17716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Rectangle 134">
            <a:extLst>
              <a:ext uri="{FF2B5EF4-FFF2-40B4-BE49-F238E27FC236}">
                <a16:creationId xmlns:a16="http://schemas.microsoft.com/office/drawing/2014/main" id="{017E5993-8401-71FE-FDED-A970456AE7E2}"/>
              </a:ext>
            </a:extLst>
          </p:cNvPr>
          <p:cNvSpPr/>
          <p:nvPr/>
        </p:nvSpPr>
        <p:spPr>
          <a:xfrm>
            <a:off x="8992347" y="8689621"/>
            <a:ext cx="1794062" cy="82145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sp>
        <p:nvSpPr>
          <p:cNvPr id="73" name="TextBox 20">
            <a:extLst>
              <a:ext uri="{FF2B5EF4-FFF2-40B4-BE49-F238E27FC236}">
                <a16:creationId xmlns:a16="http://schemas.microsoft.com/office/drawing/2014/main" id="{35429D21-3375-9711-F84E-75DA3CE26523}"/>
              </a:ext>
            </a:extLst>
          </p:cNvPr>
          <p:cNvSpPr txBox="1">
            <a:spLocks noChangeArrowheads="1"/>
          </p:cNvSpPr>
          <p:nvPr/>
        </p:nvSpPr>
        <p:spPr bwMode="auto">
          <a:xfrm>
            <a:off x="9061617" y="8703986"/>
            <a:ext cx="1645242"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外部</a:t>
            </a:r>
            <a:r>
              <a:rPr kumimoji="0" lang="en-US" altLang="ja-JP" sz="16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API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00" b="0" i="0" u="none" strike="noStrike" kern="0" cap="none" spc="0" normalizeH="0" baseline="0" noProof="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　</a:t>
            </a:r>
            <a:endParaRPr kumimoji="0" lang="en-US" altLang="ja-JP" sz="9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a:ln>
                  <a:noFill/>
                </a:ln>
                <a:solidFill>
                  <a:srgbClr val="000000"/>
                </a:solidFill>
                <a:effectLst/>
                <a:uLnTx/>
                <a:uFillTx/>
                <a:latin typeface="ＭＳ Ｐゴシック" panose="020B0600070205080204" pitchFamily="50" charset="-128"/>
                <a:cs typeface="Arial" panose="020B0604020202020204" pitchFamily="34" charset="0"/>
                <a:sym typeface="Arial"/>
              </a:rPr>
              <a:t>入力ファイルへの</a:t>
            </a:r>
            <a:r>
              <a:rPr kumimoji="0" lang="en-US" altLang="ja-JP" sz="1100" b="0" i="0" u="none" strike="noStrike" kern="0" cap="none" spc="0" normalizeH="0" baseline="0" noProof="0" dirty="0">
                <a:ln>
                  <a:noFill/>
                </a:ln>
                <a:solidFill>
                  <a:srgbClr val="000000"/>
                </a:solidFill>
                <a:effectLst/>
                <a:uLnTx/>
                <a:uFillTx/>
                <a:latin typeface="ＭＳ Ｐゴシック" panose="020B0600070205080204" pitchFamily="50" charset="-128"/>
                <a:cs typeface="Arial" panose="020B0604020202020204" pitchFamily="34" charset="0"/>
                <a:sym typeface="Arial"/>
              </a:rPr>
              <a:t>OCR</a:t>
            </a:r>
            <a:r>
              <a:rPr kumimoji="0" lang="ja-JP" altLang="en-US" sz="1100" b="0" i="0" u="none" strike="noStrike" kern="0" cap="none" spc="0" normalizeH="0" baseline="0" noProof="0">
                <a:ln>
                  <a:noFill/>
                </a:ln>
                <a:solidFill>
                  <a:srgbClr val="000000"/>
                </a:solidFill>
                <a:effectLst/>
                <a:uLnTx/>
                <a:uFillTx/>
                <a:latin typeface="ＭＳ Ｐゴシック" panose="020B0600070205080204" pitchFamily="50" charset="-128"/>
                <a:cs typeface="Arial" panose="020B0604020202020204" pitchFamily="34" charset="0"/>
                <a:sym typeface="Arial"/>
              </a:rPr>
              <a:t>処理を実施する</a:t>
            </a:r>
            <a:endParaRPr kumimoji="0" lang="en-US" altLang="ja-JP" sz="1100" b="0" i="0" u="none" strike="noStrike" kern="0" cap="none" spc="0" normalizeH="0" baseline="0" noProof="0" dirty="0">
              <a:ln>
                <a:noFill/>
              </a:ln>
              <a:solidFill>
                <a:srgbClr val="000000"/>
              </a:solidFill>
              <a:effectLst/>
              <a:uLnTx/>
              <a:uFillTx/>
              <a:latin typeface="ＭＳ Ｐゴシック" panose="020B0600070205080204" pitchFamily="50" charset="-128"/>
              <a:cs typeface="Arial" panose="020B0604020202020204" pitchFamily="34" charset="0"/>
              <a:sym typeface="Arial"/>
            </a:endParaRPr>
          </a:p>
        </p:txBody>
      </p:sp>
      <p:cxnSp>
        <p:nvCxnSpPr>
          <p:cNvPr id="74" name="直線矢印コネクタ 120">
            <a:extLst>
              <a:ext uri="{FF2B5EF4-FFF2-40B4-BE49-F238E27FC236}">
                <a16:creationId xmlns:a16="http://schemas.microsoft.com/office/drawing/2014/main" id="{D5377615-8ABC-7F3F-D96F-A84B622390AE}"/>
              </a:ext>
            </a:extLst>
          </p:cNvPr>
          <p:cNvCxnSpPr>
            <a:cxnSpLocks/>
          </p:cNvCxnSpPr>
          <p:nvPr/>
        </p:nvCxnSpPr>
        <p:spPr>
          <a:xfrm flipV="1">
            <a:off x="10014263" y="6855602"/>
            <a:ext cx="0" cy="17306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直線矢印コネクタ 120">
            <a:extLst>
              <a:ext uri="{FF2B5EF4-FFF2-40B4-BE49-F238E27FC236}">
                <a16:creationId xmlns:a16="http://schemas.microsoft.com/office/drawing/2014/main" id="{66180A51-2FE2-CEE7-FEF6-727F32086FE0}"/>
              </a:ext>
            </a:extLst>
          </p:cNvPr>
          <p:cNvCxnSpPr>
            <a:cxnSpLocks/>
          </p:cNvCxnSpPr>
          <p:nvPr/>
        </p:nvCxnSpPr>
        <p:spPr>
          <a:xfrm flipH="1" flipV="1">
            <a:off x="8754378" y="6020166"/>
            <a:ext cx="85560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Rectangle 65">
            <a:extLst>
              <a:ext uri="{FF2B5EF4-FFF2-40B4-BE49-F238E27FC236}">
                <a16:creationId xmlns:a16="http://schemas.microsoft.com/office/drawing/2014/main" id="{0A819CB9-D33A-E9A1-13BD-4BC0B87D3091}"/>
              </a:ext>
            </a:extLst>
          </p:cNvPr>
          <p:cNvSpPr/>
          <p:nvPr/>
        </p:nvSpPr>
        <p:spPr>
          <a:xfrm>
            <a:off x="5922969" y="2715353"/>
            <a:ext cx="5071479" cy="158430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78" name="TextBox 20">
            <a:extLst>
              <a:ext uri="{FF2B5EF4-FFF2-40B4-BE49-F238E27FC236}">
                <a16:creationId xmlns:a16="http://schemas.microsoft.com/office/drawing/2014/main" id="{216EE8E8-8A3E-4B26-C0BC-5D4B4B0F62BD}"/>
              </a:ext>
            </a:extLst>
          </p:cNvPr>
          <p:cNvSpPr txBox="1">
            <a:spLocks noChangeArrowheads="1"/>
          </p:cNvSpPr>
          <p:nvPr/>
        </p:nvSpPr>
        <p:spPr bwMode="auto">
          <a:xfrm>
            <a:off x="8354707" y="3081184"/>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_Web</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ページ</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79" name="TextBox 20">
            <a:extLst>
              <a:ext uri="{FF2B5EF4-FFF2-40B4-BE49-F238E27FC236}">
                <a16:creationId xmlns:a16="http://schemas.microsoft.com/office/drawing/2014/main" id="{D28234B4-87DE-1916-C9B9-C05BCA2D93AE}"/>
              </a:ext>
            </a:extLst>
          </p:cNvPr>
          <p:cNvSpPr txBox="1">
            <a:spLocks noChangeArrowheads="1"/>
          </p:cNvSpPr>
          <p:nvPr/>
        </p:nvSpPr>
        <p:spPr bwMode="auto">
          <a:xfrm>
            <a:off x="6012844" y="3044313"/>
            <a:ext cx="23687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dirty="0">
                <a:ln>
                  <a:noFill/>
                </a:ln>
                <a:solidFill>
                  <a:srgbClr val="000000"/>
                </a:solidFill>
                <a:effectLst/>
                <a:uLnTx/>
                <a:uFillTx/>
                <a:latin typeface="Amazon Ember" panose="020B0603020204020204" pitchFamily="34" charset="0"/>
                <a:cs typeface="Arial"/>
                <a:sym typeface="Arial"/>
              </a:rPr>
              <a:t>ブラウザ上で動作するフロントエンドアプリを配信する</a:t>
            </a:r>
            <a:endParaRPr kumimoji="0" lang="ja-JP" altLang="en-US" sz="2067"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p:txBody>
      </p:sp>
      <p:sp>
        <p:nvSpPr>
          <p:cNvPr id="80" name="Rectangle 134">
            <a:extLst>
              <a:ext uri="{FF2B5EF4-FFF2-40B4-BE49-F238E27FC236}">
                <a16:creationId xmlns:a16="http://schemas.microsoft.com/office/drawing/2014/main" id="{780FAA8A-367C-A279-0B67-20D6C72C1803}"/>
              </a:ext>
            </a:extLst>
          </p:cNvPr>
          <p:cNvSpPr/>
          <p:nvPr/>
        </p:nvSpPr>
        <p:spPr>
          <a:xfrm>
            <a:off x="11659994" y="4881161"/>
            <a:ext cx="2312908" cy="281256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Arial"/>
            </a:endParaRPr>
          </a:p>
        </p:txBody>
      </p:sp>
      <p:sp>
        <p:nvSpPr>
          <p:cNvPr id="81" name="TextBox 20">
            <a:extLst>
              <a:ext uri="{FF2B5EF4-FFF2-40B4-BE49-F238E27FC236}">
                <a16:creationId xmlns:a16="http://schemas.microsoft.com/office/drawing/2014/main" id="{FEEB86E3-9CDE-1850-C7BC-9497114E60E7}"/>
              </a:ext>
            </a:extLst>
          </p:cNvPr>
          <p:cNvSpPr txBox="1">
            <a:spLocks noChangeArrowheads="1"/>
          </p:cNvSpPr>
          <p:nvPr/>
        </p:nvSpPr>
        <p:spPr bwMode="auto">
          <a:xfrm>
            <a:off x="11710865" y="7145959"/>
            <a:ext cx="2293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データ管理</a:t>
            </a:r>
            <a:r>
              <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文書検索機能</a:t>
            </a:r>
            <a:endParaRPr kumimoji="0" lang="zh-TW" altLang="en-US" sz="12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83" name="TextBox 20">
            <a:extLst>
              <a:ext uri="{FF2B5EF4-FFF2-40B4-BE49-F238E27FC236}">
                <a16:creationId xmlns:a16="http://schemas.microsoft.com/office/drawing/2014/main" id="{8F778020-866E-9620-3C71-B6EC014616A6}"/>
              </a:ext>
            </a:extLst>
          </p:cNvPr>
          <p:cNvSpPr txBox="1">
            <a:spLocks noChangeArrowheads="1"/>
          </p:cNvSpPr>
          <p:nvPr/>
        </p:nvSpPr>
        <p:spPr bwMode="auto">
          <a:xfrm>
            <a:off x="11915322" y="4857650"/>
            <a:ext cx="189139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120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機能連携</a:t>
            </a:r>
            <a:endParaRPr kumimoji="0" lang="en-US" altLang="ja-JP" sz="1600" b="0" i="0" u="none" strike="noStrike" kern="120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73152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120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73152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1200" cap="none" spc="0" normalizeH="0" baseline="0" noProof="0">
                <a:ln>
                  <a:noFill/>
                </a:ln>
                <a:solidFill>
                  <a:srgbClr val="000000"/>
                </a:solidFill>
                <a:effectLst/>
                <a:uLnTx/>
                <a:uFillTx/>
                <a:latin typeface="Amazon Ember"/>
                <a:ea typeface="メイリオ"/>
                <a:cs typeface="+mn-cs"/>
                <a:sym typeface="Arial"/>
              </a:rPr>
              <a:t>本機能で収集したデータに対して検索等を実施する</a:t>
            </a:r>
            <a:endParaRPr kumimoji="0" lang="en-US" altLang="ja-JP" sz="1600" b="0" i="0" u="none" strike="noStrike" kern="1200" cap="none" spc="0" normalizeH="0" baseline="0" noProof="0">
              <a:ln>
                <a:noFill/>
              </a:ln>
              <a:solidFill>
                <a:srgbClr val="000000"/>
              </a:solidFill>
              <a:effectLst/>
              <a:uLnTx/>
              <a:uFillTx/>
              <a:latin typeface="Amazon Ember"/>
              <a:ea typeface="メイリオ"/>
              <a:cs typeface="Arial" panose="020B0604020202020204" pitchFamily="34" charset="0"/>
              <a:sym typeface="Arial"/>
            </a:endParaRPr>
          </a:p>
          <a:p>
            <a:pPr marL="0" marR="0" lvl="0" indent="0" algn="ctr" defTabSz="73152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600" b="0" i="0" u="none" strike="noStrike" kern="120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pic>
        <p:nvPicPr>
          <p:cNvPr id="2" name="Graphic 8">
            <a:extLst>
              <a:ext uri="{FF2B5EF4-FFF2-40B4-BE49-F238E27FC236}">
                <a16:creationId xmlns:a16="http://schemas.microsoft.com/office/drawing/2014/main" id="{C6451577-7EA2-7723-9E56-76E52BE03F68}"/>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5510809" y="5005009"/>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1">
            <a:extLst>
              <a:ext uri="{FF2B5EF4-FFF2-40B4-BE49-F238E27FC236}">
                <a16:creationId xmlns:a16="http://schemas.microsoft.com/office/drawing/2014/main" id="{2A973BF4-13F8-BBC8-9500-3A2C896F3AC0}"/>
              </a:ext>
            </a:extLst>
          </p:cNvPr>
          <p:cNvSpPr txBox="1">
            <a:spLocks noChangeArrowheads="1"/>
          </p:cNvSpPr>
          <p:nvPr/>
        </p:nvSpPr>
        <p:spPr bwMode="auto">
          <a:xfrm>
            <a:off x="5259136" y="5348540"/>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5" name="直線矢印コネクタ 120">
            <a:extLst>
              <a:ext uri="{FF2B5EF4-FFF2-40B4-BE49-F238E27FC236}">
                <a16:creationId xmlns:a16="http://schemas.microsoft.com/office/drawing/2014/main" id="{262C8A1D-B339-28AD-3D9C-976E839DDF48}"/>
              </a:ext>
            </a:extLst>
          </p:cNvPr>
          <p:cNvCxnSpPr>
            <a:cxnSpLocks/>
            <a:stCxn id="4" idx="2"/>
            <a:endCxn id="7" idx="0"/>
          </p:cNvCxnSpPr>
          <p:nvPr/>
        </p:nvCxnSpPr>
        <p:spPr>
          <a:xfrm>
            <a:off x="5693689" y="5687094"/>
            <a:ext cx="0" cy="1622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直線矢印コネクタ 120">
            <a:extLst>
              <a:ext uri="{FF2B5EF4-FFF2-40B4-BE49-F238E27FC236}">
                <a16:creationId xmlns:a16="http://schemas.microsoft.com/office/drawing/2014/main" id="{BD3B8839-6091-ED6A-E70C-A209586E2F22}"/>
              </a:ext>
            </a:extLst>
          </p:cNvPr>
          <p:cNvCxnSpPr>
            <a:cxnSpLocks/>
            <a:stCxn id="7" idx="3"/>
            <a:endCxn id="12" idx="1"/>
          </p:cNvCxnSpPr>
          <p:nvPr/>
        </p:nvCxnSpPr>
        <p:spPr>
          <a:xfrm>
            <a:off x="5967289" y="6122954"/>
            <a:ext cx="9723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 name="Graphic 6">
            <a:extLst>
              <a:ext uri="{FF2B5EF4-FFF2-40B4-BE49-F238E27FC236}">
                <a16:creationId xmlns:a16="http://schemas.microsoft.com/office/drawing/2014/main" id="{2319DA95-7702-B613-6126-B355C94309E9}"/>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5420089" y="5849354"/>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9E0616CE-825E-1D36-1746-295E8C898392}"/>
              </a:ext>
            </a:extLst>
          </p:cNvPr>
          <p:cNvSpPr txBox="1"/>
          <p:nvPr/>
        </p:nvSpPr>
        <p:spPr>
          <a:xfrm>
            <a:off x="4834653" y="6383511"/>
            <a:ext cx="1718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rial"/>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rial"/>
                <a:sym typeface="Arial"/>
              </a:rPr>
              <a:t>負荷分散</a:t>
            </a:r>
            <a:endParaRPr kumimoji="0" lang="en-US" altLang="en-US" sz="1200" b="0" i="0" u="none" strike="noStrike" kern="0" cap="none" spc="0" normalizeH="0" baseline="0" noProof="0" dirty="0">
              <a:ln>
                <a:noFill/>
              </a:ln>
              <a:solidFill>
                <a:srgbClr val="000000"/>
              </a:solidFill>
              <a:effectLst/>
              <a:uLnTx/>
              <a:uFillTx/>
              <a:latin typeface="Arial"/>
              <a:sym typeface="Arial"/>
            </a:endParaRPr>
          </a:p>
        </p:txBody>
      </p:sp>
      <p:sp>
        <p:nvSpPr>
          <p:cNvPr id="9" name="テキスト ボックス 8">
            <a:extLst>
              <a:ext uri="{FF2B5EF4-FFF2-40B4-BE49-F238E27FC236}">
                <a16:creationId xmlns:a16="http://schemas.microsoft.com/office/drawing/2014/main" id="{0C8009F9-9F03-32B0-0E69-35C708EDD6A6}"/>
              </a:ext>
            </a:extLst>
          </p:cNvPr>
          <p:cNvSpPr txBox="1"/>
          <p:nvPr/>
        </p:nvSpPr>
        <p:spPr>
          <a:xfrm>
            <a:off x="6755505" y="5624171"/>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10" name="Rectangle 43">
            <a:extLst>
              <a:ext uri="{FF2B5EF4-FFF2-40B4-BE49-F238E27FC236}">
                <a16:creationId xmlns:a16="http://schemas.microsoft.com/office/drawing/2014/main" id="{2C46477E-A6D3-00A2-342F-9A1569EAB131}"/>
              </a:ext>
            </a:extLst>
          </p:cNvPr>
          <p:cNvSpPr/>
          <p:nvPr/>
        </p:nvSpPr>
        <p:spPr>
          <a:xfrm>
            <a:off x="6612842" y="5601282"/>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11" name="Graphic 18">
            <a:extLst>
              <a:ext uri="{FF2B5EF4-FFF2-40B4-BE49-F238E27FC236}">
                <a16:creationId xmlns:a16="http://schemas.microsoft.com/office/drawing/2014/main" id="{E0EC992B-50CD-F3E8-4405-5053F242A5C9}"/>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6596523" y="5599894"/>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3">
            <a:extLst>
              <a:ext uri="{FF2B5EF4-FFF2-40B4-BE49-F238E27FC236}">
                <a16:creationId xmlns:a16="http://schemas.microsoft.com/office/drawing/2014/main" id="{A1B94B1D-3E89-0B03-8E57-E30CDA7F337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939631" y="5895622"/>
            <a:ext cx="454664" cy="454664"/>
          </a:xfrm>
          <a:prstGeom prst="rect">
            <a:avLst/>
          </a:prstGeom>
        </p:spPr>
      </p:pic>
      <p:sp>
        <p:nvSpPr>
          <p:cNvPr id="13" name="テキスト ボックス 12">
            <a:extLst>
              <a:ext uri="{FF2B5EF4-FFF2-40B4-BE49-F238E27FC236}">
                <a16:creationId xmlns:a16="http://schemas.microsoft.com/office/drawing/2014/main" id="{35748A62-5A22-872F-6C72-AE6647EF484C}"/>
              </a:ext>
            </a:extLst>
          </p:cNvPr>
          <p:cNvSpPr txBox="1"/>
          <p:nvPr/>
        </p:nvSpPr>
        <p:spPr>
          <a:xfrm>
            <a:off x="6641667" y="6236337"/>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Tree>
    <p:extLst>
      <p:ext uri="{BB962C8B-B14F-4D97-AF65-F5344CB8AC3E}">
        <p14:creationId xmlns:p14="http://schemas.microsoft.com/office/powerpoint/2010/main" val="1166633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5-1-4-3</a:t>
            </a:r>
            <a:r>
              <a:rPr kumimoji="1" lang="en-US" altLang="ja-JP" dirty="0"/>
              <a:t>. </a:t>
            </a:r>
            <a:r>
              <a:rPr kumimoji="1" lang="ja-JP" altLang="en-US" dirty="0"/>
              <a:t>データ管理</a:t>
            </a:r>
            <a:r>
              <a:rPr kumimoji="1" lang="en-US" altLang="ja-JP" dirty="0"/>
              <a:t>_</a:t>
            </a:r>
            <a:r>
              <a:rPr kumimoji="1" lang="ja-JP" altLang="en-US" dirty="0"/>
              <a:t>分析用ダッシュボード機能</a:t>
            </a:r>
          </a:p>
        </p:txBody>
      </p:sp>
      <p:grpSp>
        <p:nvGrpSpPr>
          <p:cNvPr id="2" name="グループ化 1">
            <a:extLst>
              <a:ext uri="{FF2B5EF4-FFF2-40B4-BE49-F238E27FC236}">
                <a16:creationId xmlns:a16="http://schemas.microsoft.com/office/drawing/2014/main" id="{B0936BE6-B83B-9090-0430-C68E68AA94C8}"/>
              </a:ext>
            </a:extLst>
          </p:cNvPr>
          <p:cNvGrpSpPr/>
          <p:nvPr/>
        </p:nvGrpSpPr>
        <p:grpSpPr>
          <a:xfrm>
            <a:off x="3782249" y="2280713"/>
            <a:ext cx="10436164" cy="6992021"/>
            <a:chOff x="667058" y="701443"/>
            <a:chExt cx="10436164" cy="6992021"/>
          </a:xfrm>
        </p:grpSpPr>
        <p:sp>
          <p:nvSpPr>
            <p:cNvPr id="4" name="正方形/長方形 3">
              <a:extLst>
                <a:ext uri="{FF2B5EF4-FFF2-40B4-BE49-F238E27FC236}">
                  <a16:creationId xmlns:a16="http://schemas.microsoft.com/office/drawing/2014/main" id="{117B8742-932F-88F1-7A00-18F2332E2C9E}"/>
                </a:ext>
              </a:extLst>
            </p:cNvPr>
            <p:cNvSpPr/>
            <p:nvPr/>
          </p:nvSpPr>
          <p:spPr>
            <a:xfrm>
              <a:off x="4693912" y="1905666"/>
              <a:ext cx="5253089" cy="381485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分析用ダッシュボード機能</a:t>
              </a:r>
            </a:p>
          </p:txBody>
        </p:sp>
        <p:sp>
          <p:nvSpPr>
            <p:cNvPr id="5" name="Rectangle 78">
              <a:extLst>
                <a:ext uri="{FF2B5EF4-FFF2-40B4-BE49-F238E27FC236}">
                  <a16:creationId xmlns:a16="http://schemas.microsoft.com/office/drawing/2014/main" id="{C95E4348-4851-3D94-915C-5E89AFC8FF06}"/>
                </a:ext>
              </a:extLst>
            </p:cNvPr>
            <p:cNvSpPr/>
            <p:nvPr/>
          </p:nvSpPr>
          <p:spPr>
            <a:xfrm>
              <a:off x="1569124" y="701443"/>
              <a:ext cx="8648027" cy="699202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6" name="Graphic 79">
              <a:extLst>
                <a:ext uri="{FF2B5EF4-FFF2-40B4-BE49-F238E27FC236}">
                  <a16:creationId xmlns:a16="http://schemas.microsoft.com/office/drawing/2014/main" id="{6396313C-207B-7D07-BAD1-535F6CE49EB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69125" y="706033"/>
              <a:ext cx="381000" cy="381000"/>
            </a:xfrm>
            <a:prstGeom prst="rect">
              <a:avLst/>
            </a:prstGeom>
          </p:spPr>
        </p:pic>
        <p:sp>
          <p:nvSpPr>
            <p:cNvPr id="8" name="Rectangle 134">
              <a:extLst>
                <a:ext uri="{FF2B5EF4-FFF2-40B4-BE49-F238E27FC236}">
                  <a16:creationId xmlns:a16="http://schemas.microsoft.com/office/drawing/2014/main" id="{6B6E5FA8-0F72-A59A-8FC3-A7EC087AC47B}"/>
                </a:ext>
              </a:extLst>
            </p:cNvPr>
            <p:cNvSpPr/>
            <p:nvPr/>
          </p:nvSpPr>
          <p:spPr>
            <a:xfrm>
              <a:off x="1866291" y="2946544"/>
              <a:ext cx="2699098" cy="159779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 name="TextBox 20">
              <a:extLst>
                <a:ext uri="{FF2B5EF4-FFF2-40B4-BE49-F238E27FC236}">
                  <a16:creationId xmlns:a16="http://schemas.microsoft.com/office/drawing/2014/main" id="{4BD8CF91-D33B-8FAD-5865-5CE77E695F38}"/>
                </a:ext>
              </a:extLst>
            </p:cNvPr>
            <p:cNvSpPr txBox="1">
              <a:spLocks noChangeArrowheads="1"/>
            </p:cNvSpPr>
            <p:nvPr/>
          </p:nvSpPr>
          <p:spPr bwMode="auto">
            <a:xfrm>
              <a:off x="2392548" y="2936362"/>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可視化</a:t>
              </a:r>
              <a:r>
                <a:rPr lang="ja-JP" altLang="ja-JP" sz="1100" dirty="0"/>
                <a:t>の対象となるデータを生成する機能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4C83758F-CD9A-8393-25CE-B613E014DF74}"/>
                </a:ext>
              </a:extLst>
            </p:cNvPr>
            <p:cNvSpPr txBox="1">
              <a:spLocks noChangeArrowheads="1"/>
            </p:cNvSpPr>
            <p:nvPr/>
          </p:nvSpPr>
          <p:spPr bwMode="auto">
            <a:xfrm>
              <a:off x="1828191" y="3570678"/>
              <a:ext cx="27797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データ連携機能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a:ea typeface="Amazon Ember" panose="020B0603020204020204" pitchFamily="34" charset="0"/>
                  <a:cs typeface="Arial"/>
                </a:rPr>
                <a:t>データ管理</a:t>
              </a:r>
              <a:r>
                <a:rPr lang="en-US" altLang="ja-JP" sz="1200" dirty="0">
                  <a:latin typeface="Arial"/>
                  <a:ea typeface="Amazon Ember" panose="020B0603020204020204" pitchFamily="34" charset="0"/>
                  <a:cs typeface="Arial"/>
                </a:rPr>
                <a:t>_</a:t>
              </a:r>
              <a:r>
                <a:rPr lang="ja-JP" altLang="en-US" sz="1200" dirty="0">
                  <a:latin typeface="Arial"/>
                  <a:ea typeface="Amazon Ember" panose="020B0603020204020204" pitchFamily="34" charset="0"/>
                  <a:cs typeface="Arial"/>
                </a:rPr>
                <a:t>データ収集機能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Calibri"/>
                  <a:ea typeface="Amazon Ember" panose="020B0603020204020204" pitchFamily="34" charset="0"/>
                  <a:cs typeface="Calibri"/>
                </a:rPr>
                <a:t>データ管理</a:t>
              </a:r>
              <a:r>
                <a:rPr lang="en-US" altLang="ja-JP" sz="1200" dirty="0">
                  <a:latin typeface="Calibri"/>
                  <a:ea typeface="Amazon Ember" panose="020B0603020204020204" pitchFamily="34" charset="0"/>
                  <a:cs typeface="Calibri"/>
                </a:rPr>
                <a:t>_</a:t>
              </a:r>
              <a:r>
                <a:rPr lang="ja-JP" altLang="en-US" sz="1200" dirty="0">
                  <a:latin typeface="Calibri"/>
                  <a:ea typeface="Amazon Ember" panose="020B0603020204020204" pitchFamily="34" charset="0"/>
                  <a:cs typeface="Calibri"/>
                </a:rPr>
                <a:t>大量データ取り込み機能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11" name="直線矢印コネクタ 10">
              <a:extLst>
                <a:ext uri="{FF2B5EF4-FFF2-40B4-BE49-F238E27FC236}">
                  <a16:creationId xmlns:a16="http://schemas.microsoft.com/office/drawing/2014/main" id="{1398CCF9-B600-BDAE-1AF9-19C9B81D4806}"/>
                </a:ext>
              </a:extLst>
            </p:cNvPr>
            <p:cNvCxnSpPr>
              <a:cxnSpLocks/>
              <a:stCxn id="8" idx="3"/>
              <a:endCxn id="24" idx="1"/>
            </p:cNvCxnSpPr>
            <p:nvPr/>
          </p:nvCxnSpPr>
          <p:spPr>
            <a:xfrm>
              <a:off x="4565389" y="3745441"/>
              <a:ext cx="1410259" cy="67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Graphic 6">
              <a:extLst>
                <a:ext uri="{FF2B5EF4-FFF2-40B4-BE49-F238E27FC236}">
                  <a16:creationId xmlns:a16="http://schemas.microsoft.com/office/drawing/2014/main" id="{9025FA4F-93FA-A928-F615-37EC6DB07280}"/>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4983654" y="3472669"/>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a:extLst>
                <a:ext uri="{FF2B5EF4-FFF2-40B4-BE49-F238E27FC236}">
                  <a16:creationId xmlns:a16="http://schemas.microsoft.com/office/drawing/2014/main" id="{3F360FD1-C9E9-531B-50A2-4D608EEABDD0}"/>
                </a:ext>
              </a:extLst>
            </p:cNvPr>
            <p:cNvSpPr txBox="1">
              <a:spLocks noChangeArrowheads="1"/>
            </p:cNvSpPr>
            <p:nvPr/>
          </p:nvSpPr>
          <p:spPr bwMode="auto">
            <a:xfrm>
              <a:off x="4395515" y="4036335"/>
              <a:ext cx="1734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16" name="TextBox 17">
              <a:extLst>
                <a:ext uri="{FF2B5EF4-FFF2-40B4-BE49-F238E27FC236}">
                  <a16:creationId xmlns:a16="http://schemas.microsoft.com/office/drawing/2014/main" id="{62880B89-CB33-9E0E-81CC-7E45CFFD5248}"/>
                </a:ext>
              </a:extLst>
            </p:cNvPr>
            <p:cNvSpPr txBox="1">
              <a:spLocks noChangeArrowheads="1"/>
            </p:cNvSpPr>
            <p:nvPr/>
          </p:nvSpPr>
          <p:spPr bwMode="auto">
            <a:xfrm>
              <a:off x="7724461" y="405703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a:t>
              </a:r>
            </a:p>
            <a:p>
              <a:pPr algn="ctr" eaLnBrk="1" hangingPunct="1"/>
              <a:r>
                <a:rPr lang="en-US" altLang="en-US" sz="1200" dirty="0" err="1">
                  <a:latin typeface="Arial" panose="020B0604020202020204" pitchFamily="34" charset="0"/>
                  <a:ea typeface="Amazon Ember" panose="020B0603020204020204" pitchFamily="34" charset="0"/>
                  <a:cs typeface="Arial" panose="020B0604020202020204" pitchFamily="34" charset="0"/>
                </a:rPr>
                <a:t>QuickSight</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7" name="Graphic 7">
              <a:extLst>
                <a:ext uri="{FF2B5EF4-FFF2-40B4-BE49-F238E27FC236}">
                  <a16:creationId xmlns:a16="http://schemas.microsoft.com/office/drawing/2014/main" id="{B5657EEC-7F53-F899-D269-EE35446D9167}"/>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592128" y="3475831"/>
              <a:ext cx="557016" cy="55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矢印コネクタ 17">
              <a:extLst>
                <a:ext uri="{FF2B5EF4-FFF2-40B4-BE49-F238E27FC236}">
                  <a16:creationId xmlns:a16="http://schemas.microsoft.com/office/drawing/2014/main" id="{FDE0D578-1190-AC45-AC2A-7DCFD17B8077}"/>
                </a:ext>
              </a:extLst>
            </p:cNvPr>
            <p:cNvCxnSpPr>
              <a:cxnSpLocks/>
              <a:stCxn id="17" idx="1"/>
              <a:endCxn id="24" idx="3"/>
            </p:cNvCxnSpPr>
            <p:nvPr/>
          </p:nvCxnSpPr>
          <p:spPr>
            <a:xfrm flipH="1" flipV="1">
              <a:off x="7615264" y="3752189"/>
              <a:ext cx="976864" cy="2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9">
              <a:extLst>
                <a:ext uri="{FF2B5EF4-FFF2-40B4-BE49-F238E27FC236}">
                  <a16:creationId xmlns:a16="http://schemas.microsoft.com/office/drawing/2014/main" id="{80BCAA87-2072-22EA-9522-F6A8B4AEE258}"/>
                </a:ext>
              </a:extLst>
            </p:cNvPr>
            <p:cNvSpPr txBox="1">
              <a:spLocks noChangeArrowheads="1"/>
            </p:cNvSpPr>
            <p:nvPr/>
          </p:nvSpPr>
          <p:spPr bwMode="auto">
            <a:xfrm>
              <a:off x="5704194" y="3007665"/>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可視化対象データ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1" name="Graphic 8">
              <a:extLst>
                <a:ext uri="{FF2B5EF4-FFF2-40B4-BE49-F238E27FC236}">
                  <a16:creationId xmlns:a16="http://schemas.microsoft.com/office/drawing/2014/main" id="{E17B04A9-ABF8-EE28-81FB-37541A4B1D71}"/>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6527993" y="2455615"/>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4">
              <a:extLst>
                <a:ext uri="{FF2B5EF4-FFF2-40B4-BE49-F238E27FC236}">
                  <a16:creationId xmlns:a16="http://schemas.microsoft.com/office/drawing/2014/main" id="{EB0FA805-CD17-BC18-2035-82450A85F13A}"/>
                </a:ext>
              </a:extLst>
            </p:cNvPr>
            <p:cNvSpPr txBox="1">
              <a:spLocks noChangeArrowheads="1"/>
            </p:cNvSpPr>
            <p:nvPr/>
          </p:nvSpPr>
          <p:spPr bwMode="auto">
            <a:xfrm>
              <a:off x="6046756" y="4302284"/>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可視化対象データ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3" name="Graphic 29">
              <a:extLst>
                <a:ext uri="{FF2B5EF4-FFF2-40B4-BE49-F238E27FC236}">
                  <a16:creationId xmlns:a16="http://schemas.microsoft.com/office/drawing/2014/main" id="{4AEBAF89-E457-62FF-2155-D80ABB3AF7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7695" y="3858657"/>
              <a:ext cx="457200" cy="457200"/>
            </a:xfrm>
            <a:prstGeom prst="rect">
              <a:avLst/>
            </a:prstGeom>
          </p:spPr>
        </p:pic>
        <p:sp>
          <p:nvSpPr>
            <p:cNvPr id="24" name="Rectangle 134">
              <a:extLst>
                <a:ext uri="{FF2B5EF4-FFF2-40B4-BE49-F238E27FC236}">
                  <a16:creationId xmlns:a16="http://schemas.microsoft.com/office/drawing/2014/main" id="{1D6D2FCC-B296-B373-4E02-1BFB03DFDFDD}"/>
                </a:ext>
              </a:extLst>
            </p:cNvPr>
            <p:cNvSpPr/>
            <p:nvPr/>
          </p:nvSpPr>
          <p:spPr>
            <a:xfrm>
              <a:off x="5975648" y="2256716"/>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25" name="TextBox 12">
              <a:extLst>
                <a:ext uri="{FF2B5EF4-FFF2-40B4-BE49-F238E27FC236}">
                  <a16:creationId xmlns:a16="http://schemas.microsoft.com/office/drawing/2014/main" id="{B6121BF8-E2D5-79E0-26D1-8F4A43215012}"/>
                </a:ext>
              </a:extLst>
            </p:cNvPr>
            <p:cNvSpPr txBox="1">
              <a:spLocks noChangeArrowheads="1"/>
            </p:cNvSpPr>
            <p:nvPr/>
          </p:nvSpPr>
          <p:spPr bwMode="auto">
            <a:xfrm>
              <a:off x="10438408" y="4086871"/>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分析</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26" name="Graphic 23">
              <a:extLst>
                <a:ext uri="{FF2B5EF4-FFF2-40B4-BE49-F238E27FC236}">
                  <a16:creationId xmlns:a16="http://schemas.microsoft.com/office/drawing/2014/main" id="{081F1210-FB9A-1B8E-FDA1-7404FB3C0710}"/>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flipH="1">
              <a:off x="10535077" y="3514445"/>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直線矢印コネクタ 26">
              <a:extLst>
                <a:ext uri="{FF2B5EF4-FFF2-40B4-BE49-F238E27FC236}">
                  <a16:creationId xmlns:a16="http://schemas.microsoft.com/office/drawing/2014/main" id="{A7920761-FD27-7A2C-5D9B-4CE5CE3CF6DF}"/>
                </a:ext>
              </a:extLst>
            </p:cNvPr>
            <p:cNvCxnSpPr>
              <a:cxnSpLocks/>
              <a:stCxn id="26" idx="3"/>
              <a:endCxn id="17" idx="3"/>
            </p:cNvCxnSpPr>
            <p:nvPr/>
          </p:nvCxnSpPr>
          <p:spPr>
            <a:xfrm flipH="1">
              <a:off x="9149144" y="3749395"/>
              <a:ext cx="1385933" cy="4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2">
              <a:extLst>
                <a:ext uri="{FF2B5EF4-FFF2-40B4-BE49-F238E27FC236}">
                  <a16:creationId xmlns:a16="http://schemas.microsoft.com/office/drawing/2014/main" id="{AE741928-73E4-1434-DFE9-206A7B8F5E92}"/>
                </a:ext>
              </a:extLst>
            </p:cNvPr>
            <p:cNvSpPr txBox="1">
              <a:spLocks noChangeArrowheads="1"/>
            </p:cNvSpPr>
            <p:nvPr/>
          </p:nvSpPr>
          <p:spPr bwMode="auto">
            <a:xfrm>
              <a:off x="667058" y="4081455"/>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利用</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29" name="Graphic 23">
              <a:extLst>
                <a:ext uri="{FF2B5EF4-FFF2-40B4-BE49-F238E27FC236}">
                  <a16:creationId xmlns:a16="http://schemas.microsoft.com/office/drawing/2014/main" id="{E2C4F60C-8A70-6CBB-6B00-B1D48E341175}"/>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flipH="1">
              <a:off x="763727" y="350902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直線矢印コネクタ 29">
              <a:extLst>
                <a:ext uri="{FF2B5EF4-FFF2-40B4-BE49-F238E27FC236}">
                  <a16:creationId xmlns:a16="http://schemas.microsoft.com/office/drawing/2014/main" id="{F8991FC0-8331-033F-3C8A-A093C68DB266}"/>
                </a:ext>
              </a:extLst>
            </p:cNvPr>
            <p:cNvCxnSpPr>
              <a:cxnSpLocks/>
              <a:stCxn id="29" idx="1"/>
              <a:endCxn id="8" idx="1"/>
            </p:cNvCxnSpPr>
            <p:nvPr/>
          </p:nvCxnSpPr>
          <p:spPr>
            <a:xfrm>
              <a:off x="1233627" y="3743979"/>
              <a:ext cx="632664" cy="14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Rectangle 134">
              <a:extLst>
                <a:ext uri="{FF2B5EF4-FFF2-40B4-BE49-F238E27FC236}">
                  <a16:creationId xmlns:a16="http://schemas.microsoft.com/office/drawing/2014/main" id="{D0BB366F-727F-48EB-9505-ED3163750EAB}"/>
                </a:ext>
              </a:extLst>
            </p:cNvPr>
            <p:cNvSpPr/>
            <p:nvPr/>
          </p:nvSpPr>
          <p:spPr>
            <a:xfrm>
              <a:off x="7537997" y="5899656"/>
              <a:ext cx="2608593"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32" name="TextBox 20">
              <a:extLst>
                <a:ext uri="{FF2B5EF4-FFF2-40B4-BE49-F238E27FC236}">
                  <a16:creationId xmlns:a16="http://schemas.microsoft.com/office/drawing/2014/main" id="{06FA54AB-5BA7-E22F-2E37-D5DF5CF752E7}"/>
                </a:ext>
              </a:extLst>
            </p:cNvPr>
            <p:cNvSpPr txBox="1">
              <a:spLocks noChangeArrowheads="1"/>
            </p:cNvSpPr>
            <p:nvPr/>
          </p:nvSpPr>
          <p:spPr bwMode="auto">
            <a:xfrm>
              <a:off x="7990263" y="5887307"/>
              <a:ext cx="175825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a:latin typeface="Calibri"/>
                  <a:ea typeface="メイリオ"/>
                  <a:cs typeface="Calibri"/>
                </a:rPr>
                <a:t>分析結果を公開する機能</a:t>
              </a:r>
              <a:endParaRPr lang="en-US" altLang="ja-JP" sz="1100">
                <a:latin typeface="Calibri"/>
                <a:ea typeface="メイリオ"/>
                <a:cs typeface="Calibri"/>
              </a:endParaRPr>
            </a:p>
          </p:txBody>
        </p:sp>
        <p:sp>
          <p:nvSpPr>
            <p:cNvPr id="33" name="TextBox 20">
              <a:extLst>
                <a:ext uri="{FF2B5EF4-FFF2-40B4-BE49-F238E27FC236}">
                  <a16:creationId xmlns:a16="http://schemas.microsoft.com/office/drawing/2014/main" id="{83E9183C-F4B9-E7A2-0F74-2AD5B96A3CDF}"/>
                </a:ext>
              </a:extLst>
            </p:cNvPr>
            <p:cNvSpPr txBox="1">
              <a:spLocks noChangeArrowheads="1"/>
            </p:cNvSpPr>
            <p:nvPr/>
          </p:nvSpPr>
          <p:spPr bwMode="auto">
            <a:xfrm>
              <a:off x="7593697" y="6638398"/>
              <a:ext cx="25884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統計情報公開機能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34" name="直線矢印コネクタ 33">
              <a:extLst>
                <a:ext uri="{FF2B5EF4-FFF2-40B4-BE49-F238E27FC236}">
                  <a16:creationId xmlns:a16="http://schemas.microsoft.com/office/drawing/2014/main" id="{EC500177-A989-AC26-BC3A-1B374B744309}"/>
                </a:ext>
              </a:extLst>
            </p:cNvPr>
            <p:cNvCxnSpPr>
              <a:cxnSpLocks/>
              <a:stCxn id="32" idx="0"/>
              <a:endCxn id="16" idx="2"/>
            </p:cNvCxnSpPr>
            <p:nvPr/>
          </p:nvCxnSpPr>
          <p:spPr>
            <a:xfrm flipV="1">
              <a:off x="8869392" y="4703368"/>
              <a:ext cx="1244" cy="11839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4351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a:xfrm>
            <a:off x="1237545" y="684811"/>
            <a:ext cx="16236067" cy="1037260"/>
          </a:xfrm>
        </p:spPr>
        <p:txBody>
          <a:bodyPr>
            <a:normAutofit fontScale="90000"/>
          </a:bodyPr>
          <a:lstStyle/>
          <a:p>
            <a:r>
              <a:rPr kumimoji="1" lang="en-US" altLang="ja-JP"/>
              <a:t>5-1-1-2</a:t>
            </a:r>
            <a:r>
              <a:rPr kumimoji="1" lang="en-US" altLang="ja-JP" dirty="0"/>
              <a:t>.</a:t>
            </a:r>
            <a:r>
              <a:rPr kumimoji="1" lang="ja-JP" altLang="en-US" dirty="0"/>
              <a:t>利用者認証</a:t>
            </a:r>
            <a:r>
              <a:rPr kumimoji="1" lang="en-US" altLang="ja-JP" dirty="0"/>
              <a:t>_</a:t>
            </a:r>
            <a:r>
              <a:rPr kumimoji="1" lang="ja-JP" altLang="en-US" dirty="0"/>
              <a:t>本人確認機能（レベル</a:t>
            </a:r>
            <a:r>
              <a:rPr kumimoji="1" lang="en-US" altLang="ja-JP" dirty="0"/>
              <a:t>B</a:t>
            </a:r>
            <a:r>
              <a:rPr kumimoji="1" lang="ja-JP" altLang="en-US" dirty="0"/>
              <a:t>）</a:t>
            </a:r>
            <a:br>
              <a:rPr kumimoji="1" lang="en-US" altLang="ja-JP"/>
            </a:br>
            <a:r>
              <a:rPr kumimoji="1" lang="en-US" altLang="ja-JP" sz="3600"/>
              <a:t>(</a:t>
            </a:r>
            <a:r>
              <a:rPr kumimoji="1" lang="ja-JP" altLang="en-US" sz="3600"/>
              <a:t>パターン</a:t>
            </a:r>
            <a:r>
              <a:rPr kumimoji="1" lang="en-US" altLang="ja-JP" sz="3600"/>
              <a:t>2 </a:t>
            </a:r>
            <a:r>
              <a:rPr kumimoji="1" lang="ja-JP" altLang="en-US" sz="3600"/>
              <a:t>個人</a:t>
            </a:r>
            <a:r>
              <a:rPr kumimoji="1" lang="en-US" altLang="ja-JP" sz="3600"/>
              <a:t>/</a:t>
            </a:r>
            <a:r>
              <a:rPr kumimoji="1" lang="ja-JP" altLang="en-US" sz="3600"/>
              <a:t>身元確認</a:t>
            </a:r>
            <a:r>
              <a:rPr kumimoji="1" lang="en-US" altLang="ja-JP" sz="3600"/>
              <a:t>:</a:t>
            </a:r>
            <a:r>
              <a:rPr kumimoji="1" lang="ja-JP" altLang="en-US" sz="3600"/>
              <a:t>マイナンバーカード、当人認証</a:t>
            </a:r>
            <a:r>
              <a:rPr kumimoji="1" lang="en-US" altLang="ja-JP" sz="3600"/>
              <a:t>:</a:t>
            </a:r>
            <a:r>
              <a:rPr kumimoji="1" lang="ja-JP" altLang="en-US" sz="3600"/>
              <a:t>多要素認証</a:t>
            </a:r>
            <a:r>
              <a:rPr kumimoji="1" lang="en-US" altLang="ja-JP" sz="3600"/>
              <a:t>(Amazon Cognito</a:t>
            </a:r>
            <a:r>
              <a:rPr kumimoji="1" lang="ja-JP" altLang="en-US" sz="3600"/>
              <a:t>利用</a:t>
            </a:r>
            <a:r>
              <a:rPr kumimoji="1" lang="en-US" altLang="ja-JP" sz="3600"/>
              <a:t>))</a:t>
            </a:r>
            <a:endParaRPr kumimoji="1" lang="ja-JP" altLang="en-US" dirty="0"/>
          </a:p>
        </p:txBody>
      </p:sp>
      <p:sp>
        <p:nvSpPr>
          <p:cNvPr id="98" name="正方形/長方形 97">
            <a:extLst>
              <a:ext uri="{FF2B5EF4-FFF2-40B4-BE49-F238E27FC236}">
                <a16:creationId xmlns:a16="http://schemas.microsoft.com/office/drawing/2014/main" id="{C9D2C2FF-4671-7F53-C2C9-204BDC27ABE7}"/>
              </a:ext>
            </a:extLst>
          </p:cNvPr>
          <p:cNvSpPr/>
          <p:nvPr/>
        </p:nvSpPr>
        <p:spPr>
          <a:xfrm>
            <a:off x="7530215" y="2837136"/>
            <a:ext cx="2375053" cy="431578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99" name="正方形/長方形 98">
            <a:extLst>
              <a:ext uri="{FF2B5EF4-FFF2-40B4-BE49-F238E27FC236}">
                <a16:creationId xmlns:a16="http://schemas.microsoft.com/office/drawing/2014/main" id="{BE5E1FE6-A8A9-1559-AE68-5924ACD95B59}"/>
              </a:ext>
            </a:extLst>
          </p:cNvPr>
          <p:cNvSpPr/>
          <p:nvPr/>
        </p:nvSpPr>
        <p:spPr>
          <a:xfrm>
            <a:off x="9905269" y="4381193"/>
            <a:ext cx="3990925" cy="2182021"/>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利用者認証</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本人確認機能（レベル</a:t>
            </a:r>
            <a:r>
              <a:rPr kumimoji="1" lang="en-US" altLang="ja-JP" sz="1600" dirty="0">
                <a:solidFill>
                  <a:schemeClr val="tx1"/>
                </a:solidFill>
                <a:latin typeface="Meiryo UI" panose="020B0604030504040204" pitchFamily="34" charset="-128"/>
                <a:ea typeface="Meiryo UI" panose="020B0604030504040204" pitchFamily="34" charset="-128"/>
              </a:rPr>
              <a:t>B</a:t>
            </a:r>
            <a:r>
              <a:rPr kumimoji="1" lang="ja-JP" altLang="en-US" sz="1600">
                <a:solidFill>
                  <a:schemeClr val="tx1"/>
                </a:solidFill>
                <a:latin typeface="Meiryo UI" panose="020B0604030504040204" pitchFamily="34" charset="-128"/>
                <a:ea typeface="Meiryo UI" panose="020B0604030504040204" pitchFamily="34" charset="-128"/>
              </a:rPr>
              <a:t>）</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pic>
        <p:nvPicPr>
          <p:cNvPr id="101" name="Graphic 17">
            <a:extLst>
              <a:ext uri="{FF2B5EF4-FFF2-40B4-BE49-F238E27FC236}">
                <a16:creationId xmlns:a16="http://schemas.microsoft.com/office/drawing/2014/main" id="{B6153244-6810-53A5-C335-6CAA35236F3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8025111" y="515239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Box 9">
            <a:extLst>
              <a:ext uri="{FF2B5EF4-FFF2-40B4-BE49-F238E27FC236}">
                <a16:creationId xmlns:a16="http://schemas.microsoft.com/office/drawing/2014/main" id="{CD87ED53-D92F-9378-A61B-D587B57A7586}"/>
              </a:ext>
            </a:extLst>
          </p:cNvPr>
          <p:cNvSpPr txBox="1">
            <a:spLocks noChangeArrowheads="1"/>
          </p:cNvSpPr>
          <p:nvPr/>
        </p:nvSpPr>
        <p:spPr bwMode="auto">
          <a:xfrm>
            <a:off x="7177863" y="5696452"/>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API Gateway</a:t>
            </a: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バックエンド</a:t>
            </a:r>
            <a:r>
              <a:rPr lang="en-US" altLang="ja-JP" sz="1000" dirty="0">
                <a:latin typeface="Meiryo UI" panose="020B0604030504040204" pitchFamily="34" charset="-128"/>
                <a:ea typeface="Meiryo UI" panose="020B0604030504040204" pitchFamily="34" charset="-128"/>
                <a:cs typeface="Amazon Ember" panose="020B0603020204020204" pitchFamily="34" charset="0"/>
              </a:rPr>
              <a:t>API</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03" name="Rectangle 78">
            <a:extLst>
              <a:ext uri="{FF2B5EF4-FFF2-40B4-BE49-F238E27FC236}">
                <a16:creationId xmlns:a16="http://schemas.microsoft.com/office/drawing/2014/main" id="{9539FACE-D788-4F6C-7E11-4DF9136037DF}"/>
              </a:ext>
            </a:extLst>
          </p:cNvPr>
          <p:cNvSpPr/>
          <p:nvPr/>
        </p:nvSpPr>
        <p:spPr>
          <a:xfrm>
            <a:off x="7204404" y="2198569"/>
            <a:ext cx="6831364" cy="643017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rPr>
              <a:t>AWS Cloud</a:t>
            </a:r>
          </a:p>
        </p:txBody>
      </p:sp>
      <p:pic>
        <p:nvPicPr>
          <p:cNvPr id="104" name="Graphic 79">
            <a:extLst>
              <a:ext uri="{FF2B5EF4-FFF2-40B4-BE49-F238E27FC236}">
                <a16:creationId xmlns:a16="http://schemas.microsoft.com/office/drawing/2014/main" id="{260C4893-8A58-B450-BC1D-7CB9291AC03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04405" y="2196980"/>
            <a:ext cx="381000" cy="381000"/>
          </a:xfrm>
          <a:prstGeom prst="rect">
            <a:avLst/>
          </a:prstGeom>
        </p:spPr>
      </p:pic>
      <p:pic>
        <p:nvPicPr>
          <p:cNvPr id="105" name="Graphic 8">
            <a:extLst>
              <a:ext uri="{FF2B5EF4-FFF2-40B4-BE49-F238E27FC236}">
                <a16:creationId xmlns:a16="http://schemas.microsoft.com/office/drawing/2014/main" id="{09954E26-2BA8-0FCC-2BB3-BAA07843D99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16551" y="636543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11">
            <a:extLst>
              <a:ext uri="{FF2B5EF4-FFF2-40B4-BE49-F238E27FC236}">
                <a16:creationId xmlns:a16="http://schemas.microsoft.com/office/drawing/2014/main" id="{2D508FC3-103F-2D9C-5521-5236D5399DE8}"/>
              </a:ext>
            </a:extLst>
          </p:cNvPr>
          <p:cNvSpPr txBox="1">
            <a:spLocks noChangeArrowheads="1"/>
          </p:cNvSpPr>
          <p:nvPr/>
        </p:nvSpPr>
        <p:spPr bwMode="auto">
          <a:xfrm>
            <a:off x="7864878" y="6708964"/>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AWS WAF</a:t>
            </a:r>
          </a:p>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API</a:t>
            </a:r>
            <a:r>
              <a:rPr lang="ja-JP" altLang="en-US" sz="800" dirty="0">
                <a:latin typeface="Meiryo UI" panose="020B0604030504040204" pitchFamily="34" charset="-128"/>
                <a:ea typeface="Meiryo UI" panose="020B0604030504040204" pitchFamily="34" charset="-128"/>
                <a:cs typeface="Amazon Ember" panose="020B0603020204020204" pitchFamily="34" charset="0"/>
              </a:rPr>
              <a:t>保護</a:t>
            </a:r>
            <a:endParaRPr lang="en-US" altLang="ja-JP" sz="8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07" name="直線矢印コネクタ 120">
            <a:extLst>
              <a:ext uri="{FF2B5EF4-FFF2-40B4-BE49-F238E27FC236}">
                <a16:creationId xmlns:a16="http://schemas.microsoft.com/office/drawing/2014/main" id="{0FB0201B-D951-B9F9-2ACA-09DE5D58F161}"/>
              </a:ext>
            </a:extLst>
          </p:cNvPr>
          <p:cNvCxnSpPr>
            <a:cxnSpLocks/>
            <a:stCxn id="105" idx="0"/>
          </p:cNvCxnSpPr>
          <p:nvPr/>
        </p:nvCxnSpPr>
        <p:spPr>
          <a:xfrm flipV="1">
            <a:off x="8299431" y="6096562"/>
            <a:ext cx="1" cy="268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8" name="Graphic 17">
            <a:extLst>
              <a:ext uri="{FF2B5EF4-FFF2-40B4-BE49-F238E27FC236}">
                <a16:creationId xmlns:a16="http://schemas.microsoft.com/office/drawing/2014/main" id="{BB1716AA-7570-9DEC-2F6E-CA6627BC2D14}"/>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025831" y="3378302"/>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Box 9">
            <a:extLst>
              <a:ext uri="{FF2B5EF4-FFF2-40B4-BE49-F238E27FC236}">
                <a16:creationId xmlns:a16="http://schemas.microsoft.com/office/drawing/2014/main" id="{6AF38949-3647-5D2A-21D6-1FC41797D6CC}"/>
              </a:ext>
            </a:extLst>
          </p:cNvPr>
          <p:cNvSpPr txBox="1">
            <a:spLocks noChangeArrowheads="1"/>
          </p:cNvSpPr>
          <p:nvPr/>
        </p:nvSpPr>
        <p:spPr bwMode="auto">
          <a:xfrm>
            <a:off x="7658993" y="3923071"/>
            <a:ext cx="12808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Cognito</a:t>
            </a:r>
          </a:p>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ユーザプール</a:t>
            </a:r>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IDプロバイダ連携</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10" name="直線矢印コネクタ 120">
            <a:extLst>
              <a:ext uri="{FF2B5EF4-FFF2-40B4-BE49-F238E27FC236}">
                <a16:creationId xmlns:a16="http://schemas.microsoft.com/office/drawing/2014/main" id="{5E674B39-470A-EE95-78AA-D8D53DAA3F95}"/>
              </a:ext>
            </a:extLst>
          </p:cNvPr>
          <p:cNvCxnSpPr>
            <a:cxnSpLocks/>
            <a:stCxn id="101" idx="0"/>
            <a:endCxn id="109" idx="2"/>
          </p:cNvCxnSpPr>
          <p:nvPr/>
        </p:nvCxnSpPr>
        <p:spPr>
          <a:xfrm flipV="1">
            <a:off x="8299431" y="4477069"/>
            <a:ext cx="1" cy="675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1" name="TextBox 12">
            <a:extLst>
              <a:ext uri="{FF2B5EF4-FFF2-40B4-BE49-F238E27FC236}">
                <a16:creationId xmlns:a16="http://schemas.microsoft.com/office/drawing/2014/main" id="{4A1C2B9F-1EF6-1C32-4DDE-5EC0A6A097B3}"/>
              </a:ext>
            </a:extLst>
          </p:cNvPr>
          <p:cNvSpPr txBox="1">
            <a:spLocks noChangeArrowheads="1"/>
          </p:cNvSpPr>
          <p:nvPr/>
        </p:nvSpPr>
        <p:spPr bwMode="auto">
          <a:xfrm>
            <a:off x="8125277" y="4597725"/>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12" name="Rectangle 115">
            <a:extLst>
              <a:ext uri="{FF2B5EF4-FFF2-40B4-BE49-F238E27FC236}">
                <a16:creationId xmlns:a16="http://schemas.microsoft.com/office/drawing/2014/main" id="{EA826F73-3904-B012-9425-B644D91E70BE}"/>
              </a:ext>
            </a:extLst>
          </p:cNvPr>
          <p:cNvSpPr/>
          <p:nvPr/>
        </p:nvSpPr>
        <p:spPr>
          <a:xfrm>
            <a:off x="10262039" y="3002111"/>
            <a:ext cx="3103555" cy="129701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13" name="TextBox 20">
            <a:extLst>
              <a:ext uri="{FF2B5EF4-FFF2-40B4-BE49-F238E27FC236}">
                <a16:creationId xmlns:a16="http://schemas.microsoft.com/office/drawing/2014/main" id="{09A56FE9-C98B-6DB7-54E4-9296BFDFE4E9}"/>
              </a:ext>
            </a:extLst>
          </p:cNvPr>
          <p:cNvSpPr txBox="1">
            <a:spLocks noChangeArrowheads="1"/>
          </p:cNvSpPr>
          <p:nvPr/>
        </p:nvSpPr>
        <p:spPr bwMode="auto">
          <a:xfrm>
            <a:off x="10476971" y="2970810"/>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114" name="TextBox 20">
            <a:extLst>
              <a:ext uri="{FF2B5EF4-FFF2-40B4-BE49-F238E27FC236}">
                <a16:creationId xmlns:a16="http://schemas.microsoft.com/office/drawing/2014/main" id="{41C8BD56-9DB2-480F-E671-2299F6050A70}"/>
              </a:ext>
            </a:extLst>
          </p:cNvPr>
          <p:cNvSpPr txBox="1">
            <a:spLocks noChangeArrowheads="1"/>
          </p:cNvSpPr>
          <p:nvPr/>
        </p:nvSpPr>
        <p:spPr bwMode="auto">
          <a:xfrm>
            <a:off x="10476970" y="3310953"/>
            <a:ext cx="2908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err="1">
                <a:latin typeface="Meiryo UI" panose="020B0604030504040204" pitchFamily="34" charset="-128"/>
                <a:ea typeface="Meiryo UI" panose="020B0604030504040204" pitchFamily="34" charset="-128"/>
                <a:cs typeface="Arial" panose="020B0604020202020204" pitchFamily="34" charset="0"/>
              </a:rPr>
              <a:t>WebAPI</a:t>
            </a:r>
            <a:r>
              <a:rPr lang="ja-JP" altLang="en-US" sz="1200" dirty="0" err="1">
                <a:latin typeface="Meiryo UI" panose="020B0604030504040204" pitchFamily="34" charset="-128"/>
                <a:ea typeface="Meiryo UI" panose="020B0604030504040204" pitchFamily="34" charset="-128"/>
                <a:cs typeface="Arial" panose="020B0604020202020204" pitchFamily="34" charset="0"/>
              </a:rPr>
              <a:t>を提</a:t>
            </a:r>
            <a:r>
              <a:rPr lang="ja-JP" altLang="en-US" sz="1200" dirty="0">
                <a:latin typeface="Meiryo UI" panose="020B0604030504040204" pitchFamily="34" charset="-128"/>
                <a:ea typeface="Meiryo UI" panose="020B0604030504040204" pitchFamily="34" charset="-128"/>
                <a:cs typeface="Arial" panose="020B0604020202020204" pitchFamily="34" charset="0"/>
              </a:rPr>
              <a:t>供する他の機能ブロック</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r>
              <a:rPr lang="ja-JP" altLang="en-US" sz="1200" dirty="0">
                <a:latin typeface="Meiryo UI" panose="020B0604030504040204" pitchFamily="34" charset="-128"/>
                <a:ea typeface="Meiryo UI" panose="020B0604030504040204" pitchFamily="34" charset="-128"/>
                <a:cs typeface="Arial" panose="020B0604020202020204" pitchFamily="34" charset="0"/>
              </a:rPr>
              <a:t>　　</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・コンテンツ管理</a:t>
            </a:r>
            <a:r>
              <a:rPr lang="en-US" altLang="ja-JP" sz="1200" dirty="0">
                <a:latin typeface="Meiryo UI" panose="020B0604030504040204" pitchFamily="34" charset="-128"/>
                <a:ea typeface="Meiryo UI" panose="020B0604030504040204" pitchFamily="34" charset="-128"/>
                <a:cs typeface="Arial" panose="020B0604020202020204" pitchFamily="34" charset="0"/>
              </a:rPr>
              <a:t>_ </a:t>
            </a:r>
            <a:r>
              <a:rPr lang="en" altLang="ja-JP" sz="1200" dirty="0">
                <a:latin typeface="Meiryo UI" panose="020B0604030504040204" pitchFamily="34" charset="-128"/>
                <a:ea typeface="Meiryo UI" panose="020B0604030504040204" pitchFamily="34" charset="-128"/>
                <a:cs typeface="Arial" panose="020B0604020202020204" pitchFamily="34" charset="0"/>
              </a:rPr>
              <a:t>Web</a:t>
            </a:r>
            <a:r>
              <a:rPr lang="ja-JP" altLang="en-US" sz="1200" dirty="0">
                <a:latin typeface="Meiryo UI" panose="020B0604030504040204" pitchFamily="34" charset="-128"/>
                <a:ea typeface="Meiryo UI" panose="020B0604030504040204" pitchFamily="34" charset="-128"/>
                <a:cs typeface="Arial" panose="020B0604020202020204" pitchFamily="34" charset="0"/>
              </a:rPr>
              <a:t>ページ</a:t>
            </a:r>
            <a:br>
              <a:rPr lang="en-US" altLang="ja-JP" sz="1200" dirty="0">
                <a:latin typeface="Meiryo UI" panose="020B0604030504040204" pitchFamily="34" charset="-128"/>
                <a:ea typeface="Meiryo UI" panose="020B0604030504040204" pitchFamily="34" charset="-128"/>
                <a:cs typeface="Arial" panose="020B0604020202020204" pitchFamily="34" charset="0"/>
              </a:rPr>
            </a:b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動的コンテンツ</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dirty="0">
                <a:latin typeface="Meiryo UI" panose="020B0604030504040204" pitchFamily="34" charset="-128"/>
                <a:ea typeface="Meiryo UI" panose="020B0604030504040204" pitchFamily="34" charset="-128"/>
                <a:cs typeface="Arial" panose="020B0604020202020204" pitchFamily="34" charset="0"/>
              </a:rPr>
              <a:t>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15" name="直線矢印コネクタ 120">
            <a:extLst>
              <a:ext uri="{FF2B5EF4-FFF2-40B4-BE49-F238E27FC236}">
                <a16:creationId xmlns:a16="http://schemas.microsoft.com/office/drawing/2014/main" id="{ADBF79A3-B666-9C02-4B7F-B2B0A450E687}"/>
              </a:ext>
            </a:extLst>
          </p:cNvPr>
          <p:cNvCxnSpPr>
            <a:cxnSpLocks/>
            <a:stCxn id="112" idx="1"/>
            <a:endCxn id="108" idx="3"/>
          </p:cNvCxnSpPr>
          <p:nvPr/>
        </p:nvCxnSpPr>
        <p:spPr>
          <a:xfrm flipH="1">
            <a:off x="8573031" y="3650616"/>
            <a:ext cx="1689008" cy="12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8" name="TextBox 12">
            <a:extLst>
              <a:ext uri="{FF2B5EF4-FFF2-40B4-BE49-F238E27FC236}">
                <a16:creationId xmlns:a16="http://schemas.microsoft.com/office/drawing/2014/main" id="{E681FDBC-1B9A-EEC8-DD0D-4116BD6A2653}"/>
              </a:ext>
            </a:extLst>
          </p:cNvPr>
          <p:cNvSpPr txBox="1">
            <a:spLocks noChangeArrowheads="1"/>
          </p:cNvSpPr>
          <p:nvPr/>
        </p:nvSpPr>
        <p:spPr bwMode="auto">
          <a:xfrm>
            <a:off x="4146948" y="6551857"/>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利用者</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個人</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pic>
        <p:nvPicPr>
          <p:cNvPr id="119" name="Graphic 23">
            <a:extLst>
              <a:ext uri="{FF2B5EF4-FFF2-40B4-BE49-F238E27FC236}">
                <a16:creationId xmlns:a16="http://schemas.microsoft.com/office/drawing/2014/main" id="{8057E9FA-1CBC-474D-FC15-EEA41FEC12FC}"/>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flipH="1">
            <a:off x="4244405" y="608195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Rectangle 115">
            <a:extLst>
              <a:ext uri="{FF2B5EF4-FFF2-40B4-BE49-F238E27FC236}">
                <a16:creationId xmlns:a16="http://schemas.microsoft.com/office/drawing/2014/main" id="{D66007EF-2DCE-7574-CA88-E45E986E3A1C}"/>
              </a:ext>
            </a:extLst>
          </p:cNvPr>
          <p:cNvSpPr/>
          <p:nvPr/>
        </p:nvSpPr>
        <p:spPr>
          <a:xfrm>
            <a:off x="3360143" y="1903437"/>
            <a:ext cx="2238423" cy="106737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21" name="TextBox 20">
            <a:extLst>
              <a:ext uri="{FF2B5EF4-FFF2-40B4-BE49-F238E27FC236}">
                <a16:creationId xmlns:a16="http://schemas.microsoft.com/office/drawing/2014/main" id="{C5CD4C28-D426-372C-66C3-6E4159D9ED10}"/>
              </a:ext>
            </a:extLst>
          </p:cNvPr>
          <p:cNvSpPr txBox="1">
            <a:spLocks noChangeArrowheads="1"/>
          </p:cNvSpPr>
          <p:nvPr/>
        </p:nvSpPr>
        <p:spPr bwMode="auto">
          <a:xfrm>
            <a:off x="3484076" y="1968739"/>
            <a:ext cx="2047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公的個人認証サービス</a:t>
            </a:r>
            <a:r>
              <a:rPr lang="en-US" altLang="ja-JP" sz="1600" dirty="0">
                <a:latin typeface="Meiryo UI" panose="020B0604030504040204" pitchFamily="34" charset="-128"/>
                <a:ea typeface="Meiryo UI" panose="020B0604030504040204" pitchFamily="34" charset="-128"/>
                <a:cs typeface="Arial" panose="020B0604020202020204" pitchFamily="34" charset="0"/>
              </a:rPr>
              <a:t>(JPKI)</a:t>
            </a:r>
          </a:p>
        </p:txBody>
      </p:sp>
      <p:sp>
        <p:nvSpPr>
          <p:cNvPr id="122" name="TextBox 20">
            <a:extLst>
              <a:ext uri="{FF2B5EF4-FFF2-40B4-BE49-F238E27FC236}">
                <a16:creationId xmlns:a16="http://schemas.microsoft.com/office/drawing/2014/main" id="{0F6E4AE1-7AC2-E274-907C-04452A294897}"/>
              </a:ext>
            </a:extLst>
          </p:cNvPr>
          <p:cNvSpPr txBox="1">
            <a:spLocks noChangeArrowheads="1"/>
          </p:cNvSpPr>
          <p:nvPr/>
        </p:nvSpPr>
        <p:spPr bwMode="auto">
          <a:xfrm>
            <a:off x="3465669" y="2496558"/>
            <a:ext cx="1953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本人確認のための電子証明書を管理</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23" name="直線矢印コネクタ 120">
            <a:extLst>
              <a:ext uri="{FF2B5EF4-FFF2-40B4-BE49-F238E27FC236}">
                <a16:creationId xmlns:a16="http://schemas.microsoft.com/office/drawing/2014/main" id="{9B1AA6CA-7AB3-393D-3226-DBC3F418BB48}"/>
              </a:ext>
            </a:extLst>
          </p:cNvPr>
          <p:cNvCxnSpPr>
            <a:cxnSpLocks/>
            <a:stCxn id="119" idx="0"/>
            <a:endCxn id="142" idx="2"/>
          </p:cNvCxnSpPr>
          <p:nvPr/>
        </p:nvCxnSpPr>
        <p:spPr>
          <a:xfrm flipV="1">
            <a:off x="4479355" y="4656803"/>
            <a:ext cx="0" cy="1425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4" name="カギ線コネクタ 29">
            <a:extLst>
              <a:ext uri="{FF2B5EF4-FFF2-40B4-BE49-F238E27FC236}">
                <a16:creationId xmlns:a16="http://schemas.microsoft.com/office/drawing/2014/main" id="{F40B2581-97D4-AE69-B3F8-94D70864F4D4}"/>
              </a:ext>
            </a:extLst>
          </p:cNvPr>
          <p:cNvCxnSpPr>
            <a:cxnSpLocks/>
            <a:stCxn id="108" idx="1"/>
          </p:cNvCxnSpPr>
          <p:nvPr/>
        </p:nvCxnSpPr>
        <p:spPr>
          <a:xfrm rot="10800000" flipV="1">
            <a:off x="4713831" y="3651902"/>
            <a:ext cx="3312000" cy="2548646"/>
          </a:xfrm>
          <a:prstGeom prst="bentConnector3">
            <a:avLst>
              <a:gd name="adj1" fmla="val 63386"/>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125" name="カギ線コネクタ 33">
            <a:extLst>
              <a:ext uri="{FF2B5EF4-FFF2-40B4-BE49-F238E27FC236}">
                <a16:creationId xmlns:a16="http://schemas.microsoft.com/office/drawing/2014/main" id="{21270B2C-1987-1D6C-CDD2-7913A4B562DF}"/>
              </a:ext>
            </a:extLst>
          </p:cNvPr>
          <p:cNvCxnSpPr>
            <a:cxnSpLocks/>
            <a:stCxn id="119" idx="1"/>
            <a:endCxn id="101" idx="1"/>
          </p:cNvCxnSpPr>
          <p:nvPr/>
        </p:nvCxnSpPr>
        <p:spPr>
          <a:xfrm flipV="1">
            <a:off x="4714305" y="5426716"/>
            <a:ext cx="3310806" cy="890191"/>
          </a:xfrm>
          <a:prstGeom prst="bentConnector3">
            <a:avLst>
              <a:gd name="adj1" fmla="val 65157"/>
            </a:avLst>
          </a:prstGeom>
          <a:ln>
            <a:tailEnd type="triangle"/>
          </a:ln>
        </p:spPr>
        <p:style>
          <a:lnRef idx="1">
            <a:schemeClr val="dk1"/>
          </a:lnRef>
          <a:fillRef idx="0">
            <a:schemeClr val="dk1"/>
          </a:fillRef>
          <a:effectRef idx="0">
            <a:schemeClr val="dk1"/>
          </a:effectRef>
          <a:fontRef idx="minor">
            <a:schemeClr val="tx1"/>
          </a:fontRef>
        </p:style>
      </p:cxnSp>
      <p:sp>
        <p:nvSpPr>
          <p:cNvPr id="126" name="TextBox 12">
            <a:extLst>
              <a:ext uri="{FF2B5EF4-FFF2-40B4-BE49-F238E27FC236}">
                <a16:creationId xmlns:a16="http://schemas.microsoft.com/office/drawing/2014/main" id="{BDF572A3-4A9A-EA89-37C8-211FD6A457C4}"/>
              </a:ext>
            </a:extLst>
          </p:cNvPr>
          <p:cNvSpPr txBox="1">
            <a:spLocks noChangeArrowheads="1"/>
          </p:cNvSpPr>
          <p:nvPr/>
        </p:nvSpPr>
        <p:spPr bwMode="auto">
          <a:xfrm>
            <a:off x="5434550" y="6309676"/>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API呼び出し</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トークン含む</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sp>
        <p:nvSpPr>
          <p:cNvPr id="127" name="Rectangle 115">
            <a:extLst>
              <a:ext uri="{FF2B5EF4-FFF2-40B4-BE49-F238E27FC236}">
                <a16:creationId xmlns:a16="http://schemas.microsoft.com/office/drawing/2014/main" id="{34500288-50D3-E381-0DF8-ABCA44D8C092}"/>
              </a:ext>
            </a:extLst>
          </p:cNvPr>
          <p:cNvSpPr/>
          <p:nvPr/>
        </p:nvSpPr>
        <p:spPr>
          <a:xfrm>
            <a:off x="7530215" y="7282600"/>
            <a:ext cx="4378143"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endParaRPr>
          </a:p>
        </p:txBody>
      </p:sp>
      <p:sp>
        <p:nvSpPr>
          <p:cNvPr id="128" name="TextBox 20">
            <a:extLst>
              <a:ext uri="{FF2B5EF4-FFF2-40B4-BE49-F238E27FC236}">
                <a16:creationId xmlns:a16="http://schemas.microsoft.com/office/drawing/2014/main" id="{EC523442-3B73-256A-BF48-6FFFABD8CD55}"/>
              </a:ext>
            </a:extLst>
          </p:cNvPr>
          <p:cNvSpPr txBox="1">
            <a:spLocks noChangeArrowheads="1"/>
          </p:cNvSpPr>
          <p:nvPr/>
        </p:nvSpPr>
        <p:spPr bwMode="auto">
          <a:xfrm>
            <a:off x="7654007" y="7481704"/>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mazon Ember" panose="020B0603020204020204" pitchFamily="34" charset="0"/>
              </a:rPr>
              <a:t>連携機能</a:t>
            </a:r>
            <a:endParaRPr lang="ja-JP" altLang="en-US" sz="1600" dirty="0">
              <a:latin typeface="Meiryo UI" panose="020B0604030504040204" pitchFamily="34" charset="-128"/>
              <a:ea typeface="Meiryo UI" panose="020B0604030504040204" pitchFamily="34" charset="-128"/>
              <a:cs typeface="Amazon Ember" panose="020B0603020204020204" pitchFamily="34" charset="0"/>
            </a:endParaRPr>
          </a:p>
          <a:p>
            <a:r>
              <a:rPr lang="ja-JP" altLang="en-US" sz="1200">
                <a:latin typeface="Meiryo UI" panose="020B0604030504040204" pitchFamily="34" charset="-128"/>
                <a:ea typeface="Meiryo UI" panose="020B0604030504040204" pitchFamily="34" charset="-128"/>
              </a:rPr>
              <a:t>アプリケーションのトップ画面を表示</a:t>
            </a:r>
            <a:endParaRPr lang="ja-JP">
              <a:latin typeface="Meiryo UI" panose="020B0604030504040204" pitchFamily="34" charset="-128"/>
              <a:ea typeface="Meiryo UI" panose="020B0604030504040204" pitchFamily="34" charset="-128"/>
            </a:endParaRPr>
          </a:p>
        </p:txBody>
      </p:sp>
      <p:sp>
        <p:nvSpPr>
          <p:cNvPr id="129" name="TextBox 20">
            <a:extLst>
              <a:ext uri="{FF2B5EF4-FFF2-40B4-BE49-F238E27FC236}">
                <a16:creationId xmlns:a16="http://schemas.microsoft.com/office/drawing/2014/main" id="{5A3F1ED4-8C64-D641-E541-CF58EA2D481F}"/>
              </a:ext>
            </a:extLst>
          </p:cNvPr>
          <p:cNvSpPr txBox="1">
            <a:spLocks noChangeArrowheads="1"/>
          </p:cNvSpPr>
          <p:nvPr/>
        </p:nvSpPr>
        <p:spPr bwMode="auto">
          <a:xfrm>
            <a:off x="9524101" y="7400374"/>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 </a:t>
            </a:r>
            <a:r>
              <a:rPr lang="en" altLang="ja-JP" sz="1200" dirty="0">
                <a:latin typeface="Meiryo UI" panose="020B0604030504040204" pitchFamily="34" charset="-128"/>
                <a:ea typeface="Meiryo UI" panose="020B0604030504040204" pitchFamily="34" charset="-128"/>
                <a:cs typeface="Amazon Ember" panose="020B0603020204020204" pitchFamily="34" charset="0"/>
              </a:rPr>
              <a:t>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br>
              <a:rPr lang="en-US" altLang="ja-JP" sz="1200">
                <a:latin typeface="Meiryo UI" panose="020B0604030504040204" pitchFamily="34" charset="-128"/>
                <a:ea typeface="Meiryo UI" panose="020B0604030504040204" pitchFamily="34" charset="-128"/>
                <a:cs typeface="Amazon Ember" panose="020B0603020204020204" pitchFamily="34" charset="0"/>
              </a:rPr>
            </a:b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静的コンテンツ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30" name="カギ線コネクタ 38">
            <a:extLst>
              <a:ext uri="{FF2B5EF4-FFF2-40B4-BE49-F238E27FC236}">
                <a16:creationId xmlns:a16="http://schemas.microsoft.com/office/drawing/2014/main" id="{D1194090-9F97-A583-52C7-065A448415D4}"/>
              </a:ext>
            </a:extLst>
          </p:cNvPr>
          <p:cNvCxnSpPr>
            <a:cxnSpLocks/>
            <a:stCxn id="118" idx="2"/>
            <a:endCxn id="127" idx="1"/>
          </p:cNvCxnSpPr>
          <p:nvPr/>
        </p:nvCxnSpPr>
        <p:spPr>
          <a:xfrm rot="16200000" flipH="1">
            <a:off x="5611079" y="5881798"/>
            <a:ext cx="787412" cy="305086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131" name="Graphic 10">
            <a:extLst>
              <a:ext uri="{FF2B5EF4-FFF2-40B4-BE49-F238E27FC236}">
                <a16:creationId xmlns:a16="http://schemas.microsoft.com/office/drawing/2014/main" id="{05722DA7-5E02-C438-0A15-085FC3CE5FD1}"/>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0740023" y="515285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TextBox 20">
            <a:extLst>
              <a:ext uri="{FF2B5EF4-FFF2-40B4-BE49-F238E27FC236}">
                <a16:creationId xmlns:a16="http://schemas.microsoft.com/office/drawing/2014/main" id="{39B0CE99-49BA-AAAB-B429-3CE6AB324AE0}"/>
              </a:ext>
            </a:extLst>
          </p:cNvPr>
          <p:cNvSpPr txBox="1">
            <a:spLocks noChangeArrowheads="1"/>
          </p:cNvSpPr>
          <p:nvPr/>
        </p:nvSpPr>
        <p:spPr bwMode="auto">
          <a:xfrm>
            <a:off x="9868168" y="5713899"/>
            <a:ext cx="2292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AWS Lambda</a:t>
            </a: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管理関数</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33" name="TextBox 9">
            <a:extLst>
              <a:ext uri="{FF2B5EF4-FFF2-40B4-BE49-F238E27FC236}">
                <a16:creationId xmlns:a16="http://schemas.microsoft.com/office/drawing/2014/main" id="{BAB4B2C8-D2BF-B323-6457-4F8204E77D0B}"/>
              </a:ext>
            </a:extLst>
          </p:cNvPr>
          <p:cNvSpPr txBox="1">
            <a:spLocks noChangeArrowheads="1"/>
          </p:cNvSpPr>
          <p:nvPr/>
        </p:nvSpPr>
        <p:spPr bwMode="auto">
          <a:xfrm>
            <a:off x="11589684" y="5707367"/>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DocumentDB</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ユーザ情報保管</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データベース</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34" name="直線矢印コネクタ 120">
            <a:extLst>
              <a:ext uri="{FF2B5EF4-FFF2-40B4-BE49-F238E27FC236}">
                <a16:creationId xmlns:a16="http://schemas.microsoft.com/office/drawing/2014/main" id="{73110112-D8A0-1E43-AE51-AD9EBCBB4A80}"/>
              </a:ext>
            </a:extLst>
          </p:cNvPr>
          <p:cNvCxnSpPr>
            <a:cxnSpLocks/>
            <a:stCxn id="131" idx="3"/>
          </p:cNvCxnSpPr>
          <p:nvPr/>
        </p:nvCxnSpPr>
        <p:spPr>
          <a:xfrm flipV="1">
            <a:off x="11288663" y="5422590"/>
            <a:ext cx="1119775"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5" name="Rectangle 86">
            <a:extLst>
              <a:ext uri="{FF2B5EF4-FFF2-40B4-BE49-F238E27FC236}">
                <a16:creationId xmlns:a16="http://schemas.microsoft.com/office/drawing/2014/main" id="{182D4A2B-E3E2-05F8-6BF8-46370973C5FF}"/>
              </a:ext>
            </a:extLst>
          </p:cNvPr>
          <p:cNvSpPr/>
          <p:nvPr/>
        </p:nvSpPr>
        <p:spPr>
          <a:xfrm>
            <a:off x="10259548" y="4672126"/>
            <a:ext cx="3215314" cy="1707099"/>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Meiryo UI" panose="020B0604030504040204" pitchFamily="34" charset="-128"/>
                <a:ea typeface="Meiryo UI" panose="020B0604030504040204" pitchFamily="34" charset="-128"/>
                <a:cs typeface="Amazon Ember" panose="020B0603020204020204" pitchFamily="34" charset="0"/>
              </a:rPr>
              <a:t>Virtual private cloud (VPC)</a:t>
            </a:r>
          </a:p>
        </p:txBody>
      </p:sp>
      <p:pic>
        <p:nvPicPr>
          <p:cNvPr id="136" name="Graphic 87">
            <a:extLst>
              <a:ext uri="{FF2B5EF4-FFF2-40B4-BE49-F238E27FC236}">
                <a16:creationId xmlns:a16="http://schemas.microsoft.com/office/drawing/2014/main" id="{0683183B-2FE0-9722-138F-A428E5A63A3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259546" y="4676111"/>
            <a:ext cx="381000" cy="381000"/>
          </a:xfrm>
          <a:prstGeom prst="rect">
            <a:avLst/>
          </a:prstGeom>
        </p:spPr>
      </p:pic>
      <p:cxnSp>
        <p:nvCxnSpPr>
          <p:cNvPr id="137" name="カギ線コネクタ 45">
            <a:extLst>
              <a:ext uri="{FF2B5EF4-FFF2-40B4-BE49-F238E27FC236}">
                <a16:creationId xmlns:a16="http://schemas.microsoft.com/office/drawing/2014/main" id="{943B86E7-9F34-FC54-1D5E-439CEBB66303}"/>
              </a:ext>
            </a:extLst>
          </p:cNvPr>
          <p:cNvCxnSpPr>
            <a:cxnSpLocks/>
            <a:stCxn id="101" idx="3"/>
            <a:endCxn id="131" idx="1"/>
          </p:cNvCxnSpPr>
          <p:nvPr/>
        </p:nvCxnSpPr>
        <p:spPr>
          <a:xfrm>
            <a:off x="8573751" y="5426716"/>
            <a:ext cx="2166272" cy="4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139" name="Graphic 18">
            <a:extLst>
              <a:ext uri="{FF2B5EF4-FFF2-40B4-BE49-F238E27FC236}">
                <a16:creationId xmlns:a16="http://schemas.microsoft.com/office/drawing/2014/main" id="{13483EC4-E08B-9C45-B959-8B1C48913209}"/>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2408438" y="5166699"/>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2">
            <a:extLst>
              <a:ext uri="{FF2B5EF4-FFF2-40B4-BE49-F238E27FC236}">
                <a16:creationId xmlns:a16="http://schemas.microsoft.com/office/drawing/2014/main" id="{20668C12-2913-21CC-8DF7-E223DB561966}"/>
              </a:ext>
            </a:extLst>
          </p:cNvPr>
          <p:cNvSpPr txBox="1">
            <a:spLocks noChangeArrowheads="1"/>
          </p:cNvSpPr>
          <p:nvPr/>
        </p:nvSpPr>
        <p:spPr bwMode="auto">
          <a:xfrm>
            <a:off x="8611679" y="3121579"/>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41" name="TextBox 20">
            <a:extLst>
              <a:ext uri="{FF2B5EF4-FFF2-40B4-BE49-F238E27FC236}">
                <a16:creationId xmlns:a16="http://schemas.microsoft.com/office/drawing/2014/main" id="{F2063495-5BEF-944F-FFB3-193E300B6A51}"/>
              </a:ext>
            </a:extLst>
          </p:cNvPr>
          <p:cNvSpPr txBox="1">
            <a:spLocks noChangeArrowheads="1"/>
          </p:cNvSpPr>
          <p:nvPr/>
        </p:nvSpPr>
        <p:spPr bwMode="auto">
          <a:xfrm>
            <a:off x="4963905" y="3062652"/>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本人確認結果の連携</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身元確認</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sp>
        <p:nvSpPr>
          <p:cNvPr id="142" name="Rectangle 115">
            <a:extLst>
              <a:ext uri="{FF2B5EF4-FFF2-40B4-BE49-F238E27FC236}">
                <a16:creationId xmlns:a16="http://schemas.microsoft.com/office/drawing/2014/main" id="{768CB464-37B9-12B5-313B-72FE95C44CFD}"/>
              </a:ext>
            </a:extLst>
          </p:cNvPr>
          <p:cNvSpPr/>
          <p:nvPr/>
        </p:nvSpPr>
        <p:spPr>
          <a:xfrm>
            <a:off x="3360143" y="3637508"/>
            <a:ext cx="2238423" cy="10192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43" name="TextBox 20">
            <a:extLst>
              <a:ext uri="{FF2B5EF4-FFF2-40B4-BE49-F238E27FC236}">
                <a16:creationId xmlns:a16="http://schemas.microsoft.com/office/drawing/2014/main" id="{B2814E77-E4E2-7CE2-53CE-4A88BF96C886}"/>
              </a:ext>
            </a:extLst>
          </p:cNvPr>
          <p:cNvSpPr txBox="1">
            <a:spLocks noChangeArrowheads="1"/>
          </p:cNvSpPr>
          <p:nvPr/>
        </p:nvSpPr>
        <p:spPr bwMode="auto">
          <a:xfrm>
            <a:off x="3484076" y="3768308"/>
            <a:ext cx="2047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認証・署名サービス</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144" name="TextBox 20">
            <a:extLst>
              <a:ext uri="{FF2B5EF4-FFF2-40B4-BE49-F238E27FC236}">
                <a16:creationId xmlns:a16="http://schemas.microsoft.com/office/drawing/2014/main" id="{12E7279E-CA9E-BDDC-78BD-3AB43E048C8C}"/>
              </a:ext>
            </a:extLst>
          </p:cNvPr>
          <p:cNvSpPr txBox="1">
            <a:spLocks noChangeArrowheads="1"/>
          </p:cNvSpPr>
          <p:nvPr/>
        </p:nvSpPr>
        <p:spPr bwMode="auto">
          <a:xfrm>
            <a:off x="3465669" y="4080838"/>
            <a:ext cx="1953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Meiryo UI" panose="020B0604030504040204" pitchFamily="34" charset="-128"/>
                <a:ea typeface="Meiryo UI" panose="020B0604030504040204" pitchFamily="34" charset="-128"/>
                <a:cs typeface="Arial" panose="020B0604020202020204" pitchFamily="34" charset="0"/>
              </a:rPr>
              <a:t>JPKI</a:t>
            </a:r>
            <a:r>
              <a:rPr lang="ja-JP" altLang="en-US" sz="1200">
                <a:latin typeface="Meiryo UI" panose="020B0604030504040204" pitchFamily="34" charset="-128"/>
                <a:ea typeface="Meiryo UI" panose="020B0604030504040204" pitchFamily="34" charset="-128"/>
                <a:cs typeface="Arial" panose="020B0604020202020204" pitchFamily="34" charset="0"/>
              </a:rPr>
              <a:t>と連携し、受信した電子証明書の有効性を確認</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注</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p>
        </p:txBody>
      </p:sp>
      <p:cxnSp>
        <p:nvCxnSpPr>
          <p:cNvPr id="145" name="直線矢印コネクタ 120">
            <a:extLst>
              <a:ext uri="{FF2B5EF4-FFF2-40B4-BE49-F238E27FC236}">
                <a16:creationId xmlns:a16="http://schemas.microsoft.com/office/drawing/2014/main" id="{1E90FFE5-40BD-D601-A244-0877410CB329}"/>
              </a:ext>
            </a:extLst>
          </p:cNvPr>
          <p:cNvCxnSpPr>
            <a:cxnSpLocks/>
            <a:stCxn id="142" idx="0"/>
          </p:cNvCxnSpPr>
          <p:nvPr/>
        </p:nvCxnSpPr>
        <p:spPr>
          <a:xfrm flipV="1">
            <a:off x="4479355" y="2970808"/>
            <a:ext cx="0" cy="6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6" name="TextBox 12">
            <a:extLst>
              <a:ext uri="{FF2B5EF4-FFF2-40B4-BE49-F238E27FC236}">
                <a16:creationId xmlns:a16="http://schemas.microsoft.com/office/drawing/2014/main" id="{97580751-B586-FC5D-44FE-EB7452DCCDFD}"/>
              </a:ext>
            </a:extLst>
          </p:cNvPr>
          <p:cNvSpPr txBox="1">
            <a:spLocks noChangeArrowheads="1"/>
          </p:cNvSpPr>
          <p:nvPr/>
        </p:nvSpPr>
        <p:spPr bwMode="auto">
          <a:xfrm>
            <a:off x="3549236" y="3054305"/>
            <a:ext cx="963676"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証明書の</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有効性確認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47" name="カギ線コネクタ 69">
            <a:extLst>
              <a:ext uri="{FF2B5EF4-FFF2-40B4-BE49-F238E27FC236}">
                <a16:creationId xmlns:a16="http://schemas.microsoft.com/office/drawing/2014/main" id="{5567E342-EFA0-6832-D006-2BF972B74FE8}"/>
              </a:ext>
            </a:extLst>
          </p:cNvPr>
          <p:cNvCxnSpPr>
            <a:cxnSpLocks/>
          </p:cNvCxnSpPr>
          <p:nvPr/>
        </p:nvCxnSpPr>
        <p:spPr>
          <a:xfrm rot="10800000" flipV="1">
            <a:off x="4956757" y="3302377"/>
            <a:ext cx="2232000" cy="324000"/>
          </a:xfrm>
          <a:prstGeom prst="bentConnector2">
            <a:avLst/>
          </a:prstGeom>
          <a:ln>
            <a:prstDash val="lgDash"/>
            <a:headEnd type="triangle"/>
            <a:tailEnd type="triangle"/>
          </a:ln>
        </p:spPr>
        <p:style>
          <a:lnRef idx="1">
            <a:schemeClr val="dk1"/>
          </a:lnRef>
          <a:fillRef idx="0">
            <a:schemeClr val="dk1"/>
          </a:fillRef>
          <a:effectRef idx="0">
            <a:schemeClr val="dk1"/>
          </a:effectRef>
          <a:fontRef idx="minor">
            <a:schemeClr val="tx1"/>
          </a:fontRef>
        </p:style>
      </p:cxnSp>
      <p:sp>
        <p:nvSpPr>
          <p:cNvPr id="148" name="TextBox 12">
            <a:extLst>
              <a:ext uri="{FF2B5EF4-FFF2-40B4-BE49-F238E27FC236}">
                <a16:creationId xmlns:a16="http://schemas.microsoft.com/office/drawing/2014/main" id="{817B5468-A880-DE65-9922-BCDB4B647493}"/>
              </a:ext>
            </a:extLst>
          </p:cNvPr>
          <p:cNvSpPr txBox="1">
            <a:spLocks noChangeArrowheads="1"/>
          </p:cNvSpPr>
          <p:nvPr/>
        </p:nvSpPr>
        <p:spPr bwMode="auto">
          <a:xfrm>
            <a:off x="5885567" y="3923071"/>
            <a:ext cx="1193821" cy="120032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当人認証</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ID&amp;パスワードに加え、ワンタイムパワードによる多要素認証</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トークン返却</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pic>
        <p:nvPicPr>
          <p:cNvPr id="149" name="Graphic 116">
            <a:extLst>
              <a:ext uri="{FF2B5EF4-FFF2-40B4-BE49-F238E27FC236}">
                <a16:creationId xmlns:a16="http://schemas.microsoft.com/office/drawing/2014/main" id="{85DA8558-32E4-3462-E670-8E3F1197F62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04649" y="6040665"/>
            <a:ext cx="468000" cy="468000"/>
          </a:xfrm>
          <a:prstGeom prst="rect">
            <a:avLst/>
          </a:prstGeom>
        </p:spPr>
      </p:pic>
      <p:sp>
        <p:nvSpPr>
          <p:cNvPr id="150" name="TextBox 12">
            <a:extLst>
              <a:ext uri="{FF2B5EF4-FFF2-40B4-BE49-F238E27FC236}">
                <a16:creationId xmlns:a16="http://schemas.microsoft.com/office/drawing/2014/main" id="{478745A5-5071-22F4-EEAA-B9031CBA50B6}"/>
              </a:ext>
            </a:extLst>
          </p:cNvPr>
          <p:cNvSpPr txBox="1">
            <a:spLocks noChangeArrowheads="1"/>
          </p:cNvSpPr>
          <p:nvPr/>
        </p:nvSpPr>
        <p:spPr bwMode="auto">
          <a:xfrm>
            <a:off x="3160734" y="6496027"/>
            <a:ext cx="1346815" cy="64633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ワンタイム</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パスワード</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生成アプリ</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51" name="TextBox 12">
            <a:extLst>
              <a:ext uri="{FF2B5EF4-FFF2-40B4-BE49-F238E27FC236}">
                <a16:creationId xmlns:a16="http://schemas.microsoft.com/office/drawing/2014/main" id="{7441F07F-E75F-880E-27D8-9416F96F6CA5}"/>
              </a:ext>
            </a:extLst>
          </p:cNvPr>
          <p:cNvSpPr txBox="1">
            <a:spLocks noChangeArrowheads="1"/>
          </p:cNvSpPr>
          <p:nvPr/>
        </p:nvSpPr>
        <p:spPr bwMode="auto">
          <a:xfrm>
            <a:off x="2932741" y="4745066"/>
            <a:ext cx="1540852" cy="120032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ID作成</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 </a:t>
            </a: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スマホ等で電子証明書に対するPIN</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パスワードを入力し</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マイナンバーカードを</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読み取る</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spTree>
    <p:extLst>
      <p:ext uri="{BB962C8B-B14F-4D97-AF65-F5344CB8AC3E}">
        <p14:creationId xmlns:p14="http://schemas.microsoft.com/office/powerpoint/2010/main" val="3509130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5-1-4-4</a:t>
            </a:r>
            <a:r>
              <a:rPr kumimoji="1" lang="en-US" altLang="ja-JP" dirty="0"/>
              <a:t>. </a:t>
            </a:r>
            <a:r>
              <a:rPr kumimoji="1" lang="ja-JP" altLang="en-US" dirty="0"/>
              <a:t>データ管理</a:t>
            </a:r>
            <a:r>
              <a:rPr kumimoji="1" lang="en-US" altLang="ja-JP" dirty="0"/>
              <a:t>_</a:t>
            </a:r>
            <a:r>
              <a:rPr kumimoji="1" lang="ja-JP" altLang="en-US" dirty="0"/>
              <a:t>統計処理機能</a:t>
            </a:r>
            <a:br>
              <a:rPr kumimoji="1" lang="en-US" altLang="ja-JP" dirty="0"/>
            </a:br>
            <a:r>
              <a:rPr kumimoji="1" lang="ja-JP" altLang="en-US" sz="3600" dirty="0"/>
              <a:t>（パターン</a:t>
            </a:r>
            <a:r>
              <a:rPr kumimoji="1" lang="en-US" altLang="ja-JP" sz="3600" dirty="0"/>
              <a:t>1</a:t>
            </a:r>
            <a:r>
              <a:rPr kumimoji="1" lang="ja-JP" altLang="en-US" sz="3600" dirty="0"/>
              <a:t>　高頻度かつ大規模なデータ分析を実施する場合・クエリエディタ利用）</a:t>
            </a:r>
          </a:p>
        </p:txBody>
      </p:sp>
      <p:grpSp>
        <p:nvGrpSpPr>
          <p:cNvPr id="2" name="グループ化 1">
            <a:extLst>
              <a:ext uri="{FF2B5EF4-FFF2-40B4-BE49-F238E27FC236}">
                <a16:creationId xmlns:a16="http://schemas.microsoft.com/office/drawing/2014/main" id="{709A61D0-566A-8757-EF80-E5BFA14D8971}"/>
              </a:ext>
            </a:extLst>
          </p:cNvPr>
          <p:cNvGrpSpPr/>
          <p:nvPr/>
        </p:nvGrpSpPr>
        <p:grpSpPr>
          <a:xfrm>
            <a:off x="3177294" y="2316323"/>
            <a:ext cx="11646075" cy="6987431"/>
            <a:chOff x="69788" y="706033"/>
            <a:chExt cx="11646075" cy="6987431"/>
          </a:xfrm>
        </p:grpSpPr>
        <p:sp>
          <p:nvSpPr>
            <p:cNvPr id="4" name="正方形/長方形 3">
              <a:extLst>
                <a:ext uri="{FF2B5EF4-FFF2-40B4-BE49-F238E27FC236}">
                  <a16:creationId xmlns:a16="http://schemas.microsoft.com/office/drawing/2014/main" id="{38782070-922C-C576-5E56-1D261162E652}"/>
                </a:ext>
              </a:extLst>
            </p:cNvPr>
            <p:cNvSpPr/>
            <p:nvPr/>
          </p:nvSpPr>
          <p:spPr>
            <a:xfrm>
              <a:off x="6159436" y="4841214"/>
              <a:ext cx="3439443" cy="2571460"/>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A0A96951-8AB1-23CA-7BA3-8B049C3C0376}"/>
                </a:ext>
              </a:extLst>
            </p:cNvPr>
            <p:cNvSpPr/>
            <p:nvPr/>
          </p:nvSpPr>
          <p:spPr>
            <a:xfrm>
              <a:off x="3364058" y="1026358"/>
              <a:ext cx="6230180" cy="381485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統計処理機能</a:t>
              </a:r>
            </a:p>
          </p:txBody>
        </p:sp>
        <p:sp>
          <p:nvSpPr>
            <p:cNvPr id="6" name="TextBox 12">
              <a:extLst>
                <a:ext uri="{FF2B5EF4-FFF2-40B4-BE49-F238E27FC236}">
                  <a16:creationId xmlns:a16="http://schemas.microsoft.com/office/drawing/2014/main" id="{29E93C74-9F25-3468-2396-4956D8C93CCB}"/>
                </a:ext>
              </a:extLst>
            </p:cNvPr>
            <p:cNvSpPr txBox="1">
              <a:spLocks noChangeArrowheads="1"/>
            </p:cNvSpPr>
            <p:nvPr/>
          </p:nvSpPr>
          <p:spPr bwMode="auto">
            <a:xfrm>
              <a:off x="69788" y="3126968"/>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7" name="Graphic 23">
              <a:extLst>
                <a:ext uri="{FF2B5EF4-FFF2-40B4-BE49-F238E27FC236}">
                  <a16:creationId xmlns:a16="http://schemas.microsoft.com/office/drawing/2014/main" id="{D12778E7-5127-4EFA-C3CE-E15AA3D0CDD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66457" y="269417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矢印コネクタ 7">
              <a:extLst>
                <a:ext uri="{FF2B5EF4-FFF2-40B4-BE49-F238E27FC236}">
                  <a16:creationId xmlns:a16="http://schemas.microsoft.com/office/drawing/2014/main" id="{E34FCCA6-779F-EBA4-8C74-DE2949B6A0CD}"/>
                </a:ext>
              </a:extLst>
            </p:cNvPr>
            <p:cNvCxnSpPr>
              <a:cxnSpLocks/>
              <a:stCxn id="7" idx="1"/>
              <a:endCxn id="36" idx="1"/>
            </p:cNvCxnSpPr>
            <p:nvPr/>
          </p:nvCxnSpPr>
          <p:spPr>
            <a:xfrm flipV="1">
              <a:off x="636357" y="2923779"/>
              <a:ext cx="365007" cy="53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E2B14868-E8CE-A1ED-B228-54EBF24691E2}"/>
                </a:ext>
              </a:extLst>
            </p:cNvPr>
            <p:cNvCxnSpPr>
              <a:cxnSpLocks/>
              <a:endCxn id="25" idx="1"/>
            </p:cNvCxnSpPr>
            <p:nvPr/>
          </p:nvCxnSpPr>
          <p:spPr>
            <a:xfrm>
              <a:off x="3286269" y="2861340"/>
              <a:ext cx="1256966" cy="112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 name="Graphic 6">
              <a:extLst>
                <a:ext uri="{FF2B5EF4-FFF2-40B4-BE49-F238E27FC236}">
                  <a16:creationId xmlns:a16="http://schemas.microsoft.com/office/drawing/2014/main" id="{083843F0-1046-63D8-B7A9-50D9D6ACABA3}"/>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3679012" y="2593210"/>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a:extLst>
                <a:ext uri="{FF2B5EF4-FFF2-40B4-BE49-F238E27FC236}">
                  <a16:creationId xmlns:a16="http://schemas.microsoft.com/office/drawing/2014/main" id="{D37DD001-9268-556F-6840-0338C56CB5A9}"/>
                </a:ext>
              </a:extLst>
            </p:cNvPr>
            <p:cNvSpPr txBox="1">
              <a:spLocks noChangeArrowheads="1"/>
            </p:cNvSpPr>
            <p:nvPr/>
          </p:nvSpPr>
          <p:spPr bwMode="auto">
            <a:xfrm>
              <a:off x="3078710" y="3156876"/>
              <a:ext cx="1734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14" name="TextBox 10">
              <a:extLst>
                <a:ext uri="{FF2B5EF4-FFF2-40B4-BE49-F238E27FC236}">
                  <a16:creationId xmlns:a16="http://schemas.microsoft.com/office/drawing/2014/main" id="{BFFB79FF-0AD4-64FD-02DE-0170A97AAD92}"/>
                </a:ext>
              </a:extLst>
            </p:cNvPr>
            <p:cNvSpPr txBox="1">
              <a:spLocks noChangeArrowheads="1"/>
            </p:cNvSpPr>
            <p:nvPr/>
          </p:nvSpPr>
          <p:spPr bwMode="auto">
            <a:xfrm>
              <a:off x="5940177" y="3128963"/>
              <a:ext cx="17340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データロード処理</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16" name="直線矢印コネクタ 15">
              <a:extLst>
                <a:ext uri="{FF2B5EF4-FFF2-40B4-BE49-F238E27FC236}">
                  <a16:creationId xmlns:a16="http://schemas.microsoft.com/office/drawing/2014/main" id="{F2518D95-A98A-978D-43BC-E52561C5C27B}"/>
                </a:ext>
              </a:extLst>
            </p:cNvPr>
            <p:cNvCxnSpPr>
              <a:cxnSpLocks/>
              <a:stCxn id="25" idx="3"/>
              <a:endCxn id="19" idx="1"/>
            </p:cNvCxnSpPr>
            <p:nvPr/>
          </p:nvCxnSpPr>
          <p:spPr>
            <a:xfrm flipV="1">
              <a:off x="6182851" y="2871453"/>
              <a:ext cx="1828929" cy="11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6">
              <a:extLst>
                <a:ext uri="{FF2B5EF4-FFF2-40B4-BE49-F238E27FC236}">
                  <a16:creationId xmlns:a16="http://schemas.microsoft.com/office/drawing/2014/main" id="{9D07A497-B5F3-F9B4-186A-A8FDA482EB75}"/>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6540479" y="2565297"/>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矢印コネクタ 17">
              <a:extLst>
                <a:ext uri="{FF2B5EF4-FFF2-40B4-BE49-F238E27FC236}">
                  <a16:creationId xmlns:a16="http://schemas.microsoft.com/office/drawing/2014/main" id="{88C03D9D-B7FE-4648-2127-6B5A29E089B9}"/>
                </a:ext>
              </a:extLst>
            </p:cNvPr>
            <p:cNvCxnSpPr>
              <a:cxnSpLocks/>
            </p:cNvCxnSpPr>
            <p:nvPr/>
          </p:nvCxnSpPr>
          <p:spPr>
            <a:xfrm flipH="1">
              <a:off x="8293734" y="3974356"/>
              <a:ext cx="0" cy="1379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Graphic 23">
              <a:extLst>
                <a:ext uri="{FF2B5EF4-FFF2-40B4-BE49-F238E27FC236}">
                  <a16:creationId xmlns:a16="http://schemas.microsoft.com/office/drawing/2014/main" id="{3F07B761-85E1-CB29-8705-28AF82776AB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011780" y="2593457"/>
              <a:ext cx="555992" cy="55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4">
              <a:extLst>
                <a:ext uri="{FF2B5EF4-FFF2-40B4-BE49-F238E27FC236}">
                  <a16:creationId xmlns:a16="http://schemas.microsoft.com/office/drawing/2014/main" id="{26244255-3088-3CC1-4ADE-DFDDE5CC0348}"/>
                </a:ext>
              </a:extLst>
            </p:cNvPr>
            <p:cNvSpPr txBox="1">
              <a:spLocks noChangeArrowheads="1"/>
            </p:cNvSpPr>
            <p:nvPr/>
          </p:nvSpPr>
          <p:spPr bwMode="auto">
            <a:xfrm>
              <a:off x="7158961" y="3143359"/>
              <a:ext cx="22616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a:t>
              </a:r>
            </a:p>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Redshift</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統計処理データ保管</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データベース</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21" name="TextBox 9">
              <a:extLst>
                <a:ext uri="{FF2B5EF4-FFF2-40B4-BE49-F238E27FC236}">
                  <a16:creationId xmlns:a16="http://schemas.microsoft.com/office/drawing/2014/main" id="{10EB1837-576D-E179-A8C6-1C75922D4BB1}"/>
                </a:ext>
              </a:extLst>
            </p:cNvPr>
            <p:cNvSpPr txBox="1">
              <a:spLocks noChangeArrowheads="1"/>
            </p:cNvSpPr>
            <p:nvPr/>
          </p:nvSpPr>
          <p:spPr bwMode="auto">
            <a:xfrm>
              <a:off x="4271781" y="2128074"/>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2" name="Graphic 8">
              <a:extLst>
                <a:ext uri="{FF2B5EF4-FFF2-40B4-BE49-F238E27FC236}">
                  <a16:creationId xmlns:a16="http://schemas.microsoft.com/office/drawing/2014/main" id="{82D4C851-0641-E706-C9F0-BC5755067DBB}"/>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5095580" y="1576024"/>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4">
              <a:extLst>
                <a:ext uri="{FF2B5EF4-FFF2-40B4-BE49-F238E27FC236}">
                  <a16:creationId xmlns:a16="http://schemas.microsoft.com/office/drawing/2014/main" id="{A7AFD3AA-AEE3-9198-0760-4C9FBBAE5614}"/>
                </a:ext>
              </a:extLst>
            </p:cNvPr>
            <p:cNvSpPr txBox="1">
              <a:spLocks noChangeArrowheads="1"/>
            </p:cNvSpPr>
            <p:nvPr/>
          </p:nvSpPr>
          <p:spPr bwMode="auto">
            <a:xfrm>
              <a:off x="4614343" y="3422693"/>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4" name="Graphic 29">
              <a:extLst>
                <a:ext uri="{FF2B5EF4-FFF2-40B4-BE49-F238E27FC236}">
                  <a16:creationId xmlns:a16="http://schemas.microsoft.com/office/drawing/2014/main" id="{66E551D4-0EC5-6C8C-9A5D-5B61D49540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45282" y="2979066"/>
              <a:ext cx="457200" cy="457200"/>
            </a:xfrm>
            <a:prstGeom prst="rect">
              <a:avLst/>
            </a:prstGeom>
          </p:spPr>
        </p:pic>
        <p:sp>
          <p:nvSpPr>
            <p:cNvPr id="25" name="Rectangle 134">
              <a:extLst>
                <a:ext uri="{FF2B5EF4-FFF2-40B4-BE49-F238E27FC236}">
                  <a16:creationId xmlns:a16="http://schemas.microsoft.com/office/drawing/2014/main" id="{19707275-12DE-86E5-CFAC-A98E620D0D52}"/>
                </a:ext>
              </a:extLst>
            </p:cNvPr>
            <p:cNvSpPr/>
            <p:nvPr/>
          </p:nvSpPr>
          <p:spPr>
            <a:xfrm>
              <a:off x="4543235" y="1377125"/>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26" name="TextBox 12">
              <a:extLst>
                <a:ext uri="{FF2B5EF4-FFF2-40B4-BE49-F238E27FC236}">
                  <a16:creationId xmlns:a16="http://schemas.microsoft.com/office/drawing/2014/main" id="{F0010F94-00C0-EF52-E8F0-569E5F3C1866}"/>
                </a:ext>
              </a:extLst>
            </p:cNvPr>
            <p:cNvSpPr txBox="1">
              <a:spLocks noChangeArrowheads="1"/>
            </p:cNvSpPr>
            <p:nvPr/>
          </p:nvSpPr>
          <p:spPr bwMode="auto">
            <a:xfrm>
              <a:off x="11051049" y="3072417"/>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分析</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27" name="Graphic 23">
              <a:extLst>
                <a:ext uri="{FF2B5EF4-FFF2-40B4-BE49-F238E27FC236}">
                  <a16:creationId xmlns:a16="http://schemas.microsoft.com/office/drawing/2014/main" id="{4D027B56-5E2B-2769-ECD4-270649709E9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1147718" y="263962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線矢印コネクタ 27">
              <a:extLst>
                <a:ext uri="{FF2B5EF4-FFF2-40B4-BE49-F238E27FC236}">
                  <a16:creationId xmlns:a16="http://schemas.microsoft.com/office/drawing/2014/main" id="{391C27BB-F0AE-F97D-F7D8-64A1B7AA9439}"/>
                </a:ext>
              </a:extLst>
            </p:cNvPr>
            <p:cNvCxnSpPr>
              <a:cxnSpLocks/>
              <a:stCxn id="27" idx="3"/>
              <a:endCxn id="43" idx="3"/>
            </p:cNvCxnSpPr>
            <p:nvPr/>
          </p:nvCxnSpPr>
          <p:spPr>
            <a:xfrm flipH="1" flipV="1">
              <a:off x="10668184" y="2874277"/>
              <a:ext cx="479534" cy="3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9">
              <a:extLst>
                <a:ext uri="{FF2B5EF4-FFF2-40B4-BE49-F238E27FC236}">
                  <a16:creationId xmlns:a16="http://schemas.microsoft.com/office/drawing/2014/main" id="{B85D01ED-AC87-C649-665B-8F54D71842DC}"/>
                </a:ext>
              </a:extLst>
            </p:cNvPr>
            <p:cNvSpPr txBox="1">
              <a:spLocks noChangeArrowheads="1"/>
            </p:cNvSpPr>
            <p:nvPr/>
          </p:nvSpPr>
          <p:spPr bwMode="auto">
            <a:xfrm>
              <a:off x="6044102" y="6105170"/>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31" name="Graphic 8">
              <a:extLst>
                <a:ext uri="{FF2B5EF4-FFF2-40B4-BE49-F238E27FC236}">
                  <a16:creationId xmlns:a16="http://schemas.microsoft.com/office/drawing/2014/main" id="{823F5315-36C7-0B9D-6867-479BD462E791}"/>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6867901" y="5553120"/>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24">
              <a:extLst>
                <a:ext uri="{FF2B5EF4-FFF2-40B4-BE49-F238E27FC236}">
                  <a16:creationId xmlns:a16="http://schemas.microsoft.com/office/drawing/2014/main" id="{CC7B1678-1E05-0E8A-3C96-C83F563F75A4}"/>
                </a:ext>
              </a:extLst>
            </p:cNvPr>
            <p:cNvSpPr txBox="1">
              <a:spLocks noChangeArrowheads="1"/>
            </p:cNvSpPr>
            <p:nvPr/>
          </p:nvSpPr>
          <p:spPr bwMode="auto">
            <a:xfrm>
              <a:off x="7885909" y="5993377"/>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33" name="Graphic 29">
              <a:extLst>
                <a:ext uri="{FF2B5EF4-FFF2-40B4-BE49-F238E27FC236}">
                  <a16:creationId xmlns:a16="http://schemas.microsoft.com/office/drawing/2014/main" id="{0D9B2B2B-F313-D752-9C79-7B42FE4742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6848" y="5549750"/>
              <a:ext cx="457200" cy="457200"/>
            </a:xfrm>
            <a:prstGeom prst="rect">
              <a:avLst/>
            </a:prstGeom>
          </p:spPr>
        </p:pic>
        <p:sp>
          <p:nvSpPr>
            <p:cNvPr id="34" name="Rectangle 134">
              <a:extLst>
                <a:ext uri="{FF2B5EF4-FFF2-40B4-BE49-F238E27FC236}">
                  <a16:creationId xmlns:a16="http://schemas.microsoft.com/office/drawing/2014/main" id="{46409A7F-E7F2-402D-883F-A23ABFB78FC0}"/>
                </a:ext>
              </a:extLst>
            </p:cNvPr>
            <p:cNvSpPr/>
            <p:nvPr/>
          </p:nvSpPr>
          <p:spPr>
            <a:xfrm>
              <a:off x="6315556" y="5354221"/>
              <a:ext cx="3148709" cy="155251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35" name="直線矢印コネクタ 34">
              <a:extLst>
                <a:ext uri="{FF2B5EF4-FFF2-40B4-BE49-F238E27FC236}">
                  <a16:creationId xmlns:a16="http://schemas.microsoft.com/office/drawing/2014/main" id="{BBF26BBF-736D-2AE5-F6EF-AF019EADDF9F}"/>
                </a:ext>
              </a:extLst>
            </p:cNvPr>
            <p:cNvCxnSpPr>
              <a:cxnSpLocks/>
              <a:stCxn id="39" idx="3"/>
              <a:endCxn id="34" idx="1"/>
            </p:cNvCxnSpPr>
            <p:nvPr/>
          </p:nvCxnSpPr>
          <p:spPr>
            <a:xfrm>
              <a:off x="5483116" y="6123367"/>
              <a:ext cx="832440" cy="7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Rectangle 134">
              <a:extLst>
                <a:ext uri="{FF2B5EF4-FFF2-40B4-BE49-F238E27FC236}">
                  <a16:creationId xmlns:a16="http://schemas.microsoft.com/office/drawing/2014/main" id="{7B30BC4B-BBA7-BF95-F4F2-420E9C0DEDD2}"/>
                </a:ext>
              </a:extLst>
            </p:cNvPr>
            <p:cNvSpPr/>
            <p:nvPr/>
          </p:nvSpPr>
          <p:spPr>
            <a:xfrm>
              <a:off x="1001364" y="1868857"/>
              <a:ext cx="2273306" cy="210984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37" name="TextBox 20">
              <a:extLst>
                <a:ext uri="{FF2B5EF4-FFF2-40B4-BE49-F238E27FC236}">
                  <a16:creationId xmlns:a16="http://schemas.microsoft.com/office/drawing/2014/main" id="{771644F6-A942-01C4-2D4E-36CCD0CA2BCF}"/>
                </a:ext>
              </a:extLst>
            </p:cNvPr>
            <p:cNvSpPr txBox="1">
              <a:spLocks noChangeArrowheads="1"/>
            </p:cNvSpPr>
            <p:nvPr/>
          </p:nvSpPr>
          <p:spPr bwMode="auto">
            <a:xfrm>
              <a:off x="1401344" y="2062160"/>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統計処理の</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38" name="TextBox 20">
              <a:extLst>
                <a:ext uri="{FF2B5EF4-FFF2-40B4-BE49-F238E27FC236}">
                  <a16:creationId xmlns:a16="http://schemas.microsoft.com/office/drawing/2014/main" id="{3ACCF26D-3232-0F7E-8EDB-5648FAB178A6}"/>
                </a:ext>
              </a:extLst>
            </p:cNvPr>
            <p:cNvSpPr txBox="1">
              <a:spLocks noChangeArrowheads="1"/>
            </p:cNvSpPr>
            <p:nvPr/>
          </p:nvSpPr>
          <p:spPr bwMode="auto">
            <a:xfrm>
              <a:off x="938599" y="2880604"/>
              <a:ext cx="24587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データ連携機能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p>
            <a:p>
              <a:pPr marL="285750" indent="-285750">
                <a:buFont typeface="Arial" panose="020B0604020202020204" pitchFamily="34" charset="0"/>
                <a:buChar char="•"/>
              </a:pPr>
              <a:r>
                <a:rPr lang="ja-JP" altLang="en-US" sz="1200" dirty="0">
                  <a:latin typeface="Calibri"/>
                  <a:ea typeface="Amazon Ember" panose="020B0603020204020204" pitchFamily="34" charset="0"/>
                  <a:cs typeface="Calibri"/>
                </a:rPr>
                <a:t>データ管理_大量データ取り込み機能</a:t>
              </a:r>
              <a:endParaRPr lang="ja-JP"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39" name="Rectangle 134">
              <a:extLst>
                <a:ext uri="{FF2B5EF4-FFF2-40B4-BE49-F238E27FC236}">
                  <a16:creationId xmlns:a16="http://schemas.microsoft.com/office/drawing/2014/main" id="{0808235D-30B4-436F-5491-C8227B5A670C}"/>
                </a:ext>
              </a:extLst>
            </p:cNvPr>
            <p:cNvSpPr/>
            <p:nvPr/>
          </p:nvSpPr>
          <p:spPr>
            <a:xfrm>
              <a:off x="2344014" y="5395907"/>
              <a:ext cx="3139102"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40" name="TextBox 20">
              <a:extLst>
                <a:ext uri="{FF2B5EF4-FFF2-40B4-BE49-F238E27FC236}">
                  <a16:creationId xmlns:a16="http://schemas.microsoft.com/office/drawing/2014/main" id="{9FA15F23-C3AC-7893-7699-6BA61DB11AC2}"/>
                </a:ext>
              </a:extLst>
            </p:cNvPr>
            <p:cNvSpPr txBox="1">
              <a:spLocks noChangeArrowheads="1"/>
            </p:cNvSpPr>
            <p:nvPr/>
          </p:nvSpPr>
          <p:spPr bwMode="auto">
            <a:xfrm>
              <a:off x="3139250" y="5461338"/>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統計処理後のデータを利用する機能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41" name="TextBox 20">
              <a:extLst>
                <a:ext uri="{FF2B5EF4-FFF2-40B4-BE49-F238E27FC236}">
                  <a16:creationId xmlns:a16="http://schemas.microsoft.com/office/drawing/2014/main" id="{1A8C5BE1-2147-7628-B199-1C06C3391DDC}"/>
                </a:ext>
              </a:extLst>
            </p:cNvPr>
            <p:cNvSpPr txBox="1">
              <a:spLocks noChangeArrowheads="1"/>
            </p:cNvSpPr>
            <p:nvPr/>
          </p:nvSpPr>
          <p:spPr bwMode="auto">
            <a:xfrm>
              <a:off x="2367220" y="6110944"/>
              <a:ext cx="3189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統計情報公開機能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43" name="Graphic 7">
              <a:extLst>
                <a:ext uri="{FF2B5EF4-FFF2-40B4-BE49-F238E27FC236}">
                  <a16:creationId xmlns:a16="http://schemas.microsoft.com/office/drawing/2014/main" id="{ECD5284E-4291-3679-F0ED-AF8A768D43BB}"/>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0107953" y="2594161"/>
              <a:ext cx="560231" cy="5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11">
              <a:extLst>
                <a:ext uri="{FF2B5EF4-FFF2-40B4-BE49-F238E27FC236}">
                  <a16:creationId xmlns:a16="http://schemas.microsoft.com/office/drawing/2014/main" id="{622AA3C5-2EEE-A814-FC37-1783D4DAD13D}"/>
                </a:ext>
              </a:extLst>
            </p:cNvPr>
            <p:cNvSpPr txBox="1">
              <a:spLocks noChangeArrowheads="1"/>
            </p:cNvSpPr>
            <p:nvPr/>
          </p:nvSpPr>
          <p:spPr bwMode="auto">
            <a:xfrm>
              <a:off x="9427138" y="3136522"/>
              <a:ext cx="1921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AWS Management Console</a:t>
              </a:r>
            </a:p>
            <a:p>
              <a:pPr algn="ct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クエリエディタ接続</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5" name="直線矢印コネクタ 44">
              <a:extLst>
                <a:ext uri="{FF2B5EF4-FFF2-40B4-BE49-F238E27FC236}">
                  <a16:creationId xmlns:a16="http://schemas.microsoft.com/office/drawing/2014/main" id="{F102CAA5-FB75-C9D9-9871-F22EBC1422EF}"/>
                </a:ext>
              </a:extLst>
            </p:cNvPr>
            <p:cNvCxnSpPr>
              <a:cxnSpLocks/>
              <a:stCxn id="43" idx="1"/>
              <a:endCxn id="19" idx="3"/>
            </p:cNvCxnSpPr>
            <p:nvPr/>
          </p:nvCxnSpPr>
          <p:spPr>
            <a:xfrm flipH="1" flipV="1">
              <a:off x="8567772" y="2871453"/>
              <a:ext cx="1540181" cy="28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Rectangle 78">
              <a:extLst>
                <a:ext uri="{FF2B5EF4-FFF2-40B4-BE49-F238E27FC236}">
                  <a16:creationId xmlns:a16="http://schemas.microsoft.com/office/drawing/2014/main" id="{A06A4CB9-8A9D-A53F-DD34-E4E4DCB45D7A}"/>
                </a:ext>
              </a:extLst>
            </p:cNvPr>
            <p:cNvSpPr/>
            <p:nvPr/>
          </p:nvSpPr>
          <p:spPr>
            <a:xfrm>
              <a:off x="858953" y="707621"/>
              <a:ext cx="880490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47" name="Graphic 79">
              <a:extLst>
                <a:ext uri="{FF2B5EF4-FFF2-40B4-BE49-F238E27FC236}">
                  <a16:creationId xmlns:a16="http://schemas.microsoft.com/office/drawing/2014/main" id="{72BC9682-C926-1B4D-6B55-483211827D04}"/>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58954" y="706033"/>
              <a:ext cx="381000" cy="381000"/>
            </a:xfrm>
            <a:prstGeom prst="rect">
              <a:avLst/>
            </a:prstGeom>
          </p:spPr>
        </p:pic>
      </p:grpSp>
    </p:spTree>
    <p:extLst>
      <p:ext uri="{BB962C8B-B14F-4D97-AF65-F5344CB8AC3E}">
        <p14:creationId xmlns:p14="http://schemas.microsoft.com/office/powerpoint/2010/main" val="382684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5-1-4-4</a:t>
            </a:r>
            <a:r>
              <a:rPr kumimoji="1" lang="en-US" altLang="ja-JP" dirty="0"/>
              <a:t>. </a:t>
            </a:r>
            <a:r>
              <a:rPr kumimoji="1" lang="ja-JP" altLang="en-US" dirty="0"/>
              <a:t>データ管理</a:t>
            </a:r>
            <a:r>
              <a:rPr kumimoji="1" lang="en-US" altLang="ja-JP" dirty="0"/>
              <a:t>_</a:t>
            </a:r>
            <a:r>
              <a:rPr kumimoji="1" lang="ja-JP" altLang="en-US" dirty="0"/>
              <a:t>統計処理機能</a:t>
            </a:r>
            <a:br>
              <a:rPr kumimoji="1" lang="en-US" altLang="ja-JP" dirty="0"/>
            </a:br>
            <a:r>
              <a:rPr kumimoji="1" lang="ja-JP" altLang="en-US" sz="3600" dirty="0"/>
              <a:t>（パターン</a:t>
            </a:r>
            <a:r>
              <a:rPr kumimoji="1" lang="en-US" altLang="ja-JP" sz="3600" dirty="0"/>
              <a:t>2</a:t>
            </a:r>
            <a:r>
              <a:rPr kumimoji="1" lang="ja-JP" altLang="en-US" sz="3600" dirty="0"/>
              <a:t>　低頻度かつ中規模なデータ分析を実施する場合・クエリエディタ利用）</a:t>
            </a:r>
          </a:p>
        </p:txBody>
      </p:sp>
      <p:grpSp>
        <p:nvGrpSpPr>
          <p:cNvPr id="2" name="グループ化 1">
            <a:extLst>
              <a:ext uri="{FF2B5EF4-FFF2-40B4-BE49-F238E27FC236}">
                <a16:creationId xmlns:a16="http://schemas.microsoft.com/office/drawing/2014/main" id="{1FFED120-DAAD-01E9-0244-A52C87DDD662}"/>
              </a:ext>
            </a:extLst>
          </p:cNvPr>
          <p:cNvGrpSpPr/>
          <p:nvPr/>
        </p:nvGrpSpPr>
        <p:grpSpPr>
          <a:xfrm>
            <a:off x="3184257" y="2374519"/>
            <a:ext cx="11632149" cy="6987431"/>
            <a:chOff x="83714" y="706033"/>
            <a:chExt cx="11632149" cy="6987431"/>
          </a:xfrm>
        </p:grpSpPr>
        <p:sp>
          <p:nvSpPr>
            <p:cNvPr id="4" name="正方形/長方形 3">
              <a:extLst>
                <a:ext uri="{FF2B5EF4-FFF2-40B4-BE49-F238E27FC236}">
                  <a16:creationId xmlns:a16="http://schemas.microsoft.com/office/drawing/2014/main" id="{A808C233-A38B-189B-E566-CC7821CEB52D}"/>
                </a:ext>
              </a:extLst>
            </p:cNvPr>
            <p:cNvSpPr/>
            <p:nvPr/>
          </p:nvSpPr>
          <p:spPr>
            <a:xfrm>
              <a:off x="5788106" y="4841214"/>
              <a:ext cx="3611183" cy="2571460"/>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A76AA477-C642-0365-370B-97A8234212A7}"/>
                </a:ext>
              </a:extLst>
            </p:cNvPr>
            <p:cNvSpPr/>
            <p:nvPr/>
          </p:nvSpPr>
          <p:spPr>
            <a:xfrm>
              <a:off x="3629750" y="1026358"/>
              <a:ext cx="5769539" cy="381485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統計処理機能</a:t>
              </a:r>
            </a:p>
          </p:txBody>
        </p:sp>
        <p:sp>
          <p:nvSpPr>
            <p:cNvPr id="6" name="TextBox 10">
              <a:extLst>
                <a:ext uri="{FF2B5EF4-FFF2-40B4-BE49-F238E27FC236}">
                  <a16:creationId xmlns:a16="http://schemas.microsoft.com/office/drawing/2014/main" id="{1D77FAC6-726B-6157-296F-886FA82EFEAD}"/>
                </a:ext>
              </a:extLst>
            </p:cNvPr>
            <p:cNvSpPr txBox="1">
              <a:spLocks noChangeArrowheads="1"/>
            </p:cNvSpPr>
            <p:nvPr/>
          </p:nvSpPr>
          <p:spPr bwMode="auto">
            <a:xfrm>
              <a:off x="3580007" y="3152225"/>
              <a:ext cx="1734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7" name="TextBox 10">
              <a:extLst>
                <a:ext uri="{FF2B5EF4-FFF2-40B4-BE49-F238E27FC236}">
                  <a16:creationId xmlns:a16="http://schemas.microsoft.com/office/drawing/2014/main" id="{268EF0FB-CB24-CB52-3A0C-79827D0070F1}"/>
                </a:ext>
              </a:extLst>
            </p:cNvPr>
            <p:cNvSpPr txBox="1">
              <a:spLocks noChangeArrowheads="1"/>
            </p:cNvSpPr>
            <p:nvPr/>
          </p:nvSpPr>
          <p:spPr bwMode="auto">
            <a:xfrm>
              <a:off x="7618042" y="3124312"/>
              <a:ext cx="17340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Athena</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統計処理データ保管</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データベース</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0FF6856E-2EB7-ECEE-35EC-870E0A536288}"/>
                </a:ext>
              </a:extLst>
            </p:cNvPr>
            <p:cNvSpPr txBox="1">
              <a:spLocks noChangeArrowheads="1"/>
            </p:cNvSpPr>
            <p:nvPr/>
          </p:nvSpPr>
          <p:spPr bwMode="auto">
            <a:xfrm>
              <a:off x="5049900" y="2123423"/>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2282B75B-729E-8E69-FBE6-C23A0653AAA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5873699" y="1571373"/>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4">
              <a:extLst>
                <a:ext uri="{FF2B5EF4-FFF2-40B4-BE49-F238E27FC236}">
                  <a16:creationId xmlns:a16="http://schemas.microsoft.com/office/drawing/2014/main" id="{517CA7B1-EA22-9B08-7D0B-C2986EE87F05}"/>
                </a:ext>
              </a:extLst>
            </p:cNvPr>
            <p:cNvSpPr txBox="1">
              <a:spLocks noChangeArrowheads="1"/>
            </p:cNvSpPr>
            <p:nvPr/>
          </p:nvSpPr>
          <p:spPr bwMode="auto">
            <a:xfrm>
              <a:off x="5392462" y="3418042"/>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1" name="Graphic 29">
              <a:extLst>
                <a:ext uri="{FF2B5EF4-FFF2-40B4-BE49-F238E27FC236}">
                  <a16:creationId xmlns:a16="http://schemas.microsoft.com/office/drawing/2014/main" id="{E8441988-D784-4F4E-CA72-A6442E4D93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3401" y="2974415"/>
              <a:ext cx="457200" cy="457200"/>
            </a:xfrm>
            <a:prstGeom prst="rect">
              <a:avLst/>
            </a:prstGeom>
          </p:spPr>
        </p:pic>
        <p:sp>
          <p:nvSpPr>
            <p:cNvPr id="12" name="Rectangle 134">
              <a:extLst>
                <a:ext uri="{FF2B5EF4-FFF2-40B4-BE49-F238E27FC236}">
                  <a16:creationId xmlns:a16="http://schemas.microsoft.com/office/drawing/2014/main" id="{783E714D-C786-4F44-CAFE-69675EBC3C05}"/>
                </a:ext>
              </a:extLst>
            </p:cNvPr>
            <p:cNvSpPr/>
            <p:nvPr/>
          </p:nvSpPr>
          <p:spPr>
            <a:xfrm>
              <a:off x="5321354" y="1372474"/>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pic>
          <p:nvPicPr>
            <p:cNvPr id="13" name="Graphic 14">
              <a:extLst>
                <a:ext uri="{FF2B5EF4-FFF2-40B4-BE49-F238E27FC236}">
                  <a16:creationId xmlns:a16="http://schemas.microsoft.com/office/drawing/2014/main" id="{8F418267-E881-2AB8-D2C7-6D8D57AEB91D}"/>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226674" y="2601792"/>
              <a:ext cx="536418" cy="53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線矢印コネクタ 13">
              <a:extLst>
                <a:ext uri="{FF2B5EF4-FFF2-40B4-BE49-F238E27FC236}">
                  <a16:creationId xmlns:a16="http://schemas.microsoft.com/office/drawing/2014/main" id="{BA400383-FAF5-3F07-57DF-78638FC08B58}"/>
                </a:ext>
              </a:extLst>
            </p:cNvPr>
            <p:cNvCxnSpPr>
              <a:cxnSpLocks/>
              <a:stCxn id="13" idx="1"/>
              <a:endCxn id="12" idx="3"/>
            </p:cNvCxnSpPr>
            <p:nvPr/>
          </p:nvCxnSpPr>
          <p:spPr>
            <a:xfrm flipH="1" flipV="1">
              <a:off x="6960970" y="2867947"/>
              <a:ext cx="1265704" cy="20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2">
              <a:extLst>
                <a:ext uri="{FF2B5EF4-FFF2-40B4-BE49-F238E27FC236}">
                  <a16:creationId xmlns:a16="http://schemas.microsoft.com/office/drawing/2014/main" id="{8E12CFF0-CA8F-F3F5-9DF8-90900BADFE88}"/>
                </a:ext>
              </a:extLst>
            </p:cNvPr>
            <p:cNvSpPr txBox="1">
              <a:spLocks noChangeArrowheads="1"/>
            </p:cNvSpPr>
            <p:nvPr/>
          </p:nvSpPr>
          <p:spPr bwMode="auto">
            <a:xfrm>
              <a:off x="83714" y="3063897"/>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16" name="Graphic 23">
              <a:extLst>
                <a:ext uri="{FF2B5EF4-FFF2-40B4-BE49-F238E27FC236}">
                  <a16:creationId xmlns:a16="http://schemas.microsoft.com/office/drawing/2014/main" id="{2D368263-563F-B99E-FCAA-6B326A181A1D}"/>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flipH="1">
              <a:off x="180383" y="263110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矢印コネクタ 16">
              <a:extLst>
                <a:ext uri="{FF2B5EF4-FFF2-40B4-BE49-F238E27FC236}">
                  <a16:creationId xmlns:a16="http://schemas.microsoft.com/office/drawing/2014/main" id="{C2EA4FD7-B8AB-964C-6CBD-A3AEE3125B28}"/>
                </a:ext>
              </a:extLst>
            </p:cNvPr>
            <p:cNvCxnSpPr>
              <a:cxnSpLocks/>
              <a:stCxn id="16" idx="1"/>
              <a:endCxn id="29" idx="1"/>
            </p:cNvCxnSpPr>
            <p:nvPr/>
          </p:nvCxnSpPr>
          <p:spPr>
            <a:xfrm flipV="1">
              <a:off x="650283" y="2865973"/>
              <a:ext cx="421932" cy="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3482BC62-22EB-A448-4F2A-3C5A87455CA1}"/>
                </a:ext>
              </a:extLst>
            </p:cNvPr>
            <p:cNvCxnSpPr>
              <a:cxnSpLocks/>
              <a:stCxn id="29" idx="3"/>
              <a:endCxn id="12" idx="1"/>
            </p:cNvCxnSpPr>
            <p:nvPr/>
          </p:nvCxnSpPr>
          <p:spPr>
            <a:xfrm>
              <a:off x="3472872" y="2865973"/>
              <a:ext cx="1848482" cy="19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9">
              <a:extLst>
                <a:ext uri="{FF2B5EF4-FFF2-40B4-BE49-F238E27FC236}">
                  <a16:creationId xmlns:a16="http://schemas.microsoft.com/office/drawing/2014/main" id="{EEECD5CC-592A-BB34-4999-D6231E862638}"/>
                </a:ext>
              </a:extLst>
            </p:cNvPr>
            <p:cNvSpPr txBox="1">
              <a:spLocks noChangeArrowheads="1"/>
            </p:cNvSpPr>
            <p:nvPr/>
          </p:nvSpPr>
          <p:spPr bwMode="auto">
            <a:xfrm>
              <a:off x="5890936" y="6105170"/>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2" name="Graphic 8">
              <a:extLst>
                <a:ext uri="{FF2B5EF4-FFF2-40B4-BE49-F238E27FC236}">
                  <a16:creationId xmlns:a16="http://schemas.microsoft.com/office/drawing/2014/main" id="{F767AF1C-FE12-C1A5-09C4-5EAAFEDF839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6714735" y="5553120"/>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4">
              <a:extLst>
                <a:ext uri="{FF2B5EF4-FFF2-40B4-BE49-F238E27FC236}">
                  <a16:creationId xmlns:a16="http://schemas.microsoft.com/office/drawing/2014/main" id="{4C769D53-1472-D7B2-3AAB-EF3CDC48DA47}"/>
                </a:ext>
              </a:extLst>
            </p:cNvPr>
            <p:cNvSpPr txBox="1">
              <a:spLocks noChangeArrowheads="1"/>
            </p:cNvSpPr>
            <p:nvPr/>
          </p:nvSpPr>
          <p:spPr bwMode="auto">
            <a:xfrm>
              <a:off x="7732743" y="5993377"/>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4" name="Graphic 29">
              <a:extLst>
                <a:ext uri="{FF2B5EF4-FFF2-40B4-BE49-F238E27FC236}">
                  <a16:creationId xmlns:a16="http://schemas.microsoft.com/office/drawing/2014/main" id="{5CDCB512-8523-3496-37E1-79F5942EFB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3682" y="5549750"/>
              <a:ext cx="457200" cy="457200"/>
            </a:xfrm>
            <a:prstGeom prst="rect">
              <a:avLst/>
            </a:prstGeom>
          </p:spPr>
        </p:pic>
        <p:sp>
          <p:nvSpPr>
            <p:cNvPr id="25" name="Rectangle 134">
              <a:extLst>
                <a:ext uri="{FF2B5EF4-FFF2-40B4-BE49-F238E27FC236}">
                  <a16:creationId xmlns:a16="http://schemas.microsoft.com/office/drawing/2014/main" id="{B683F064-14AC-BC32-0FCF-9CC7DA0D8468}"/>
                </a:ext>
              </a:extLst>
            </p:cNvPr>
            <p:cNvSpPr/>
            <p:nvPr/>
          </p:nvSpPr>
          <p:spPr>
            <a:xfrm>
              <a:off x="6162390" y="5354221"/>
              <a:ext cx="3148709" cy="155251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26" name="直線矢印コネクタ 25">
              <a:extLst>
                <a:ext uri="{FF2B5EF4-FFF2-40B4-BE49-F238E27FC236}">
                  <a16:creationId xmlns:a16="http://schemas.microsoft.com/office/drawing/2014/main" id="{5381BD1B-D62D-E331-BD09-725347F07573}"/>
                </a:ext>
              </a:extLst>
            </p:cNvPr>
            <p:cNvCxnSpPr>
              <a:cxnSpLocks/>
              <a:stCxn id="32" idx="3"/>
              <a:endCxn id="25" idx="1"/>
            </p:cNvCxnSpPr>
            <p:nvPr/>
          </p:nvCxnSpPr>
          <p:spPr>
            <a:xfrm>
              <a:off x="5329950" y="6123367"/>
              <a:ext cx="832440" cy="7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Graphic 6">
              <a:extLst>
                <a:ext uri="{FF2B5EF4-FFF2-40B4-BE49-F238E27FC236}">
                  <a16:creationId xmlns:a16="http://schemas.microsoft.com/office/drawing/2014/main" id="{49D18242-D974-28D9-9EE9-A4177D34BB47}"/>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4180309" y="2588559"/>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34">
              <a:extLst>
                <a:ext uri="{FF2B5EF4-FFF2-40B4-BE49-F238E27FC236}">
                  <a16:creationId xmlns:a16="http://schemas.microsoft.com/office/drawing/2014/main" id="{2BD200A7-3B72-D766-63AA-B392BA03709A}"/>
                </a:ext>
              </a:extLst>
            </p:cNvPr>
            <p:cNvSpPr/>
            <p:nvPr/>
          </p:nvSpPr>
          <p:spPr>
            <a:xfrm>
              <a:off x="1072215" y="1900388"/>
              <a:ext cx="2400657" cy="193116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30" name="TextBox 20">
              <a:extLst>
                <a:ext uri="{FF2B5EF4-FFF2-40B4-BE49-F238E27FC236}">
                  <a16:creationId xmlns:a16="http://schemas.microsoft.com/office/drawing/2014/main" id="{93154EB1-68DE-82D2-C567-38D841333314}"/>
                </a:ext>
              </a:extLst>
            </p:cNvPr>
            <p:cNvSpPr txBox="1">
              <a:spLocks noChangeArrowheads="1"/>
            </p:cNvSpPr>
            <p:nvPr/>
          </p:nvSpPr>
          <p:spPr bwMode="auto">
            <a:xfrm>
              <a:off x="1463483" y="2062160"/>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統計処理の</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31" name="TextBox 20">
              <a:extLst>
                <a:ext uri="{FF2B5EF4-FFF2-40B4-BE49-F238E27FC236}">
                  <a16:creationId xmlns:a16="http://schemas.microsoft.com/office/drawing/2014/main" id="{E00BC720-3B7F-A06D-3453-827AC2D97A31}"/>
                </a:ext>
              </a:extLst>
            </p:cNvPr>
            <p:cNvSpPr txBox="1">
              <a:spLocks noChangeArrowheads="1"/>
            </p:cNvSpPr>
            <p:nvPr/>
          </p:nvSpPr>
          <p:spPr bwMode="auto">
            <a:xfrm>
              <a:off x="1071023" y="2814662"/>
              <a:ext cx="25080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データ連携機能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p>
            <a:p>
              <a:pPr marL="285750" indent="-285750">
                <a:buFont typeface="Arial" panose="020B0604020202020204" pitchFamily="34" charset="0"/>
                <a:buChar char="•"/>
              </a:pPr>
              <a:r>
                <a:rPr lang="ja-JP" altLang="en-US" sz="1200" dirty="0">
                  <a:latin typeface="Calibri"/>
                  <a:ea typeface="Amazon Ember" panose="020B0603020204020204" pitchFamily="34" charset="0"/>
                  <a:cs typeface="Calibri"/>
                </a:rPr>
                <a:t>データ管理_大量データ取り込み機能</a:t>
              </a:r>
              <a:endParaRPr lang="ja-JP"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32" name="Rectangle 134">
              <a:extLst>
                <a:ext uri="{FF2B5EF4-FFF2-40B4-BE49-F238E27FC236}">
                  <a16:creationId xmlns:a16="http://schemas.microsoft.com/office/drawing/2014/main" id="{31A817C9-C080-6703-AA63-B754672CB05A}"/>
                </a:ext>
              </a:extLst>
            </p:cNvPr>
            <p:cNvSpPr/>
            <p:nvPr/>
          </p:nvSpPr>
          <p:spPr>
            <a:xfrm>
              <a:off x="2190848" y="5395907"/>
              <a:ext cx="3139102"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33" name="TextBox 20">
              <a:extLst>
                <a:ext uri="{FF2B5EF4-FFF2-40B4-BE49-F238E27FC236}">
                  <a16:creationId xmlns:a16="http://schemas.microsoft.com/office/drawing/2014/main" id="{BA46E0D7-598B-F9B1-036C-259B3385FD71}"/>
                </a:ext>
              </a:extLst>
            </p:cNvPr>
            <p:cNvSpPr txBox="1">
              <a:spLocks noChangeArrowheads="1"/>
            </p:cNvSpPr>
            <p:nvPr/>
          </p:nvSpPr>
          <p:spPr bwMode="auto">
            <a:xfrm>
              <a:off x="2986084" y="5461338"/>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統計処理後のデータを利用する機能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34" name="TextBox 20">
              <a:extLst>
                <a:ext uri="{FF2B5EF4-FFF2-40B4-BE49-F238E27FC236}">
                  <a16:creationId xmlns:a16="http://schemas.microsoft.com/office/drawing/2014/main" id="{E4165898-FD3C-290F-3DEE-B70944CC6E4D}"/>
                </a:ext>
              </a:extLst>
            </p:cNvPr>
            <p:cNvSpPr txBox="1">
              <a:spLocks noChangeArrowheads="1"/>
            </p:cNvSpPr>
            <p:nvPr/>
          </p:nvSpPr>
          <p:spPr bwMode="auto">
            <a:xfrm>
              <a:off x="2214054" y="6110944"/>
              <a:ext cx="3189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統計情報公開機能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36" name="Rectangle 78">
              <a:extLst>
                <a:ext uri="{FF2B5EF4-FFF2-40B4-BE49-F238E27FC236}">
                  <a16:creationId xmlns:a16="http://schemas.microsoft.com/office/drawing/2014/main" id="{3FB437EC-8319-030E-6353-6F064CEA5BC1}"/>
                </a:ext>
              </a:extLst>
            </p:cNvPr>
            <p:cNvSpPr/>
            <p:nvPr/>
          </p:nvSpPr>
          <p:spPr>
            <a:xfrm>
              <a:off x="858953" y="707621"/>
              <a:ext cx="880490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37" name="Graphic 79">
              <a:extLst>
                <a:ext uri="{FF2B5EF4-FFF2-40B4-BE49-F238E27FC236}">
                  <a16:creationId xmlns:a16="http://schemas.microsoft.com/office/drawing/2014/main" id="{DE3D73DC-F558-FBC2-A277-9CEA74580A3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58954" y="706033"/>
              <a:ext cx="381000" cy="381000"/>
            </a:xfrm>
            <a:prstGeom prst="rect">
              <a:avLst/>
            </a:prstGeom>
          </p:spPr>
        </p:pic>
        <p:cxnSp>
          <p:nvCxnSpPr>
            <p:cNvPr id="38" name="直線矢印コネクタ 37">
              <a:extLst>
                <a:ext uri="{FF2B5EF4-FFF2-40B4-BE49-F238E27FC236}">
                  <a16:creationId xmlns:a16="http://schemas.microsoft.com/office/drawing/2014/main" id="{64EBD849-11CD-E85B-A056-9A599C453F40}"/>
                </a:ext>
              </a:extLst>
            </p:cNvPr>
            <p:cNvCxnSpPr>
              <a:cxnSpLocks/>
            </p:cNvCxnSpPr>
            <p:nvPr/>
          </p:nvCxnSpPr>
          <p:spPr>
            <a:xfrm flipH="1">
              <a:off x="8497966" y="3723707"/>
              <a:ext cx="0" cy="158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12">
              <a:extLst>
                <a:ext uri="{FF2B5EF4-FFF2-40B4-BE49-F238E27FC236}">
                  <a16:creationId xmlns:a16="http://schemas.microsoft.com/office/drawing/2014/main" id="{9CA58DDC-36FE-D847-E961-EA6A595B6951}"/>
                </a:ext>
              </a:extLst>
            </p:cNvPr>
            <p:cNvSpPr txBox="1">
              <a:spLocks noChangeArrowheads="1"/>
            </p:cNvSpPr>
            <p:nvPr/>
          </p:nvSpPr>
          <p:spPr bwMode="auto">
            <a:xfrm>
              <a:off x="11051049" y="3072417"/>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分析</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40" name="Graphic 23">
              <a:extLst>
                <a:ext uri="{FF2B5EF4-FFF2-40B4-BE49-F238E27FC236}">
                  <a16:creationId xmlns:a16="http://schemas.microsoft.com/office/drawing/2014/main" id="{18A47704-026D-8C52-C204-5391891FF7DD}"/>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flipH="1">
              <a:off x="11147718" y="263962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直線矢印コネクタ 40">
              <a:extLst>
                <a:ext uri="{FF2B5EF4-FFF2-40B4-BE49-F238E27FC236}">
                  <a16:creationId xmlns:a16="http://schemas.microsoft.com/office/drawing/2014/main" id="{141B76DB-7B00-3FE6-6B1C-792C060D7E3A}"/>
                </a:ext>
              </a:extLst>
            </p:cNvPr>
            <p:cNvCxnSpPr>
              <a:cxnSpLocks/>
              <a:stCxn id="40" idx="3"/>
              <a:endCxn id="42" idx="3"/>
            </p:cNvCxnSpPr>
            <p:nvPr/>
          </p:nvCxnSpPr>
          <p:spPr>
            <a:xfrm flipH="1" flipV="1">
              <a:off x="10668184" y="2874277"/>
              <a:ext cx="479534" cy="3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2" name="Graphic 7">
              <a:extLst>
                <a:ext uri="{FF2B5EF4-FFF2-40B4-BE49-F238E27FC236}">
                  <a16:creationId xmlns:a16="http://schemas.microsoft.com/office/drawing/2014/main" id="{D10814E7-3B79-997D-5969-34AE956293DB}"/>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0107953" y="2594161"/>
              <a:ext cx="560231" cy="5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11">
              <a:extLst>
                <a:ext uri="{FF2B5EF4-FFF2-40B4-BE49-F238E27FC236}">
                  <a16:creationId xmlns:a16="http://schemas.microsoft.com/office/drawing/2014/main" id="{012F325D-E2FD-CADA-1E53-6991AF7D03EB}"/>
                </a:ext>
              </a:extLst>
            </p:cNvPr>
            <p:cNvSpPr txBox="1">
              <a:spLocks noChangeArrowheads="1"/>
            </p:cNvSpPr>
            <p:nvPr/>
          </p:nvSpPr>
          <p:spPr bwMode="auto">
            <a:xfrm>
              <a:off x="9427138" y="3136522"/>
              <a:ext cx="1921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AWS Management Console</a:t>
              </a:r>
            </a:p>
            <a:p>
              <a:pPr algn="ct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クエリエディタ接続</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4" name="直線矢印コネクタ 43">
              <a:extLst>
                <a:ext uri="{FF2B5EF4-FFF2-40B4-BE49-F238E27FC236}">
                  <a16:creationId xmlns:a16="http://schemas.microsoft.com/office/drawing/2014/main" id="{E81F6459-89AC-B855-DB53-34D5E9E53DD2}"/>
                </a:ext>
              </a:extLst>
            </p:cNvPr>
            <p:cNvCxnSpPr>
              <a:cxnSpLocks/>
              <a:stCxn id="42" idx="1"/>
              <a:endCxn id="13" idx="3"/>
            </p:cNvCxnSpPr>
            <p:nvPr/>
          </p:nvCxnSpPr>
          <p:spPr>
            <a:xfrm flipH="1" flipV="1">
              <a:off x="8763092" y="2870001"/>
              <a:ext cx="1344861" cy="4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44155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5-1-4-4</a:t>
            </a:r>
            <a:r>
              <a:rPr kumimoji="1" lang="en-US" altLang="ja-JP" dirty="0"/>
              <a:t>. </a:t>
            </a:r>
            <a:r>
              <a:rPr kumimoji="1" lang="ja-JP" altLang="en-US" dirty="0"/>
              <a:t>データ管理</a:t>
            </a:r>
            <a:r>
              <a:rPr kumimoji="1" lang="en-US" altLang="ja-JP" dirty="0"/>
              <a:t>_</a:t>
            </a:r>
            <a:r>
              <a:rPr kumimoji="1" lang="ja-JP" altLang="en-US" dirty="0"/>
              <a:t>統計処理機能</a:t>
            </a:r>
            <a:br>
              <a:rPr kumimoji="1" lang="en-US" altLang="ja-JP" dirty="0"/>
            </a:br>
            <a:r>
              <a:rPr kumimoji="1" lang="ja-JP" altLang="en-US" sz="3600" dirty="0"/>
              <a:t>（パターン</a:t>
            </a:r>
            <a:r>
              <a:rPr kumimoji="1" lang="en-US" altLang="ja-JP" sz="3600" dirty="0"/>
              <a:t>3</a:t>
            </a:r>
            <a:r>
              <a:rPr kumimoji="1" lang="ja-JP" altLang="en-US" sz="3600" dirty="0"/>
              <a:t>　高頻度かつ大規模なデータ分析を実施する場合・</a:t>
            </a:r>
            <a:r>
              <a:rPr kumimoji="1" lang="en-US" altLang="ja-JP" sz="3600" dirty="0" err="1"/>
              <a:t>QuickSight</a:t>
            </a:r>
            <a:r>
              <a:rPr kumimoji="1" lang="ja-JP" altLang="en-US" sz="3600" dirty="0"/>
              <a:t>利用）</a:t>
            </a:r>
          </a:p>
        </p:txBody>
      </p:sp>
      <p:grpSp>
        <p:nvGrpSpPr>
          <p:cNvPr id="54" name="グループ化 53">
            <a:extLst>
              <a:ext uri="{FF2B5EF4-FFF2-40B4-BE49-F238E27FC236}">
                <a16:creationId xmlns:a16="http://schemas.microsoft.com/office/drawing/2014/main" id="{956CFB30-1043-4427-34DD-EA04D73BFDFC}"/>
              </a:ext>
            </a:extLst>
          </p:cNvPr>
          <p:cNvGrpSpPr/>
          <p:nvPr/>
        </p:nvGrpSpPr>
        <p:grpSpPr>
          <a:xfrm>
            <a:off x="3177294" y="2272981"/>
            <a:ext cx="11646075" cy="6987431"/>
            <a:chOff x="69788" y="706033"/>
            <a:chExt cx="11646075" cy="6987431"/>
          </a:xfrm>
        </p:grpSpPr>
        <p:sp>
          <p:nvSpPr>
            <p:cNvPr id="55" name="正方形/長方形 54">
              <a:extLst>
                <a:ext uri="{FF2B5EF4-FFF2-40B4-BE49-F238E27FC236}">
                  <a16:creationId xmlns:a16="http://schemas.microsoft.com/office/drawing/2014/main" id="{FA9142F7-310D-0AC8-F709-09C7CFFD4D2A}"/>
                </a:ext>
              </a:extLst>
            </p:cNvPr>
            <p:cNvSpPr/>
            <p:nvPr/>
          </p:nvSpPr>
          <p:spPr>
            <a:xfrm>
              <a:off x="3364058" y="1026358"/>
              <a:ext cx="6977482" cy="381485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統計処理機能</a:t>
              </a:r>
            </a:p>
          </p:txBody>
        </p:sp>
        <p:sp>
          <p:nvSpPr>
            <p:cNvPr id="56" name="TextBox 12">
              <a:extLst>
                <a:ext uri="{FF2B5EF4-FFF2-40B4-BE49-F238E27FC236}">
                  <a16:creationId xmlns:a16="http://schemas.microsoft.com/office/drawing/2014/main" id="{2FEEA68C-39FE-BDAC-D721-C4113BB5066C}"/>
                </a:ext>
              </a:extLst>
            </p:cNvPr>
            <p:cNvSpPr txBox="1">
              <a:spLocks noChangeArrowheads="1"/>
            </p:cNvSpPr>
            <p:nvPr/>
          </p:nvSpPr>
          <p:spPr bwMode="auto">
            <a:xfrm>
              <a:off x="69788" y="3063906"/>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57" name="Graphic 23">
              <a:extLst>
                <a:ext uri="{FF2B5EF4-FFF2-40B4-BE49-F238E27FC236}">
                  <a16:creationId xmlns:a16="http://schemas.microsoft.com/office/drawing/2014/main" id="{534A7C6D-F535-FEB4-B85B-FA5525BF10F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66457" y="263111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直線矢印コネクタ 57">
              <a:extLst>
                <a:ext uri="{FF2B5EF4-FFF2-40B4-BE49-F238E27FC236}">
                  <a16:creationId xmlns:a16="http://schemas.microsoft.com/office/drawing/2014/main" id="{D6FCB1DF-97A1-B0D0-3862-0971DEFCE064}"/>
                </a:ext>
              </a:extLst>
            </p:cNvPr>
            <p:cNvCxnSpPr>
              <a:cxnSpLocks/>
              <a:stCxn id="57" idx="1"/>
              <a:endCxn id="79" idx="1"/>
            </p:cNvCxnSpPr>
            <p:nvPr/>
          </p:nvCxnSpPr>
          <p:spPr>
            <a:xfrm flipV="1">
              <a:off x="636357" y="2865973"/>
              <a:ext cx="375517" cy="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直線矢印コネクタ 59">
              <a:extLst>
                <a:ext uri="{FF2B5EF4-FFF2-40B4-BE49-F238E27FC236}">
                  <a16:creationId xmlns:a16="http://schemas.microsoft.com/office/drawing/2014/main" id="{F2D73F0F-3DE8-6BF8-BD8D-47AD7E915743}"/>
                </a:ext>
              </a:extLst>
            </p:cNvPr>
            <p:cNvCxnSpPr>
              <a:cxnSpLocks/>
              <a:endCxn id="74" idx="1"/>
            </p:cNvCxnSpPr>
            <p:nvPr/>
          </p:nvCxnSpPr>
          <p:spPr>
            <a:xfrm>
              <a:off x="3286269" y="2861340"/>
              <a:ext cx="1256966" cy="112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1" name="Graphic 6">
              <a:extLst>
                <a:ext uri="{FF2B5EF4-FFF2-40B4-BE49-F238E27FC236}">
                  <a16:creationId xmlns:a16="http://schemas.microsoft.com/office/drawing/2014/main" id="{802AD668-32FC-78C6-55B7-FBAF87C02856}"/>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3679012" y="2593210"/>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10">
              <a:extLst>
                <a:ext uri="{FF2B5EF4-FFF2-40B4-BE49-F238E27FC236}">
                  <a16:creationId xmlns:a16="http://schemas.microsoft.com/office/drawing/2014/main" id="{84DF2F3E-EF83-DD33-2328-725A1B270C25}"/>
                </a:ext>
              </a:extLst>
            </p:cNvPr>
            <p:cNvSpPr txBox="1">
              <a:spLocks noChangeArrowheads="1"/>
            </p:cNvSpPr>
            <p:nvPr/>
          </p:nvSpPr>
          <p:spPr bwMode="auto">
            <a:xfrm>
              <a:off x="3078710" y="3156876"/>
              <a:ext cx="1734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64" name="TextBox 10">
              <a:extLst>
                <a:ext uri="{FF2B5EF4-FFF2-40B4-BE49-F238E27FC236}">
                  <a16:creationId xmlns:a16="http://schemas.microsoft.com/office/drawing/2014/main" id="{61A7ED20-DA71-6A1B-1E8F-34DA9F45B39A}"/>
                </a:ext>
              </a:extLst>
            </p:cNvPr>
            <p:cNvSpPr txBox="1">
              <a:spLocks noChangeArrowheads="1"/>
            </p:cNvSpPr>
            <p:nvPr/>
          </p:nvSpPr>
          <p:spPr bwMode="auto">
            <a:xfrm>
              <a:off x="5940177" y="3128963"/>
              <a:ext cx="17340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データロード処理</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66" name="直線矢印コネクタ 65">
              <a:extLst>
                <a:ext uri="{FF2B5EF4-FFF2-40B4-BE49-F238E27FC236}">
                  <a16:creationId xmlns:a16="http://schemas.microsoft.com/office/drawing/2014/main" id="{F0F63076-C342-CF13-4578-7DDEFF6BA04E}"/>
                </a:ext>
              </a:extLst>
            </p:cNvPr>
            <p:cNvCxnSpPr>
              <a:cxnSpLocks/>
              <a:stCxn id="74" idx="3"/>
              <a:endCxn id="68" idx="1"/>
            </p:cNvCxnSpPr>
            <p:nvPr/>
          </p:nvCxnSpPr>
          <p:spPr>
            <a:xfrm flipV="1">
              <a:off x="6182851" y="2871453"/>
              <a:ext cx="1828929" cy="11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7" name="Graphic 6">
              <a:extLst>
                <a:ext uri="{FF2B5EF4-FFF2-40B4-BE49-F238E27FC236}">
                  <a16:creationId xmlns:a16="http://schemas.microsoft.com/office/drawing/2014/main" id="{39D68763-0B3B-C6D6-A01C-12CF3F587662}"/>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6540479" y="2565297"/>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Graphic 23">
              <a:extLst>
                <a:ext uri="{FF2B5EF4-FFF2-40B4-BE49-F238E27FC236}">
                  <a16:creationId xmlns:a16="http://schemas.microsoft.com/office/drawing/2014/main" id="{18EC105B-80D7-00C7-16ED-16C1FC616994}"/>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011780" y="2593457"/>
              <a:ext cx="555992" cy="55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34">
              <a:extLst>
                <a:ext uri="{FF2B5EF4-FFF2-40B4-BE49-F238E27FC236}">
                  <a16:creationId xmlns:a16="http://schemas.microsoft.com/office/drawing/2014/main" id="{0F7A3A91-B539-BF4E-C930-11FDD723ACA5}"/>
                </a:ext>
              </a:extLst>
            </p:cNvPr>
            <p:cNvSpPr txBox="1">
              <a:spLocks noChangeArrowheads="1"/>
            </p:cNvSpPr>
            <p:nvPr/>
          </p:nvSpPr>
          <p:spPr bwMode="auto">
            <a:xfrm>
              <a:off x="7158961" y="3143359"/>
              <a:ext cx="22616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a:t>
              </a:r>
            </a:p>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Redshift</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統計処理データ保管</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データベース</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70" name="TextBox 9">
              <a:extLst>
                <a:ext uri="{FF2B5EF4-FFF2-40B4-BE49-F238E27FC236}">
                  <a16:creationId xmlns:a16="http://schemas.microsoft.com/office/drawing/2014/main" id="{27B65F9B-90E2-93D6-6678-14AFDE20DDAF}"/>
                </a:ext>
              </a:extLst>
            </p:cNvPr>
            <p:cNvSpPr txBox="1">
              <a:spLocks noChangeArrowheads="1"/>
            </p:cNvSpPr>
            <p:nvPr/>
          </p:nvSpPr>
          <p:spPr bwMode="auto">
            <a:xfrm>
              <a:off x="4271781" y="2128074"/>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71" name="Graphic 8">
              <a:extLst>
                <a:ext uri="{FF2B5EF4-FFF2-40B4-BE49-F238E27FC236}">
                  <a16:creationId xmlns:a16="http://schemas.microsoft.com/office/drawing/2014/main" id="{CF9F1F97-3BFE-CEEC-9796-3E4D3B27E99D}"/>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5095580" y="1576024"/>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24">
              <a:extLst>
                <a:ext uri="{FF2B5EF4-FFF2-40B4-BE49-F238E27FC236}">
                  <a16:creationId xmlns:a16="http://schemas.microsoft.com/office/drawing/2014/main" id="{17BCE7C3-BC5D-7252-8E9D-8740F6BA0824}"/>
                </a:ext>
              </a:extLst>
            </p:cNvPr>
            <p:cNvSpPr txBox="1">
              <a:spLocks noChangeArrowheads="1"/>
            </p:cNvSpPr>
            <p:nvPr/>
          </p:nvSpPr>
          <p:spPr bwMode="auto">
            <a:xfrm>
              <a:off x="4614343" y="3422693"/>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73" name="Graphic 29">
              <a:extLst>
                <a:ext uri="{FF2B5EF4-FFF2-40B4-BE49-F238E27FC236}">
                  <a16:creationId xmlns:a16="http://schemas.microsoft.com/office/drawing/2014/main" id="{40D17F5B-E0F7-4439-2CEF-39B2BDC307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45282" y="2979066"/>
              <a:ext cx="457200" cy="457200"/>
            </a:xfrm>
            <a:prstGeom prst="rect">
              <a:avLst/>
            </a:prstGeom>
          </p:spPr>
        </p:pic>
        <p:sp>
          <p:nvSpPr>
            <p:cNvPr id="74" name="Rectangle 134">
              <a:extLst>
                <a:ext uri="{FF2B5EF4-FFF2-40B4-BE49-F238E27FC236}">
                  <a16:creationId xmlns:a16="http://schemas.microsoft.com/office/drawing/2014/main" id="{B1FAE401-1101-660E-2FD7-7F558F9725B3}"/>
                </a:ext>
              </a:extLst>
            </p:cNvPr>
            <p:cNvSpPr/>
            <p:nvPr/>
          </p:nvSpPr>
          <p:spPr>
            <a:xfrm>
              <a:off x="4543235" y="1377125"/>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75" name="TextBox 12">
              <a:extLst>
                <a:ext uri="{FF2B5EF4-FFF2-40B4-BE49-F238E27FC236}">
                  <a16:creationId xmlns:a16="http://schemas.microsoft.com/office/drawing/2014/main" id="{0C0F097F-4C13-7DFA-AF62-B212A223F9A9}"/>
                </a:ext>
              </a:extLst>
            </p:cNvPr>
            <p:cNvSpPr txBox="1">
              <a:spLocks noChangeArrowheads="1"/>
            </p:cNvSpPr>
            <p:nvPr/>
          </p:nvSpPr>
          <p:spPr bwMode="auto">
            <a:xfrm>
              <a:off x="11051049" y="3072417"/>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分析</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76" name="Graphic 23">
              <a:extLst>
                <a:ext uri="{FF2B5EF4-FFF2-40B4-BE49-F238E27FC236}">
                  <a16:creationId xmlns:a16="http://schemas.microsoft.com/office/drawing/2014/main" id="{607A5EE4-A3B6-82B4-4D2A-D4CF842579C8}"/>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1147718" y="263962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直線矢印コネクタ 76">
              <a:extLst>
                <a:ext uri="{FF2B5EF4-FFF2-40B4-BE49-F238E27FC236}">
                  <a16:creationId xmlns:a16="http://schemas.microsoft.com/office/drawing/2014/main" id="{4E92E0BE-696C-9AB9-29F0-89326F2A7307}"/>
                </a:ext>
              </a:extLst>
            </p:cNvPr>
            <p:cNvCxnSpPr>
              <a:cxnSpLocks/>
              <a:stCxn id="76" idx="3"/>
              <a:endCxn id="86" idx="3"/>
            </p:cNvCxnSpPr>
            <p:nvPr/>
          </p:nvCxnSpPr>
          <p:spPr>
            <a:xfrm flipH="1">
              <a:off x="10165662" y="2874577"/>
              <a:ext cx="982056" cy="2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9" name="Rectangle 134">
              <a:extLst>
                <a:ext uri="{FF2B5EF4-FFF2-40B4-BE49-F238E27FC236}">
                  <a16:creationId xmlns:a16="http://schemas.microsoft.com/office/drawing/2014/main" id="{AB98BBC8-D14F-D1BC-E96C-1321C0A640FA}"/>
                </a:ext>
              </a:extLst>
            </p:cNvPr>
            <p:cNvSpPr/>
            <p:nvPr/>
          </p:nvSpPr>
          <p:spPr>
            <a:xfrm>
              <a:off x="1011874" y="1900388"/>
              <a:ext cx="2283816" cy="193116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80" name="TextBox 20">
              <a:extLst>
                <a:ext uri="{FF2B5EF4-FFF2-40B4-BE49-F238E27FC236}">
                  <a16:creationId xmlns:a16="http://schemas.microsoft.com/office/drawing/2014/main" id="{C3A30BB9-49D3-A9B1-32E6-87A78C8165B3}"/>
                </a:ext>
              </a:extLst>
            </p:cNvPr>
            <p:cNvSpPr txBox="1">
              <a:spLocks noChangeArrowheads="1"/>
            </p:cNvSpPr>
            <p:nvPr/>
          </p:nvSpPr>
          <p:spPr bwMode="auto">
            <a:xfrm>
              <a:off x="1401344" y="2062160"/>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統計処理の</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81" name="TextBox 20">
              <a:extLst>
                <a:ext uri="{FF2B5EF4-FFF2-40B4-BE49-F238E27FC236}">
                  <a16:creationId xmlns:a16="http://schemas.microsoft.com/office/drawing/2014/main" id="{BCAEB09D-7E0B-B8E3-EC82-C2532206EAC1}"/>
                </a:ext>
              </a:extLst>
            </p:cNvPr>
            <p:cNvSpPr txBox="1">
              <a:spLocks noChangeArrowheads="1"/>
            </p:cNvSpPr>
            <p:nvPr/>
          </p:nvSpPr>
          <p:spPr bwMode="auto">
            <a:xfrm>
              <a:off x="980640" y="2859583"/>
              <a:ext cx="24587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データ連携機能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p>
            <a:p>
              <a:pPr marL="285750" indent="-285750">
                <a:buFont typeface="Arial" panose="020B0604020202020204" pitchFamily="34" charset="0"/>
                <a:buChar char="•"/>
              </a:pPr>
              <a:r>
                <a:rPr lang="ja-JP" altLang="en-US" sz="1200" dirty="0">
                  <a:latin typeface="Calibri"/>
                  <a:ea typeface="Amazon Ember" panose="020B0603020204020204" pitchFamily="34" charset="0"/>
                  <a:cs typeface="Calibri"/>
                </a:rPr>
                <a:t>データ管理_大量データ取り込み機能</a:t>
              </a:r>
              <a:endParaRPr lang="ja-JP"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82" name="直線矢印コネクタ 81">
              <a:extLst>
                <a:ext uri="{FF2B5EF4-FFF2-40B4-BE49-F238E27FC236}">
                  <a16:creationId xmlns:a16="http://schemas.microsoft.com/office/drawing/2014/main" id="{28BB2EB4-6E2C-0BBE-66CE-4E7C68263D71}"/>
                </a:ext>
              </a:extLst>
            </p:cNvPr>
            <p:cNvCxnSpPr>
              <a:cxnSpLocks/>
              <a:stCxn id="86" idx="1"/>
              <a:endCxn id="68" idx="3"/>
            </p:cNvCxnSpPr>
            <p:nvPr/>
          </p:nvCxnSpPr>
          <p:spPr>
            <a:xfrm flipH="1" flipV="1">
              <a:off x="8567772" y="2871453"/>
              <a:ext cx="1040874" cy="56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3" name="Rectangle 78">
              <a:extLst>
                <a:ext uri="{FF2B5EF4-FFF2-40B4-BE49-F238E27FC236}">
                  <a16:creationId xmlns:a16="http://schemas.microsoft.com/office/drawing/2014/main" id="{7BFA1D2C-9155-AB26-952B-7191486D3D91}"/>
                </a:ext>
              </a:extLst>
            </p:cNvPr>
            <p:cNvSpPr/>
            <p:nvPr/>
          </p:nvSpPr>
          <p:spPr>
            <a:xfrm>
              <a:off x="858953" y="707621"/>
              <a:ext cx="9589343"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84" name="Graphic 79">
              <a:extLst>
                <a:ext uri="{FF2B5EF4-FFF2-40B4-BE49-F238E27FC236}">
                  <a16:creationId xmlns:a16="http://schemas.microsoft.com/office/drawing/2014/main" id="{D319E430-B62A-7DF8-43EB-D846CC43BE3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58954" y="706033"/>
              <a:ext cx="381000" cy="381000"/>
            </a:xfrm>
            <a:prstGeom prst="rect">
              <a:avLst/>
            </a:prstGeom>
          </p:spPr>
        </p:pic>
        <p:sp>
          <p:nvSpPr>
            <p:cNvPr id="85" name="TextBox 17">
              <a:extLst>
                <a:ext uri="{FF2B5EF4-FFF2-40B4-BE49-F238E27FC236}">
                  <a16:creationId xmlns:a16="http://schemas.microsoft.com/office/drawing/2014/main" id="{618246C8-5748-932C-246B-CBB78D7F416B}"/>
                </a:ext>
              </a:extLst>
            </p:cNvPr>
            <p:cNvSpPr txBox="1">
              <a:spLocks noChangeArrowheads="1"/>
            </p:cNvSpPr>
            <p:nvPr/>
          </p:nvSpPr>
          <p:spPr bwMode="auto">
            <a:xfrm>
              <a:off x="8740979" y="3179770"/>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a:t>
              </a:r>
            </a:p>
            <a:p>
              <a:pPr algn="ctr" eaLnBrk="1" hangingPunct="1"/>
              <a:r>
                <a:rPr lang="en-US" altLang="en-US" sz="1200" dirty="0" err="1">
                  <a:latin typeface="Arial" panose="020B0604020202020204" pitchFamily="34" charset="0"/>
                  <a:ea typeface="Amazon Ember" panose="020B0603020204020204" pitchFamily="34" charset="0"/>
                  <a:cs typeface="Arial" panose="020B0604020202020204" pitchFamily="34" charset="0"/>
                </a:rPr>
                <a:t>QuickSight</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コンソール</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86" name="Graphic 7">
              <a:extLst>
                <a:ext uri="{FF2B5EF4-FFF2-40B4-BE49-F238E27FC236}">
                  <a16:creationId xmlns:a16="http://schemas.microsoft.com/office/drawing/2014/main" id="{BEA0F81D-8DA9-066A-E684-4D652F5656F2}"/>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9608646" y="2598564"/>
              <a:ext cx="557016" cy="55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 name="Connector: Elbow 12">
              <a:extLst>
                <a:ext uri="{FF2B5EF4-FFF2-40B4-BE49-F238E27FC236}">
                  <a16:creationId xmlns:a16="http://schemas.microsoft.com/office/drawing/2014/main" id="{A9F17AB6-B649-C192-BC19-42B4C8B49C2D}"/>
                </a:ext>
              </a:extLst>
            </p:cNvPr>
            <p:cNvCxnSpPr>
              <a:cxnSpLocks/>
              <a:stCxn id="86" idx="0"/>
              <a:endCxn id="76" idx="0"/>
            </p:cNvCxnSpPr>
            <p:nvPr/>
          </p:nvCxnSpPr>
          <p:spPr>
            <a:xfrm rot="16200000" flipH="1">
              <a:off x="10614379" y="1871338"/>
              <a:ext cx="41063" cy="1495514"/>
            </a:xfrm>
            <a:prstGeom prst="bentConnector3">
              <a:avLst>
                <a:gd name="adj1" fmla="val -556706"/>
              </a:avLst>
            </a:prstGeom>
            <a:ln>
              <a:tailEnd type="triangle"/>
            </a:ln>
          </p:spPr>
          <p:style>
            <a:lnRef idx="1">
              <a:schemeClr val="dk1"/>
            </a:lnRef>
            <a:fillRef idx="0">
              <a:schemeClr val="dk1"/>
            </a:fillRef>
            <a:effectRef idx="0">
              <a:schemeClr val="dk1"/>
            </a:effectRef>
            <a:fontRef idx="minor">
              <a:schemeClr val="tx1"/>
            </a:fontRef>
          </p:style>
        </p:cxnSp>
        <p:sp>
          <p:nvSpPr>
            <p:cNvPr id="89" name="TextBox 9">
              <a:extLst>
                <a:ext uri="{FF2B5EF4-FFF2-40B4-BE49-F238E27FC236}">
                  <a16:creationId xmlns:a16="http://schemas.microsoft.com/office/drawing/2014/main" id="{7B0C11C2-00E9-9045-9FD3-EFFFB3C582F9}"/>
                </a:ext>
              </a:extLst>
            </p:cNvPr>
            <p:cNvSpPr txBox="1">
              <a:spLocks noChangeArrowheads="1"/>
            </p:cNvSpPr>
            <p:nvPr/>
          </p:nvSpPr>
          <p:spPr bwMode="auto">
            <a:xfrm>
              <a:off x="9923109" y="2350392"/>
              <a:ext cx="15036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ファイルダウンロード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0" name="Graphic 16">
              <a:extLst>
                <a:ext uri="{FF2B5EF4-FFF2-40B4-BE49-F238E27FC236}">
                  <a16:creationId xmlns:a16="http://schemas.microsoft.com/office/drawing/2014/main" id="{C7CA21DF-AD00-8778-C87A-B8CFBB7C70E2}"/>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0396423" y="187579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ectangle 134">
              <a:extLst>
                <a:ext uri="{FF2B5EF4-FFF2-40B4-BE49-F238E27FC236}">
                  <a16:creationId xmlns:a16="http://schemas.microsoft.com/office/drawing/2014/main" id="{A513587F-7E89-80A5-CD99-9A1CF916ADFC}"/>
                </a:ext>
              </a:extLst>
            </p:cNvPr>
            <p:cNvSpPr/>
            <p:nvPr/>
          </p:nvSpPr>
          <p:spPr>
            <a:xfrm>
              <a:off x="2190848" y="5377339"/>
              <a:ext cx="3139102"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2" name="TextBox 20">
              <a:extLst>
                <a:ext uri="{FF2B5EF4-FFF2-40B4-BE49-F238E27FC236}">
                  <a16:creationId xmlns:a16="http://schemas.microsoft.com/office/drawing/2014/main" id="{9BCA0BDB-F22D-9230-79F7-33099B7CE266}"/>
                </a:ext>
              </a:extLst>
            </p:cNvPr>
            <p:cNvSpPr txBox="1">
              <a:spLocks noChangeArrowheads="1"/>
            </p:cNvSpPr>
            <p:nvPr/>
          </p:nvSpPr>
          <p:spPr bwMode="auto">
            <a:xfrm>
              <a:off x="2986084" y="5442770"/>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統計処理後のデータを利用する機能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93" name="TextBox 20">
              <a:extLst>
                <a:ext uri="{FF2B5EF4-FFF2-40B4-BE49-F238E27FC236}">
                  <a16:creationId xmlns:a16="http://schemas.microsoft.com/office/drawing/2014/main" id="{45C6D491-86ED-E8D6-34A7-856435926E34}"/>
                </a:ext>
              </a:extLst>
            </p:cNvPr>
            <p:cNvSpPr txBox="1">
              <a:spLocks noChangeArrowheads="1"/>
            </p:cNvSpPr>
            <p:nvPr/>
          </p:nvSpPr>
          <p:spPr bwMode="auto">
            <a:xfrm>
              <a:off x="2214054" y="6092376"/>
              <a:ext cx="3189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統計情報公開機能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95" name="Rectangle 134">
              <a:extLst>
                <a:ext uri="{FF2B5EF4-FFF2-40B4-BE49-F238E27FC236}">
                  <a16:creationId xmlns:a16="http://schemas.microsoft.com/office/drawing/2014/main" id="{8AEF6234-41C7-0EA4-D35A-BD5D8538C8DD}"/>
                </a:ext>
              </a:extLst>
            </p:cNvPr>
            <p:cNvSpPr/>
            <p:nvPr/>
          </p:nvSpPr>
          <p:spPr>
            <a:xfrm>
              <a:off x="5920510" y="5381208"/>
              <a:ext cx="4096708"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6" name="TextBox 20">
              <a:extLst>
                <a:ext uri="{FF2B5EF4-FFF2-40B4-BE49-F238E27FC236}">
                  <a16:creationId xmlns:a16="http://schemas.microsoft.com/office/drawing/2014/main" id="{0A295D24-E9F7-412D-5553-439D74B633DA}"/>
                </a:ext>
              </a:extLst>
            </p:cNvPr>
            <p:cNvSpPr txBox="1">
              <a:spLocks noChangeArrowheads="1"/>
            </p:cNvSpPr>
            <p:nvPr/>
          </p:nvSpPr>
          <p:spPr bwMode="auto">
            <a:xfrm>
              <a:off x="6225096" y="5446639"/>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統計処理結果をアップロードする機能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97" name="TextBox 20">
              <a:extLst>
                <a:ext uri="{FF2B5EF4-FFF2-40B4-BE49-F238E27FC236}">
                  <a16:creationId xmlns:a16="http://schemas.microsoft.com/office/drawing/2014/main" id="{E0BF8503-688F-E02A-52FB-C9B431041C06}"/>
                </a:ext>
              </a:extLst>
            </p:cNvPr>
            <p:cNvSpPr txBox="1">
              <a:spLocks noChangeArrowheads="1"/>
            </p:cNvSpPr>
            <p:nvPr/>
          </p:nvSpPr>
          <p:spPr bwMode="auto">
            <a:xfrm>
              <a:off x="6056194" y="6096245"/>
              <a:ext cx="3189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申請・届出</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添付資料管理機能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99" name="TextBox 9">
              <a:extLst>
                <a:ext uri="{FF2B5EF4-FFF2-40B4-BE49-F238E27FC236}">
                  <a16:creationId xmlns:a16="http://schemas.microsoft.com/office/drawing/2014/main" id="{7F827B52-E2A3-A9AE-A60D-C1496E6E9BA4}"/>
                </a:ext>
              </a:extLst>
            </p:cNvPr>
            <p:cNvSpPr txBox="1">
              <a:spLocks noChangeArrowheads="1"/>
            </p:cNvSpPr>
            <p:nvPr/>
          </p:nvSpPr>
          <p:spPr bwMode="auto">
            <a:xfrm>
              <a:off x="9973393" y="6104691"/>
              <a:ext cx="15036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ファイルアップロード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00" name="Connector: Elbow 12">
              <a:extLst>
                <a:ext uri="{FF2B5EF4-FFF2-40B4-BE49-F238E27FC236}">
                  <a16:creationId xmlns:a16="http://schemas.microsoft.com/office/drawing/2014/main" id="{48A40749-5353-F470-FE22-C5AE57D17C61}"/>
                </a:ext>
              </a:extLst>
            </p:cNvPr>
            <p:cNvCxnSpPr>
              <a:cxnSpLocks/>
              <a:stCxn id="75" idx="2"/>
              <a:endCxn id="95" idx="3"/>
            </p:cNvCxnSpPr>
            <p:nvPr/>
          </p:nvCxnSpPr>
          <p:spPr>
            <a:xfrm rot="5400000">
              <a:off x="9320711" y="4045923"/>
              <a:ext cx="2759252" cy="136623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01" name="直線矢印コネクタ 100">
              <a:extLst>
                <a:ext uri="{FF2B5EF4-FFF2-40B4-BE49-F238E27FC236}">
                  <a16:creationId xmlns:a16="http://schemas.microsoft.com/office/drawing/2014/main" id="{1D7D287F-EE37-130F-6EA9-1A0F025EFF89}"/>
                </a:ext>
              </a:extLst>
            </p:cNvPr>
            <p:cNvCxnSpPr>
              <a:cxnSpLocks/>
              <a:stCxn id="91" idx="3"/>
              <a:endCxn id="95" idx="1"/>
            </p:cNvCxnSpPr>
            <p:nvPr/>
          </p:nvCxnSpPr>
          <p:spPr>
            <a:xfrm>
              <a:off x="5329950" y="6104799"/>
              <a:ext cx="590560" cy="38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2" name="Graphic 16">
              <a:extLst>
                <a:ext uri="{FF2B5EF4-FFF2-40B4-BE49-F238E27FC236}">
                  <a16:creationId xmlns:a16="http://schemas.microsoft.com/office/drawing/2014/main" id="{6B589B91-F445-764E-9F4F-17F76AECD234}"/>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0497765" y="560689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9">
              <a:extLst>
                <a:ext uri="{FF2B5EF4-FFF2-40B4-BE49-F238E27FC236}">
                  <a16:creationId xmlns:a16="http://schemas.microsoft.com/office/drawing/2014/main" id="{607B44CF-9467-11A1-2AB5-55E445BA28BD}"/>
                </a:ext>
              </a:extLst>
            </p:cNvPr>
            <p:cNvSpPr txBox="1">
              <a:spLocks noChangeArrowheads="1"/>
            </p:cNvSpPr>
            <p:nvPr/>
          </p:nvSpPr>
          <p:spPr bwMode="auto">
            <a:xfrm>
              <a:off x="8234955" y="6095890"/>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統計処理結果保管</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04" name="Graphic 8">
              <a:extLst>
                <a:ext uri="{FF2B5EF4-FFF2-40B4-BE49-F238E27FC236}">
                  <a16:creationId xmlns:a16="http://schemas.microsoft.com/office/drawing/2014/main" id="{E4087D32-4594-BEDE-5E29-A0203E6CABA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9058754" y="5543840"/>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04353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5-1-4-4</a:t>
            </a:r>
            <a:r>
              <a:rPr kumimoji="1" lang="en-US" altLang="ja-JP" dirty="0"/>
              <a:t>. </a:t>
            </a:r>
            <a:r>
              <a:rPr kumimoji="1" lang="ja-JP" altLang="en-US" dirty="0"/>
              <a:t>データ管理</a:t>
            </a:r>
            <a:r>
              <a:rPr kumimoji="1" lang="en-US" altLang="ja-JP" dirty="0"/>
              <a:t>_</a:t>
            </a:r>
            <a:r>
              <a:rPr kumimoji="1" lang="ja-JP" altLang="en-US" dirty="0"/>
              <a:t>統計処理機能</a:t>
            </a:r>
            <a:br>
              <a:rPr kumimoji="1" lang="en-US" altLang="ja-JP" dirty="0"/>
            </a:br>
            <a:r>
              <a:rPr kumimoji="1" lang="ja-JP" altLang="en-US" sz="3600" dirty="0"/>
              <a:t>（パターン</a:t>
            </a:r>
            <a:r>
              <a:rPr kumimoji="1" lang="en-US" altLang="ja-JP" sz="3600" dirty="0"/>
              <a:t>4</a:t>
            </a:r>
            <a:r>
              <a:rPr kumimoji="1" lang="ja-JP" altLang="en-US" sz="3600" dirty="0"/>
              <a:t>　低頻度かつ中規模なデータ分析を実施する場合・</a:t>
            </a:r>
            <a:r>
              <a:rPr kumimoji="1" lang="en-US" altLang="ja-JP" sz="3600" dirty="0" err="1"/>
              <a:t>QuickSight</a:t>
            </a:r>
            <a:r>
              <a:rPr kumimoji="1" lang="ja-JP" altLang="en-US" sz="3600" dirty="0"/>
              <a:t>利用）</a:t>
            </a:r>
          </a:p>
        </p:txBody>
      </p:sp>
      <p:grpSp>
        <p:nvGrpSpPr>
          <p:cNvPr id="2" name="グループ化 1">
            <a:extLst>
              <a:ext uri="{FF2B5EF4-FFF2-40B4-BE49-F238E27FC236}">
                <a16:creationId xmlns:a16="http://schemas.microsoft.com/office/drawing/2014/main" id="{94328A37-620B-A8AD-D090-659E8A1BA79D}"/>
              </a:ext>
            </a:extLst>
          </p:cNvPr>
          <p:cNvGrpSpPr/>
          <p:nvPr/>
        </p:nvGrpSpPr>
        <p:grpSpPr>
          <a:xfrm>
            <a:off x="3184257" y="2293070"/>
            <a:ext cx="11632149" cy="6987431"/>
            <a:chOff x="83714" y="706033"/>
            <a:chExt cx="11632149" cy="6987431"/>
          </a:xfrm>
        </p:grpSpPr>
        <p:sp>
          <p:nvSpPr>
            <p:cNvPr id="4" name="正方形/長方形 3">
              <a:extLst>
                <a:ext uri="{FF2B5EF4-FFF2-40B4-BE49-F238E27FC236}">
                  <a16:creationId xmlns:a16="http://schemas.microsoft.com/office/drawing/2014/main" id="{FADFD508-590B-0F9D-1CE4-3076FA03A990}"/>
                </a:ext>
              </a:extLst>
            </p:cNvPr>
            <p:cNvSpPr/>
            <p:nvPr/>
          </p:nvSpPr>
          <p:spPr>
            <a:xfrm>
              <a:off x="3629750" y="1026358"/>
              <a:ext cx="6767489" cy="381485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統計処理機能</a:t>
              </a:r>
            </a:p>
          </p:txBody>
        </p:sp>
        <p:sp>
          <p:nvSpPr>
            <p:cNvPr id="5" name="TextBox 10">
              <a:extLst>
                <a:ext uri="{FF2B5EF4-FFF2-40B4-BE49-F238E27FC236}">
                  <a16:creationId xmlns:a16="http://schemas.microsoft.com/office/drawing/2014/main" id="{2313CDEC-619F-4680-1088-778ABEFBC484}"/>
                </a:ext>
              </a:extLst>
            </p:cNvPr>
            <p:cNvSpPr txBox="1">
              <a:spLocks noChangeArrowheads="1"/>
            </p:cNvSpPr>
            <p:nvPr/>
          </p:nvSpPr>
          <p:spPr bwMode="auto">
            <a:xfrm>
              <a:off x="3580007" y="3152225"/>
              <a:ext cx="1734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6" name="TextBox 10">
              <a:extLst>
                <a:ext uri="{FF2B5EF4-FFF2-40B4-BE49-F238E27FC236}">
                  <a16:creationId xmlns:a16="http://schemas.microsoft.com/office/drawing/2014/main" id="{1F823ECC-9586-23B4-81B9-FE26FFCD0929}"/>
                </a:ext>
              </a:extLst>
            </p:cNvPr>
            <p:cNvSpPr txBox="1">
              <a:spLocks noChangeArrowheads="1"/>
            </p:cNvSpPr>
            <p:nvPr/>
          </p:nvSpPr>
          <p:spPr bwMode="auto">
            <a:xfrm>
              <a:off x="7618042" y="3124312"/>
              <a:ext cx="17340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Athena</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統計処理データ保管</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データベース</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7" name="TextBox 9">
              <a:extLst>
                <a:ext uri="{FF2B5EF4-FFF2-40B4-BE49-F238E27FC236}">
                  <a16:creationId xmlns:a16="http://schemas.microsoft.com/office/drawing/2014/main" id="{DFEF9DA9-03E8-CE0B-90D8-1DFA2FED4FE9}"/>
                </a:ext>
              </a:extLst>
            </p:cNvPr>
            <p:cNvSpPr txBox="1">
              <a:spLocks noChangeArrowheads="1"/>
            </p:cNvSpPr>
            <p:nvPr/>
          </p:nvSpPr>
          <p:spPr bwMode="auto">
            <a:xfrm>
              <a:off x="5049900" y="2123423"/>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8" name="Graphic 8">
              <a:extLst>
                <a:ext uri="{FF2B5EF4-FFF2-40B4-BE49-F238E27FC236}">
                  <a16:creationId xmlns:a16="http://schemas.microsoft.com/office/drawing/2014/main" id="{DB9E2F50-9868-4F6F-888E-DD6D56A1081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5873699" y="1571373"/>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4">
              <a:extLst>
                <a:ext uri="{FF2B5EF4-FFF2-40B4-BE49-F238E27FC236}">
                  <a16:creationId xmlns:a16="http://schemas.microsoft.com/office/drawing/2014/main" id="{4C94394F-03EE-5DD5-28E2-9DC491643BFE}"/>
                </a:ext>
              </a:extLst>
            </p:cNvPr>
            <p:cNvSpPr txBox="1">
              <a:spLocks noChangeArrowheads="1"/>
            </p:cNvSpPr>
            <p:nvPr/>
          </p:nvSpPr>
          <p:spPr bwMode="auto">
            <a:xfrm>
              <a:off x="5392462" y="3418042"/>
              <a:ext cx="1600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0" name="Graphic 29">
              <a:extLst>
                <a:ext uri="{FF2B5EF4-FFF2-40B4-BE49-F238E27FC236}">
                  <a16:creationId xmlns:a16="http://schemas.microsoft.com/office/drawing/2014/main" id="{FE859532-9FE1-36D2-5285-43E410F40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3401" y="2974415"/>
              <a:ext cx="457200" cy="457200"/>
            </a:xfrm>
            <a:prstGeom prst="rect">
              <a:avLst/>
            </a:prstGeom>
          </p:spPr>
        </p:pic>
        <p:sp>
          <p:nvSpPr>
            <p:cNvPr id="11" name="Rectangle 134">
              <a:extLst>
                <a:ext uri="{FF2B5EF4-FFF2-40B4-BE49-F238E27FC236}">
                  <a16:creationId xmlns:a16="http://schemas.microsoft.com/office/drawing/2014/main" id="{B1C9F109-7396-6F1D-0261-29B9D0071FA1}"/>
                </a:ext>
              </a:extLst>
            </p:cNvPr>
            <p:cNvSpPr/>
            <p:nvPr/>
          </p:nvSpPr>
          <p:spPr>
            <a:xfrm>
              <a:off x="5321354" y="1372474"/>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pic>
          <p:nvPicPr>
            <p:cNvPr id="12" name="Graphic 14">
              <a:extLst>
                <a:ext uri="{FF2B5EF4-FFF2-40B4-BE49-F238E27FC236}">
                  <a16:creationId xmlns:a16="http://schemas.microsoft.com/office/drawing/2014/main" id="{00BBD468-DDDF-8A80-13AF-CB417341CFF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226674" y="2601792"/>
              <a:ext cx="536418" cy="53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矢印コネクタ 12">
              <a:extLst>
                <a:ext uri="{FF2B5EF4-FFF2-40B4-BE49-F238E27FC236}">
                  <a16:creationId xmlns:a16="http://schemas.microsoft.com/office/drawing/2014/main" id="{24E9909A-A6CA-9736-06A4-67D4F1D4689C}"/>
                </a:ext>
              </a:extLst>
            </p:cNvPr>
            <p:cNvCxnSpPr>
              <a:cxnSpLocks/>
              <a:stCxn id="12" idx="1"/>
              <a:endCxn id="11" idx="3"/>
            </p:cNvCxnSpPr>
            <p:nvPr/>
          </p:nvCxnSpPr>
          <p:spPr>
            <a:xfrm flipH="1" flipV="1">
              <a:off x="6960970" y="2867947"/>
              <a:ext cx="1265704" cy="20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2">
              <a:extLst>
                <a:ext uri="{FF2B5EF4-FFF2-40B4-BE49-F238E27FC236}">
                  <a16:creationId xmlns:a16="http://schemas.microsoft.com/office/drawing/2014/main" id="{2FD0C3C2-AF93-5C8A-F9EE-B79885DD362C}"/>
                </a:ext>
              </a:extLst>
            </p:cNvPr>
            <p:cNvSpPr txBox="1">
              <a:spLocks noChangeArrowheads="1"/>
            </p:cNvSpPr>
            <p:nvPr/>
          </p:nvSpPr>
          <p:spPr bwMode="auto">
            <a:xfrm>
              <a:off x="83714" y="3063897"/>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15" name="Graphic 23">
              <a:extLst>
                <a:ext uri="{FF2B5EF4-FFF2-40B4-BE49-F238E27FC236}">
                  <a16:creationId xmlns:a16="http://schemas.microsoft.com/office/drawing/2014/main" id="{032A88F6-2495-19DF-546C-896130BC0BD8}"/>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flipH="1">
              <a:off x="180383" y="263110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直線矢印コネクタ 15">
              <a:extLst>
                <a:ext uri="{FF2B5EF4-FFF2-40B4-BE49-F238E27FC236}">
                  <a16:creationId xmlns:a16="http://schemas.microsoft.com/office/drawing/2014/main" id="{1986B61F-398D-F45A-E3DF-B0232089B9AC}"/>
                </a:ext>
              </a:extLst>
            </p:cNvPr>
            <p:cNvCxnSpPr>
              <a:cxnSpLocks/>
              <a:stCxn id="15" idx="1"/>
              <a:endCxn id="21" idx="1"/>
            </p:cNvCxnSpPr>
            <p:nvPr/>
          </p:nvCxnSpPr>
          <p:spPr>
            <a:xfrm flipV="1">
              <a:off x="650283" y="2865973"/>
              <a:ext cx="421933" cy="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290D60DA-398D-6052-6A79-FD5091E03596}"/>
                </a:ext>
              </a:extLst>
            </p:cNvPr>
            <p:cNvCxnSpPr>
              <a:cxnSpLocks/>
              <a:stCxn id="21" idx="3"/>
              <a:endCxn id="11" idx="1"/>
            </p:cNvCxnSpPr>
            <p:nvPr/>
          </p:nvCxnSpPr>
          <p:spPr>
            <a:xfrm>
              <a:off x="3379240" y="2865973"/>
              <a:ext cx="1942114" cy="19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Graphic 6">
              <a:extLst>
                <a:ext uri="{FF2B5EF4-FFF2-40B4-BE49-F238E27FC236}">
                  <a16:creationId xmlns:a16="http://schemas.microsoft.com/office/drawing/2014/main" id="{B933244B-9505-9FD8-05F4-48AB5E714D62}"/>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4180309" y="2588559"/>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34">
              <a:extLst>
                <a:ext uri="{FF2B5EF4-FFF2-40B4-BE49-F238E27FC236}">
                  <a16:creationId xmlns:a16="http://schemas.microsoft.com/office/drawing/2014/main" id="{E54DC870-7EA7-6782-1F74-2EFFEC37B8BA}"/>
                </a:ext>
              </a:extLst>
            </p:cNvPr>
            <p:cNvSpPr/>
            <p:nvPr/>
          </p:nvSpPr>
          <p:spPr>
            <a:xfrm>
              <a:off x="1072216" y="1900388"/>
              <a:ext cx="2307024" cy="193116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22" name="TextBox 20">
              <a:extLst>
                <a:ext uri="{FF2B5EF4-FFF2-40B4-BE49-F238E27FC236}">
                  <a16:creationId xmlns:a16="http://schemas.microsoft.com/office/drawing/2014/main" id="{776A36B9-76FF-DFAD-4AB1-86027A6A8EF6}"/>
                </a:ext>
              </a:extLst>
            </p:cNvPr>
            <p:cNvSpPr txBox="1">
              <a:spLocks noChangeArrowheads="1"/>
            </p:cNvSpPr>
            <p:nvPr/>
          </p:nvSpPr>
          <p:spPr bwMode="auto">
            <a:xfrm>
              <a:off x="1463483" y="2062160"/>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統計処理の</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23" name="TextBox 20">
              <a:extLst>
                <a:ext uri="{FF2B5EF4-FFF2-40B4-BE49-F238E27FC236}">
                  <a16:creationId xmlns:a16="http://schemas.microsoft.com/office/drawing/2014/main" id="{FD3881E6-50EC-4FF4-83C2-B64AD0D3AAC1}"/>
                </a:ext>
              </a:extLst>
            </p:cNvPr>
            <p:cNvSpPr txBox="1">
              <a:spLocks noChangeArrowheads="1"/>
            </p:cNvSpPr>
            <p:nvPr/>
          </p:nvSpPr>
          <p:spPr bwMode="auto">
            <a:xfrm>
              <a:off x="1071023" y="2814662"/>
              <a:ext cx="24345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データ連携機能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p>
            <a:p>
              <a:pPr marL="285750" indent="-285750">
                <a:buFont typeface="Arial" panose="020B0604020202020204" pitchFamily="34" charset="0"/>
                <a:buChar char="•"/>
              </a:pPr>
              <a:r>
                <a:rPr lang="ja-JP" altLang="en-US" sz="1200" dirty="0">
                  <a:latin typeface="Calibri"/>
                  <a:ea typeface="Amazon Ember" panose="020B0603020204020204" pitchFamily="34" charset="0"/>
                  <a:cs typeface="Calibri"/>
                </a:rPr>
                <a:t>データ管理_大量データ取り込み機能</a:t>
              </a:r>
              <a:endParaRPr lang="ja-JP"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4" name="Graphic 79">
              <a:extLst>
                <a:ext uri="{FF2B5EF4-FFF2-40B4-BE49-F238E27FC236}">
                  <a16:creationId xmlns:a16="http://schemas.microsoft.com/office/drawing/2014/main" id="{4BAAF52A-93FA-A8DD-D743-440894E95C5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58954" y="706033"/>
              <a:ext cx="381000" cy="381000"/>
            </a:xfrm>
            <a:prstGeom prst="rect">
              <a:avLst/>
            </a:prstGeom>
          </p:spPr>
        </p:pic>
        <p:sp>
          <p:nvSpPr>
            <p:cNvPr id="25" name="TextBox 12">
              <a:extLst>
                <a:ext uri="{FF2B5EF4-FFF2-40B4-BE49-F238E27FC236}">
                  <a16:creationId xmlns:a16="http://schemas.microsoft.com/office/drawing/2014/main" id="{45C4BC73-4B8D-5892-1CDC-7C7FAE59EC9E}"/>
                </a:ext>
              </a:extLst>
            </p:cNvPr>
            <p:cNvSpPr txBox="1">
              <a:spLocks noChangeArrowheads="1"/>
            </p:cNvSpPr>
            <p:nvPr/>
          </p:nvSpPr>
          <p:spPr bwMode="auto">
            <a:xfrm>
              <a:off x="11051049" y="3072417"/>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分析</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26" name="Graphic 23">
              <a:extLst>
                <a:ext uri="{FF2B5EF4-FFF2-40B4-BE49-F238E27FC236}">
                  <a16:creationId xmlns:a16="http://schemas.microsoft.com/office/drawing/2014/main" id="{CB650192-8849-AEB5-0BF7-4E2178E0F98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flipH="1">
              <a:off x="11147718" y="263962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直線矢印コネクタ 26">
              <a:extLst>
                <a:ext uri="{FF2B5EF4-FFF2-40B4-BE49-F238E27FC236}">
                  <a16:creationId xmlns:a16="http://schemas.microsoft.com/office/drawing/2014/main" id="{668B4461-C293-E7E8-8D5E-71E590A04302}"/>
                </a:ext>
              </a:extLst>
            </p:cNvPr>
            <p:cNvCxnSpPr>
              <a:cxnSpLocks/>
              <a:stCxn id="26" idx="3"/>
              <a:endCxn id="30" idx="3"/>
            </p:cNvCxnSpPr>
            <p:nvPr/>
          </p:nvCxnSpPr>
          <p:spPr>
            <a:xfrm flipH="1">
              <a:off x="10165662" y="2874577"/>
              <a:ext cx="982056" cy="2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17">
              <a:extLst>
                <a:ext uri="{FF2B5EF4-FFF2-40B4-BE49-F238E27FC236}">
                  <a16:creationId xmlns:a16="http://schemas.microsoft.com/office/drawing/2014/main" id="{02D90792-CBAB-620D-6526-297400517A2F}"/>
                </a:ext>
              </a:extLst>
            </p:cNvPr>
            <p:cNvSpPr txBox="1">
              <a:spLocks noChangeArrowheads="1"/>
            </p:cNvSpPr>
            <p:nvPr/>
          </p:nvSpPr>
          <p:spPr bwMode="auto">
            <a:xfrm>
              <a:off x="8740979" y="3179770"/>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a:t>
              </a:r>
            </a:p>
            <a:p>
              <a:pPr algn="ctr" eaLnBrk="1" hangingPunct="1"/>
              <a:r>
                <a:rPr lang="en-US" altLang="en-US" sz="1200" dirty="0" err="1">
                  <a:latin typeface="Arial" panose="020B0604020202020204" pitchFamily="34" charset="0"/>
                  <a:ea typeface="Amazon Ember" panose="020B0603020204020204" pitchFamily="34" charset="0"/>
                  <a:cs typeface="Arial" panose="020B0604020202020204" pitchFamily="34" charset="0"/>
                </a:rPr>
                <a:t>QuickSight</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コンソール</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30" name="Graphic 7">
              <a:extLst>
                <a:ext uri="{FF2B5EF4-FFF2-40B4-BE49-F238E27FC236}">
                  <a16:creationId xmlns:a16="http://schemas.microsoft.com/office/drawing/2014/main" id="{175BFE61-EF38-0F37-BE0E-E0B23873C3FA}"/>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9608646" y="2598564"/>
              <a:ext cx="557016" cy="55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Connector: Elbow 12">
              <a:extLst>
                <a:ext uri="{FF2B5EF4-FFF2-40B4-BE49-F238E27FC236}">
                  <a16:creationId xmlns:a16="http://schemas.microsoft.com/office/drawing/2014/main" id="{68BEB09F-2285-88DD-939E-560E2E4696B4}"/>
                </a:ext>
              </a:extLst>
            </p:cNvPr>
            <p:cNvCxnSpPr>
              <a:cxnSpLocks/>
              <a:stCxn id="30" idx="0"/>
              <a:endCxn id="26" idx="0"/>
            </p:cNvCxnSpPr>
            <p:nvPr/>
          </p:nvCxnSpPr>
          <p:spPr>
            <a:xfrm rot="16200000" flipH="1">
              <a:off x="10614379" y="1871338"/>
              <a:ext cx="41063" cy="1495514"/>
            </a:xfrm>
            <a:prstGeom prst="bentConnector3">
              <a:avLst>
                <a:gd name="adj1" fmla="val -556706"/>
              </a:avLst>
            </a:prstGeom>
            <a:ln>
              <a:tailEnd type="triangle"/>
            </a:ln>
          </p:spPr>
          <p:style>
            <a:lnRef idx="1">
              <a:schemeClr val="dk1"/>
            </a:lnRef>
            <a:fillRef idx="0">
              <a:schemeClr val="dk1"/>
            </a:fillRef>
            <a:effectRef idx="0">
              <a:schemeClr val="dk1"/>
            </a:effectRef>
            <a:fontRef idx="minor">
              <a:schemeClr val="tx1"/>
            </a:fontRef>
          </p:style>
        </p:cxnSp>
        <p:sp>
          <p:nvSpPr>
            <p:cNvPr id="33" name="TextBox 9">
              <a:extLst>
                <a:ext uri="{FF2B5EF4-FFF2-40B4-BE49-F238E27FC236}">
                  <a16:creationId xmlns:a16="http://schemas.microsoft.com/office/drawing/2014/main" id="{CCD87456-2ADB-041D-337B-132BBD01FDCB}"/>
                </a:ext>
              </a:extLst>
            </p:cNvPr>
            <p:cNvSpPr txBox="1">
              <a:spLocks noChangeArrowheads="1"/>
            </p:cNvSpPr>
            <p:nvPr/>
          </p:nvSpPr>
          <p:spPr bwMode="auto">
            <a:xfrm>
              <a:off x="9923109" y="2350392"/>
              <a:ext cx="15036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ファイルダウンロード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4" name="Graphic 16">
              <a:extLst>
                <a:ext uri="{FF2B5EF4-FFF2-40B4-BE49-F238E27FC236}">
                  <a16:creationId xmlns:a16="http://schemas.microsoft.com/office/drawing/2014/main" id="{8E509018-3D9E-C480-BA5B-73A632B299E5}"/>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0396423" y="187579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9">
              <a:extLst>
                <a:ext uri="{FF2B5EF4-FFF2-40B4-BE49-F238E27FC236}">
                  <a16:creationId xmlns:a16="http://schemas.microsoft.com/office/drawing/2014/main" id="{047AEEE8-BADC-7657-2932-D2C2AA749E45}"/>
                </a:ext>
              </a:extLst>
            </p:cNvPr>
            <p:cNvSpPr txBox="1">
              <a:spLocks noChangeArrowheads="1"/>
            </p:cNvSpPr>
            <p:nvPr/>
          </p:nvSpPr>
          <p:spPr bwMode="auto">
            <a:xfrm>
              <a:off x="9973393" y="6104691"/>
              <a:ext cx="15036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ファイルアップロード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6" name="Connector: Elbow 12">
              <a:extLst>
                <a:ext uri="{FF2B5EF4-FFF2-40B4-BE49-F238E27FC236}">
                  <a16:creationId xmlns:a16="http://schemas.microsoft.com/office/drawing/2014/main" id="{3948EAF5-974B-A351-F7A1-8E7BEBEF6EF1}"/>
                </a:ext>
              </a:extLst>
            </p:cNvPr>
            <p:cNvCxnSpPr>
              <a:cxnSpLocks/>
              <a:stCxn id="25" idx="2"/>
              <a:endCxn id="44" idx="3"/>
            </p:cNvCxnSpPr>
            <p:nvPr/>
          </p:nvCxnSpPr>
          <p:spPr>
            <a:xfrm rot="5400000">
              <a:off x="9320711" y="4045923"/>
              <a:ext cx="2759252" cy="136623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37" name="Graphic 16">
              <a:extLst>
                <a:ext uri="{FF2B5EF4-FFF2-40B4-BE49-F238E27FC236}">
                  <a16:creationId xmlns:a16="http://schemas.microsoft.com/office/drawing/2014/main" id="{88D0E2C8-791D-639E-8088-A384D1A7FCF7}"/>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0497765" y="560689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78">
              <a:extLst>
                <a:ext uri="{FF2B5EF4-FFF2-40B4-BE49-F238E27FC236}">
                  <a16:creationId xmlns:a16="http://schemas.microsoft.com/office/drawing/2014/main" id="{245DBDCE-01D2-F97A-883D-8580E5BE0F1A}"/>
                </a:ext>
              </a:extLst>
            </p:cNvPr>
            <p:cNvSpPr/>
            <p:nvPr/>
          </p:nvSpPr>
          <p:spPr>
            <a:xfrm>
              <a:off x="858953" y="707621"/>
              <a:ext cx="9589343"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cxnSp>
          <p:nvCxnSpPr>
            <p:cNvPr id="39" name="直線矢印コネクタ 38">
              <a:extLst>
                <a:ext uri="{FF2B5EF4-FFF2-40B4-BE49-F238E27FC236}">
                  <a16:creationId xmlns:a16="http://schemas.microsoft.com/office/drawing/2014/main" id="{2E9C6855-0054-FBC2-A706-987F0277E412}"/>
                </a:ext>
              </a:extLst>
            </p:cNvPr>
            <p:cNvCxnSpPr>
              <a:cxnSpLocks/>
              <a:stCxn id="30" idx="1"/>
              <a:endCxn id="12" idx="3"/>
            </p:cNvCxnSpPr>
            <p:nvPr/>
          </p:nvCxnSpPr>
          <p:spPr>
            <a:xfrm flipH="1" flipV="1">
              <a:off x="8763092" y="2870001"/>
              <a:ext cx="845554" cy="70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134">
              <a:extLst>
                <a:ext uri="{FF2B5EF4-FFF2-40B4-BE49-F238E27FC236}">
                  <a16:creationId xmlns:a16="http://schemas.microsoft.com/office/drawing/2014/main" id="{382FE596-1216-571C-73EA-CC63DD3C897E}"/>
                </a:ext>
              </a:extLst>
            </p:cNvPr>
            <p:cNvSpPr/>
            <p:nvPr/>
          </p:nvSpPr>
          <p:spPr>
            <a:xfrm>
              <a:off x="2190848" y="5377339"/>
              <a:ext cx="3139102"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41" name="TextBox 20">
              <a:extLst>
                <a:ext uri="{FF2B5EF4-FFF2-40B4-BE49-F238E27FC236}">
                  <a16:creationId xmlns:a16="http://schemas.microsoft.com/office/drawing/2014/main" id="{65C4C936-9A3A-AF3D-C612-AC4CCF7170F8}"/>
                </a:ext>
              </a:extLst>
            </p:cNvPr>
            <p:cNvSpPr txBox="1">
              <a:spLocks noChangeArrowheads="1"/>
            </p:cNvSpPr>
            <p:nvPr/>
          </p:nvSpPr>
          <p:spPr bwMode="auto">
            <a:xfrm>
              <a:off x="2986084" y="5442770"/>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統計処理後のデータを利用する機能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42" name="TextBox 20">
              <a:extLst>
                <a:ext uri="{FF2B5EF4-FFF2-40B4-BE49-F238E27FC236}">
                  <a16:creationId xmlns:a16="http://schemas.microsoft.com/office/drawing/2014/main" id="{679B2C3F-FF39-3575-C5E4-9123FB8E8A54}"/>
                </a:ext>
              </a:extLst>
            </p:cNvPr>
            <p:cNvSpPr txBox="1">
              <a:spLocks noChangeArrowheads="1"/>
            </p:cNvSpPr>
            <p:nvPr/>
          </p:nvSpPr>
          <p:spPr bwMode="auto">
            <a:xfrm>
              <a:off x="2214054" y="6092376"/>
              <a:ext cx="3189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統計情報公開機能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44" name="Rectangle 134">
              <a:extLst>
                <a:ext uri="{FF2B5EF4-FFF2-40B4-BE49-F238E27FC236}">
                  <a16:creationId xmlns:a16="http://schemas.microsoft.com/office/drawing/2014/main" id="{CA50FBDC-06B6-74FA-434D-A21642DA53DA}"/>
                </a:ext>
              </a:extLst>
            </p:cNvPr>
            <p:cNvSpPr/>
            <p:nvPr/>
          </p:nvSpPr>
          <p:spPr>
            <a:xfrm>
              <a:off x="5952836" y="5381208"/>
              <a:ext cx="4064381"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45" name="TextBox 20">
              <a:extLst>
                <a:ext uri="{FF2B5EF4-FFF2-40B4-BE49-F238E27FC236}">
                  <a16:creationId xmlns:a16="http://schemas.microsoft.com/office/drawing/2014/main" id="{75B03693-3C6E-E0E4-F97F-C2B30A860B28}"/>
                </a:ext>
              </a:extLst>
            </p:cNvPr>
            <p:cNvSpPr txBox="1">
              <a:spLocks noChangeArrowheads="1"/>
            </p:cNvSpPr>
            <p:nvPr/>
          </p:nvSpPr>
          <p:spPr bwMode="auto">
            <a:xfrm>
              <a:off x="6248185" y="5446639"/>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統計処理結果をアップロードする機能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46" name="TextBox 20">
              <a:extLst>
                <a:ext uri="{FF2B5EF4-FFF2-40B4-BE49-F238E27FC236}">
                  <a16:creationId xmlns:a16="http://schemas.microsoft.com/office/drawing/2014/main" id="{F963BE4F-2A92-2DF0-E1CC-0C18C45A3010}"/>
                </a:ext>
              </a:extLst>
            </p:cNvPr>
            <p:cNvSpPr txBox="1">
              <a:spLocks noChangeArrowheads="1"/>
            </p:cNvSpPr>
            <p:nvPr/>
          </p:nvSpPr>
          <p:spPr bwMode="auto">
            <a:xfrm>
              <a:off x="6023866" y="6096245"/>
              <a:ext cx="3189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申請・届出</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添付資料管理機能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48" name="直線矢印コネクタ 47">
              <a:extLst>
                <a:ext uri="{FF2B5EF4-FFF2-40B4-BE49-F238E27FC236}">
                  <a16:creationId xmlns:a16="http://schemas.microsoft.com/office/drawing/2014/main" id="{F68C80EB-B54D-A442-2607-A6E24501545A}"/>
                </a:ext>
              </a:extLst>
            </p:cNvPr>
            <p:cNvCxnSpPr>
              <a:cxnSpLocks/>
              <a:stCxn id="40" idx="3"/>
              <a:endCxn id="44" idx="1"/>
            </p:cNvCxnSpPr>
            <p:nvPr/>
          </p:nvCxnSpPr>
          <p:spPr>
            <a:xfrm>
              <a:off x="5329950" y="6104799"/>
              <a:ext cx="622886" cy="38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9" name="Graphic 8">
              <a:extLst>
                <a:ext uri="{FF2B5EF4-FFF2-40B4-BE49-F238E27FC236}">
                  <a16:creationId xmlns:a16="http://schemas.microsoft.com/office/drawing/2014/main" id="{EFCFB859-7718-AF72-3287-C3C2C634FEFD}"/>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9058754" y="5543840"/>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9">
              <a:extLst>
                <a:ext uri="{FF2B5EF4-FFF2-40B4-BE49-F238E27FC236}">
                  <a16:creationId xmlns:a16="http://schemas.microsoft.com/office/drawing/2014/main" id="{E178D7EF-451B-AC63-D9F2-B4DC3FD6A686}"/>
                </a:ext>
              </a:extLst>
            </p:cNvPr>
            <p:cNvSpPr txBox="1">
              <a:spLocks noChangeArrowheads="1"/>
            </p:cNvSpPr>
            <p:nvPr/>
          </p:nvSpPr>
          <p:spPr bwMode="auto">
            <a:xfrm>
              <a:off x="8234955" y="6095890"/>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統計処理結果保管</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grpSp>
    </p:spTree>
    <p:extLst>
      <p:ext uri="{BB962C8B-B14F-4D97-AF65-F5344CB8AC3E}">
        <p14:creationId xmlns:p14="http://schemas.microsoft.com/office/powerpoint/2010/main" val="2648737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5-1-4-4</a:t>
            </a:r>
            <a:r>
              <a:rPr kumimoji="1" lang="en-US" altLang="ja-JP" dirty="0"/>
              <a:t>. </a:t>
            </a:r>
            <a:r>
              <a:rPr kumimoji="1" lang="ja-JP" altLang="en-US" dirty="0"/>
              <a:t>データ管理</a:t>
            </a:r>
            <a:r>
              <a:rPr kumimoji="1" lang="en-US" altLang="ja-JP" dirty="0"/>
              <a:t>_</a:t>
            </a:r>
            <a:r>
              <a:rPr kumimoji="1" lang="ja-JP" altLang="en-US" dirty="0"/>
              <a:t>統計処理機能</a:t>
            </a:r>
            <a:br>
              <a:rPr kumimoji="1" lang="en-US" altLang="ja-JP" dirty="0"/>
            </a:br>
            <a:r>
              <a:rPr kumimoji="1" lang="ja-JP" altLang="en-US" sz="3600" dirty="0"/>
              <a:t>（パターン</a:t>
            </a:r>
            <a:r>
              <a:rPr kumimoji="1" lang="en-US" altLang="ja-JP" sz="3600" dirty="0"/>
              <a:t>5</a:t>
            </a:r>
            <a:r>
              <a:rPr kumimoji="1" lang="ja-JP" altLang="en-US" sz="3600" dirty="0"/>
              <a:t>　高頻度かつ大規模なデータ分析を実施する場合・</a:t>
            </a:r>
            <a:r>
              <a:rPr kumimoji="1" lang="en-US" altLang="ja-JP" sz="3600" dirty="0"/>
              <a:t>ECS</a:t>
            </a:r>
            <a:r>
              <a:rPr kumimoji="1" lang="ja-JP" altLang="en-US" sz="3600" dirty="0"/>
              <a:t>利用）</a:t>
            </a:r>
          </a:p>
        </p:txBody>
      </p:sp>
      <p:sp>
        <p:nvSpPr>
          <p:cNvPr id="8" name="正方形/長方形 7">
            <a:extLst>
              <a:ext uri="{FF2B5EF4-FFF2-40B4-BE49-F238E27FC236}">
                <a16:creationId xmlns:a16="http://schemas.microsoft.com/office/drawing/2014/main" id="{DE2C2FC3-224A-1633-5FD0-9C29A848DA9A}"/>
              </a:ext>
            </a:extLst>
          </p:cNvPr>
          <p:cNvSpPr/>
          <p:nvPr/>
        </p:nvSpPr>
        <p:spPr>
          <a:xfrm>
            <a:off x="6491408" y="2282154"/>
            <a:ext cx="7394106" cy="493404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統計処理機能</a:t>
            </a:r>
          </a:p>
        </p:txBody>
      </p:sp>
      <p:sp>
        <p:nvSpPr>
          <p:cNvPr id="13" name="TextBox 12">
            <a:extLst>
              <a:ext uri="{FF2B5EF4-FFF2-40B4-BE49-F238E27FC236}">
                <a16:creationId xmlns:a16="http://schemas.microsoft.com/office/drawing/2014/main" id="{2CBD6B8F-5DA8-769D-A99A-D354A6D438CA}"/>
              </a:ext>
            </a:extLst>
          </p:cNvPr>
          <p:cNvSpPr txBox="1">
            <a:spLocks noChangeArrowheads="1"/>
          </p:cNvSpPr>
          <p:nvPr/>
        </p:nvSpPr>
        <p:spPr bwMode="auto">
          <a:xfrm>
            <a:off x="3158884" y="405104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25" name="Graphic 23">
            <a:extLst>
              <a:ext uri="{FF2B5EF4-FFF2-40B4-BE49-F238E27FC236}">
                <a16:creationId xmlns:a16="http://schemas.microsoft.com/office/drawing/2014/main" id="{6BEC00F3-8BA9-8747-EAA9-A212FA04A7B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255553" y="361825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直線矢印コネクタ 58">
            <a:extLst>
              <a:ext uri="{FF2B5EF4-FFF2-40B4-BE49-F238E27FC236}">
                <a16:creationId xmlns:a16="http://schemas.microsoft.com/office/drawing/2014/main" id="{FE716355-0E49-711D-643F-92E88A2E0425}"/>
              </a:ext>
            </a:extLst>
          </p:cNvPr>
          <p:cNvCxnSpPr>
            <a:cxnSpLocks/>
            <a:stCxn id="25" idx="1"/>
            <a:endCxn id="94" idx="1"/>
          </p:cNvCxnSpPr>
          <p:nvPr/>
        </p:nvCxnSpPr>
        <p:spPr>
          <a:xfrm flipV="1">
            <a:off x="3725453" y="3853107"/>
            <a:ext cx="375517" cy="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直線矢印コネクタ 60">
            <a:extLst>
              <a:ext uri="{FF2B5EF4-FFF2-40B4-BE49-F238E27FC236}">
                <a16:creationId xmlns:a16="http://schemas.microsoft.com/office/drawing/2014/main" id="{8BA6B036-226A-2EC9-6BC7-0298C4A2222D}"/>
              </a:ext>
            </a:extLst>
          </p:cNvPr>
          <p:cNvCxnSpPr>
            <a:cxnSpLocks/>
            <a:stCxn id="94" idx="3"/>
            <a:endCxn id="90" idx="1"/>
          </p:cNvCxnSpPr>
          <p:nvPr/>
        </p:nvCxnSpPr>
        <p:spPr>
          <a:xfrm flipV="1">
            <a:off x="6384786" y="3847985"/>
            <a:ext cx="1247545" cy="51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2" name="Graphic 6">
            <a:extLst>
              <a:ext uri="{FF2B5EF4-FFF2-40B4-BE49-F238E27FC236}">
                <a16:creationId xmlns:a16="http://schemas.microsoft.com/office/drawing/2014/main" id="{0431C5AE-1116-8D7D-ACE1-EA793A787DE9}"/>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6768108" y="3580344"/>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10">
            <a:extLst>
              <a:ext uri="{FF2B5EF4-FFF2-40B4-BE49-F238E27FC236}">
                <a16:creationId xmlns:a16="http://schemas.microsoft.com/office/drawing/2014/main" id="{B14D32D2-B20D-FB40-0975-2C8BB679F6BF}"/>
              </a:ext>
            </a:extLst>
          </p:cNvPr>
          <p:cNvSpPr txBox="1">
            <a:spLocks noChangeArrowheads="1"/>
          </p:cNvSpPr>
          <p:nvPr/>
        </p:nvSpPr>
        <p:spPr bwMode="auto">
          <a:xfrm>
            <a:off x="6167806" y="4144010"/>
            <a:ext cx="17340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sp>
        <p:nvSpPr>
          <p:cNvPr id="64" name="TextBox 10">
            <a:extLst>
              <a:ext uri="{FF2B5EF4-FFF2-40B4-BE49-F238E27FC236}">
                <a16:creationId xmlns:a16="http://schemas.microsoft.com/office/drawing/2014/main" id="{15F39FB6-4E94-BFC5-D99B-AF7AAB4930B0}"/>
              </a:ext>
            </a:extLst>
          </p:cNvPr>
          <p:cNvSpPr txBox="1">
            <a:spLocks noChangeArrowheads="1"/>
          </p:cNvSpPr>
          <p:nvPr/>
        </p:nvSpPr>
        <p:spPr bwMode="auto">
          <a:xfrm>
            <a:off x="9029273" y="4143948"/>
            <a:ext cx="173406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p>
          <a:p>
            <a:pPr algn="ctr" eaLnBrk="1" hangingPunct="1"/>
            <a:r>
              <a:rPr lang="ja-JP" altLang="en-US" sz="1050" dirty="0">
                <a:latin typeface="Arial" panose="020B0604020202020204" pitchFamily="34" charset="0"/>
                <a:ea typeface="Amazon Ember" panose="020B0603020204020204" pitchFamily="34" charset="0"/>
                <a:cs typeface="Arial" panose="020B0604020202020204" pitchFamily="34" charset="0"/>
              </a:rPr>
              <a:t>データロード処理</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050" dirty="0">
                <a:latin typeface="Arial" panose="020B0604020202020204" pitchFamily="34" charset="0"/>
                <a:ea typeface="Amazon Ember" panose="020B0603020204020204" pitchFamily="34" charset="0"/>
                <a:cs typeface="Arial" panose="020B0604020202020204" pitchFamily="34" charset="0"/>
              </a:rPr>
              <a:t>ジョブ</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cxnSp>
        <p:nvCxnSpPr>
          <p:cNvPr id="82" name="直線矢印コネクタ 81">
            <a:extLst>
              <a:ext uri="{FF2B5EF4-FFF2-40B4-BE49-F238E27FC236}">
                <a16:creationId xmlns:a16="http://schemas.microsoft.com/office/drawing/2014/main" id="{80761518-FD6C-5170-39F0-37BF9EA6C290}"/>
              </a:ext>
            </a:extLst>
          </p:cNvPr>
          <p:cNvCxnSpPr>
            <a:cxnSpLocks/>
            <a:stCxn id="90" idx="3"/>
            <a:endCxn id="83" idx="1"/>
          </p:cNvCxnSpPr>
          <p:nvPr/>
        </p:nvCxnSpPr>
        <p:spPr>
          <a:xfrm flipV="1">
            <a:off x="9271947" y="3847014"/>
            <a:ext cx="357628" cy="9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3" name="Graphic 6">
            <a:extLst>
              <a:ext uri="{FF2B5EF4-FFF2-40B4-BE49-F238E27FC236}">
                <a16:creationId xmlns:a16="http://schemas.microsoft.com/office/drawing/2014/main" id="{813F10E3-501C-F519-EA5F-D281D4DEB3C4}"/>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9629575" y="3580282"/>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Graphic 23">
            <a:extLst>
              <a:ext uri="{FF2B5EF4-FFF2-40B4-BE49-F238E27FC236}">
                <a16:creationId xmlns:a16="http://schemas.microsoft.com/office/drawing/2014/main" id="{7A960C61-681F-7934-A6E8-D06DCC2E4143}"/>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254397" y="5403060"/>
            <a:ext cx="555992" cy="55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34">
            <a:extLst>
              <a:ext uri="{FF2B5EF4-FFF2-40B4-BE49-F238E27FC236}">
                <a16:creationId xmlns:a16="http://schemas.microsoft.com/office/drawing/2014/main" id="{F98AA5AD-615D-858C-2197-4E3A19511574}"/>
              </a:ext>
            </a:extLst>
          </p:cNvPr>
          <p:cNvSpPr txBox="1">
            <a:spLocks noChangeArrowheads="1"/>
          </p:cNvSpPr>
          <p:nvPr/>
        </p:nvSpPr>
        <p:spPr bwMode="auto">
          <a:xfrm>
            <a:off x="7401578" y="5926066"/>
            <a:ext cx="226163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Amazon</a:t>
            </a:r>
            <a:r>
              <a:rPr lang="ja-JP" altLang="en-US" sz="1050" dirty="0">
                <a:latin typeface="Arial" panose="020B0604020202020204" pitchFamily="34" charset="0"/>
                <a:ea typeface="Amazon Ember" panose="020B0603020204020204" pitchFamily="34" charset="0"/>
                <a:cs typeface="Arial" panose="020B0604020202020204" pitchFamily="34" charset="0"/>
              </a:rPr>
              <a:t> </a:t>
            </a:r>
            <a:r>
              <a:rPr lang="en-US" altLang="en-US" sz="1050" dirty="0">
                <a:latin typeface="Arial" panose="020B0604020202020204" pitchFamily="34" charset="0"/>
                <a:ea typeface="Amazon Ember" panose="020B0603020204020204" pitchFamily="34" charset="0"/>
                <a:cs typeface="Arial" panose="020B0604020202020204" pitchFamily="34" charset="0"/>
              </a:rPr>
              <a:t>Redshift</a:t>
            </a:r>
          </a:p>
          <a:p>
            <a:pPr algn="ctr" eaLnBrk="1" hangingPunct="1"/>
            <a:r>
              <a:rPr lang="ja-JP" altLang="en-US" sz="1050" dirty="0">
                <a:latin typeface="Arial" panose="020B0604020202020204" pitchFamily="34" charset="0"/>
                <a:ea typeface="Amazon Ember" panose="020B0603020204020204" pitchFamily="34" charset="0"/>
                <a:cs typeface="Arial" panose="020B0604020202020204" pitchFamily="34" charset="0"/>
              </a:rPr>
              <a:t>統計処理データ保管</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050" dirty="0">
                <a:latin typeface="Arial" panose="020B0604020202020204" pitchFamily="34" charset="0"/>
                <a:ea typeface="Amazon Ember" panose="020B0603020204020204" pitchFamily="34" charset="0"/>
                <a:cs typeface="Arial" panose="020B0604020202020204" pitchFamily="34" charset="0"/>
              </a:rPr>
              <a:t>データベース</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sp>
        <p:nvSpPr>
          <p:cNvPr id="86" name="TextBox 9">
            <a:extLst>
              <a:ext uri="{FF2B5EF4-FFF2-40B4-BE49-F238E27FC236}">
                <a16:creationId xmlns:a16="http://schemas.microsoft.com/office/drawing/2014/main" id="{9DEF049A-CAA6-8CCB-2B25-D2A237785877}"/>
              </a:ext>
            </a:extLst>
          </p:cNvPr>
          <p:cNvSpPr txBox="1">
            <a:spLocks noChangeArrowheads="1"/>
          </p:cNvSpPr>
          <p:nvPr/>
        </p:nvSpPr>
        <p:spPr bwMode="auto">
          <a:xfrm>
            <a:off x="7360877" y="3263750"/>
            <a:ext cx="22431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87" name="Graphic 8">
            <a:extLst>
              <a:ext uri="{FF2B5EF4-FFF2-40B4-BE49-F238E27FC236}">
                <a16:creationId xmlns:a16="http://schemas.microsoft.com/office/drawing/2014/main" id="{EC57C2C1-FF9C-1124-4D63-5A27CC7A80E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184676" y="2711700"/>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24">
            <a:extLst>
              <a:ext uri="{FF2B5EF4-FFF2-40B4-BE49-F238E27FC236}">
                <a16:creationId xmlns:a16="http://schemas.microsoft.com/office/drawing/2014/main" id="{2241CACC-0B4C-2843-6598-8AE3C83CD4A3}"/>
              </a:ext>
            </a:extLst>
          </p:cNvPr>
          <p:cNvSpPr txBox="1">
            <a:spLocks noChangeArrowheads="1"/>
          </p:cNvSpPr>
          <p:nvPr/>
        </p:nvSpPr>
        <p:spPr bwMode="auto">
          <a:xfrm>
            <a:off x="7703439" y="4279864"/>
            <a:ext cx="16000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br>
              <a:rPr lang="en-US" altLang="en-US" sz="1050" dirty="0">
                <a:latin typeface="Arial" panose="020B0604020202020204" pitchFamily="34" charset="0"/>
                <a:ea typeface="Amazon Ember" panose="020B0603020204020204" pitchFamily="34" charset="0"/>
                <a:cs typeface="Arial" panose="020B0604020202020204" pitchFamily="34" charset="0"/>
              </a:rPr>
            </a:br>
            <a:r>
              <a:rPr lang="en-US" altLang="en-US" sz="105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89" name="Graphic 29">
            <a:extLst>
              <a:ext uri="{FF2B5EF4-FFF2-40B4-BE49-F238E27FC236}">
                <a16:creationId xmlns:a16="http://schemas.microsoft.com/office/drawing/2014/main" id="{CF813977-1AA0-4979-79B7-0D0728BBDE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34378" y="3836237"/>
            <a:ext cx="457200" cy="457200"/>
          </a:xfrm>
          <a:prstGeom prst="rect">
            <a:avLst/>
          </a:prstGeom>
        </p:spPr>
      </p:pic>
      <p:sp>
        <p:nvSpPr>
          <p:cNvPr id="90" name="Rectangle 134">
            <a:extLst>
              <a:ext uri="{FF2B5EF4-FFF2-40B4-BE49-F238E27FC236}">
                <a16:creationId xmlns:a16="http://schemas.microsoft.com/office/drawing/2014/main" id="{04D109EF-AF0D-6A48-7BC2-8E15EF658E56}"/>
              </a:ext>
            </a:extLst>
          </p:cNvPr>
          <p:cNvSpPr/>
          <p:nvPr/>
        </p:nvSpPr>
        <p:spPr>
          <a:xfrm>
            <a:off x="7632331" y="2656691"/>
            <a:ext cx="1639616" cy="238258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1" name="TextBox 12">
            <a:extLst>
              <a:ext uri="{FF2B5EF4-FFF2-40B4-BE49-F238E27FC236}">
                <a16:creationId xmlns:a16="http://schemas.microsoft.com/office/drawing/2014/main" id="{363E3ECE-35EC-D284-E079-CD308D56E87E}"/>
              </a:ext>
            </a:extLst>
          </p:cNvPr>
          <p:cNvSpPr txBox="1">
            <a:spLocks noChangeArrowheads="1"/>
          </p:cNvSpPr>
          <p:nvPr/>
        </p:nvSpPr>
        <p:spPr bwMode="auto">
          <a:xfrm>
            <a:off x="14140145" y="5976545"/>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分析</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92" name="Graphic 23">
            <a:extLst>
              <a:ext uri="{FF2B5EF4-FFF2-40B4-BE49-F238E27FC236}">
                <a16:creationId xmlns:a16="http://schemas.microsoft.com/office/drawing/2014/main" id="{66E835A6-FB76-0907-8FC5-BB4E6E690CA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4236814" y="545556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ectangle 134">
            <a:extLst>
              <a:ext uri="{FF2B5EF4-FFF2-40B4-BE49-F238E27FC236}">
                <a16:creationId xmlns:a16="http://schemas.microsoft.com/office/drawing/2014/main" id="{3F5B6AF5-DDBC-2763-E439-1D916181D9A5}"/>
              </a:ext>
            </a:extLst>
          </p:cNvPr>
          <p:cNvSpPr/>
          <p:nvPr/>
        </p:nvSpPr>
        <p:spPr>
          <a:xfrm>
            <a:off x="4100970" y="2887522"/>
            <a:ext cx="2283816" cy="193116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5" name="TextBox 20">
            <a:extLst>
              <a:ext uri="{FF2B5EF4-FFF2-40B4-BE49-F238E27FC236}">
                <a16:creationId xmlns:a16="http://schemas.microsoft.com/office/drawing/2014/main" id="{CEA3FE01-EF15-B160-6C72-DD82C28477D4}"/>
              </a:ext>
            </a:extLst>
          </p:cNvPr>
          <p:cNvSpPr txBox="1">
            <a:spLocks noChangeArrowheads="1"/>
          </p:cNvSpPr>
          <p:nvPr/>
        </p:nvSpPr>
        <p:spPr bwMode="auto">
          <a:xfrm>
            <a:off x="4490440" y="3049294"/>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統計処理の</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96" name="TextBox 20">
            <a:extLst>
              <a:ext uri="{FF2B5EF4-FFF2-40B4-BE49-F238E27FC236}">
                <a16:creationId xmlns:a16="http://schemas.microsoft.com/office/drawing/2014/main" id="{F2206148-1E86-6046-68C4-CAFBA604E76E}"/>
              </a:ext>
            </a:extLst>
          </p:cNvPr>
          <p:cNvSpPr txBox="1">
            <a:spLocks noChangeArrowheads="1"/>
          </p:cNvSpPr>
          <p:nvPr/>
        </p:nvSpPr>
        <p:spPr bwMode="auto">
          <a:xfrm>
            <a:off x="4069736" y="3899269"/>
            <a:ext cx="24587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データ連携機能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p>
          <a:p>
            <a:pPr marL="285750" indent="-285750">
              <a:buFont typeface="Arial" panose="020B0604020202020204" pitchFamily="34" charset="0"/>
              <a:buChar char="•"/>
            </a:pPr>
            <a:r>
              <a:rPr lang="ja-JP" altLang="en-US" sz="1200" dirty="0">
                <a:latin typeface="Calibri"/>
                <a:ea typeface="Amazon Ember" panose="020B0603020204020204" pitchFamily="34" charset="0"/>
                <a:cs typeface="Calibri"/>
              </a:rPr>
              <a:t>データ管理_大量データ取り込み機能</a:t>
            </a:r>
            <a:endParaRPr lang="ja-JP"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97" name="Rectangle 78">
            <a:extLst>
              <a:ext uri="{FF2B5EF4-FFF2-40B4-BE49-F238E27FC236}">
                <a16:creationId xmlns:a16="http://schemas.microsoft.com/office/drawing/2014/main" id="{CEFFC0C2-D984-A765-E6E5-60A76CBF21ED}"/>
              </a:ext>
            </a:extLst>
          </p:cNvPr>
          <p:cNvSpPr/>
          <p:nvPr/>
        </p:nvSpPr>
        <p:spPr>
          <a:xfrm>
            <a:off x="3948049" y="2205340"/>
            <a:ext cx="10104564"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98" name="Graphic 79">
            <a:extLst>
              <a:ext uri="{FF2B5EF4-FFF2-40B4-BE49-F238E27FC236}">
                <a16:creationId xmlns:a16="http://schemas.microsoft.com/office/drawing/2014/main" id="{3B1A92F6-ABC3-4765-E5EA-2CF8BFFDFDF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948050" y="2203752"/>
            <a:ext cx="381000" cy="381000"/>
          </a:xfrm>
          <a:prstGeom prst="rect">
            <a:avLst/>
          </a:prstGeom>
        </p:spPr>
      </p:pic>
      <p:cxnSp>
        <p:nvCxnSpPr>
          <p:cNvPr id="99" name="直線矢印コネクタ 98">
            <a:extLst>
              <a:ext uri="{FF2B5EF4-FFF2-40B4-BE49-F238E27FC236}">
                <a16:creationId xmlns:a16="http://schemas.microsoft.com/office/drawing/2014/main" id="{408F1193-4893-A110-69FE-DC3C8A028963}"/>
              </a:ext>
            </a:extLst>
          </p:cNvPr>
          <p:cNvCxnSpPr>
            <a:cxnSpLocks/>
            <a:stCxn id="92" idx="3"/>
            <a:endCxn id="104" idx="3"/>
          </p:cNvCxnSpPr>
          <p:nvPr/>
        </p:nvCxnSpPr>
        <p:spPr>
          <a:xfrm flipH="1" flipV="1">
            <a:off x="13170612" y="5681056"/>
            <a:ext cx="1066202" cy="9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Connector: Elbow 12">
            <a:extLst>
              <a:ext uri="{FF2B5EF4-FFF2-40B4-BE49-F238E27FC236}">
                <a16:creationId xmlns:a16="http://schemas.microsoft.com/office/drawing/2014/main" id="{E8C7F34B-E197-4FD9-BB8C-FF974FB8FF34}"/>
              </a:ext>
            </a:extLst>
          </p:cNvPr>
          <p:cNvCxnSpPr>
            <a:cxnSpLocks/>
            <a:stCxn id="92" idx="3"/>
            <a:endCxn id="111" idx="3"/>
          </p:cNvCxnSpPr>
          <p:nvPr/>
        </p:nvCxnSpPr>
        <p:spPr>
          <a:xfrm rot="10800000">
            <a:off x="13169118" y="3707701"/>
            <a:ext cx="1067697" cy="1982810"/>
          </a:xfrm>
          <a:prstGeom prst="bentConnector3">
            <a:avLst>
              <a:gd name="adj1" fmla="val 4788"/>
            </a:avLst>
          </a:prstGeom>
          <a:ln>
            <a:tailEnd type="triangle"/>
          </a:ln>
        </p:spPr>
        <p:style>
          <a:lnRef idx="1">
            <a:schemeClr val="dk1"/>
          </a:lnRef>
          <a:fillRef idx="0">
            <a:schemeClr val="dk1"/>
          </a:fillRef>
          <a:effectRef idx="0">
            <a:schemeClr val="dk1"/>
          </a:effectRef>
          <a:fontRef idx="minor">
            <a:schemeClr val="tx1"/>
          </a:fontRef>
        </p:style>
      </p:cxnSp>
      <p:sp>
        <p:nvSpPr>
          <p:cNvPr id="101" name="Rectangle 115">
            <a:extLst>
              <a:ext uri="{FF2B5EF4-FFF2-40B4-BE49-F238E27FC236}">
                <a16:creationId xmlns:a16="http://schemas.microsoft.com/office/drawing/2014/main" id="{C6D7E1DB-D726-662B-360F-ECFE02B705C4}"/>
              </a:ext>
            </a:extLst>
          </p:cNvPr>
          <p:cNvSpPr/>
          <p:nvPr/>
        </p:nvSpPr>
        <p:spPr>
          <a:xfrm>
            <a:off x="10989141" y="7395138"/>
            <a:ext cx="2817630" cy="141117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 name="TextBox 20">
            <a:extLst>
              <a:ext uri="{FF2B5EF4-FFF2-40B4-BE49-F238E27FC236}">
                <a16:creationId xmlns:a16="http://schemas.microsoft.com/office/drawing/2014/main" id="{1AB1D060-A33E-3405-B875-1ED8D32D3323}"/>
              </a:ext>
            </a:extLst>
          </p:cNvPr>
          <p:cNvSpPr txBox="1">
            <a:spLocks noChangeArrowheads="1"/>
          </p:cNvSpPr>
          <p:nvPr/>
        </p:nvSpPr>
        <p:spPr bwMode="auto">
          <a:xfrm>
            <a:off x="11049676" y="7448156"/>
            <a:ext cx="10023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a:ea typeface="Amazon Ember" panose="020B0603020204020204" pitchFamily="34" charset="0"/>
                <a:cs typeface="Amazon Ember" panose="020B0603020204020204" pitchFamily="34" charset="0"/>
              </a:rPr>
              <a:t>連携機能</a:t>
            </a:r>
            <a:endParaRPr lang="en-US" altLang="ja-JP" sz="1600" dirty="0">
              <a:latin typeface="Amazon Ember"/>
              <a:ea typeface="Amazon Ember" panose="020B0603020204020204" pitchFamily="34" charset="0"/>
              <a:cs typeface="Amazon Ember" panose="020B0603020204020204" pitchFamily="34" charset="0"/>
            </a:endParaRPr>
          </a:p>
        </p:txBody>
      </p:sp>
      <p:sp>
        <p:nvSpPr>
          <p:cNvPr id="103" name="TextBox 20">
            <a:extLst>
              <a:ext uri="{FF2B5EF4-FFF2-40B4-BE49-F238E27FC236}">
                <a16:creationId xmlns:a16="http://schemas.microsoft.com/office/drawing/2014/main" id="{59B25235-2115-6539-7091-2F5E68A232EE}"/>
              </a:ext>
            </a:extLst>
          </p:cNvPr>
          <p:cNvSpPr txBox="1">
            <a:spLocks noChangeArrowheads="1"/>
          </p:cNvSpPr>
          <p:nvPr/>
        </p:nvSpPr>
        <p:spPr bwMode="auto">
          <a:xfrm>
            <a:off x="11094387" y="8030308"/>
            <a:ext cx="25149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ユーザ認証機能（職員向け）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4" name="Graphic 17">
            <a:extLst>
              <a:ext uri="{FF2B5EF4-FFF2-40B4-BE49-F238E27FC236}">
                <a16:creationId xmlns:a16="http://schemas.microsoft.com/office/drawing/2014/main" id="{E6A6A479-BF95-7FA1-3EC9-D58E3D4B4528}"/>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2621972" y="540673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9">
            <a:extLst>
              <a:ext uri="{FF2B5EF4-FFF2-40B4-BE49-F238E27FC236}">
                <a16:creationId xmlns:a16="http://schemas.microsoft.com/office/drawing/2014/main" id="{191880EF-A6C8-442D-579F-5A803EC8E8CA}"/>
              </a:ext>
            </a:extLst>
          </p:cNvPr>
          <p:cNvSpPr txBox="1">
            <a:spLocks noChangeArrowheads="1"/>
          </p:cNvSpPr>
          <p:nvPr/>
        </p:nvSpPr>
        <p:spPr bwMode="auto">
          <a:xfrm>
            <a:off x="11774724" y="5907063"/>
            <a:ext cx="2243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バックエンド</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6" name="Graphic 10">
            <a:extLst>
              <a:ext uri="{FF2B5EF4-FFF2-40B4-BE49-F238E27FC236}">
                <a16:creationId xmlns:a16="http://schemas.microsoft.com/office/drawing/2014/main" id="{A4E88495-7839-24C1-7CAD-2DB0A5B9A06F}"/>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2713412" y="6574528"/>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Box 20">
            <a:extLst>
              <a:ext uri="{FF2B5EF4-FFF2-40B4-BE49-F238E27FC236}">
                <a16:creationId xmlns:a16="http://schemas.microsoft.com/office/drawing/2014/main" id="{72C36C65-A0E5-38FA-73EC-009B839CDF90}"/>
              </a:ext>
            </a:extLst>
          </p:cNvPr>
          <p:cNvSpPr txBox="1">
            <a:spLocks noChangeArrowheads="1"/>
          </p:cNvSpPr>
          <p:nvPr/>
        </p:nvSpPr>
        <p:spPr bwMode="auto">
          <a:xfrm>
            <a:off x="11750117" y="6921536"/>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08" name="直線矢印コネクタ 120">
            <a:extLst>
              <a:ext uri="{FF2B5EF4-FFF2-40B4-BE49-F238E27FC236}">
                <a16:creationId xmlns:a16="http://schemas.microsoft.com/office/drawing/2014/main" id="{69AE19B7-88D0-8947-58CB-30626D977896}"/>
              </a:ext>
            </a:extLst>
          </p:cNvPr>
          <p:cNvCxnSpPr>
            <a:cxnSpLocks/>
            <a:stCxn id="105" idx="2"/>
            <a:endCxn id="106" idx="0"/>
          </p:cNvCxnSpPr>
          <p:nvPr/>
        </p:nvCxnSpPr>
        <p:spPr>
          <a:xfrm flipH="1">
            <a:off x="12896292" y="6337950"/>
            <a:ext cx="1" cy="2365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9" name="直線矢印コネクタ 120">
            <a:extLst>
              <a:ext uri="{FF2B5EF4-FFF2-40B4-BE49-F238E27FC236}">
                <a16:creationId xmlns:a16="http://schemas.microsoft.com/office/drawing/2014/main" id="{69321764-8FC3-D8B5-2F58-1A2E7764B9DD}"/>
              </a:ext>
            </a:extLst>
          </p:cNvPr>
          <p:cNvCxnSpPr>
            <a:cxnSpLocks/>
            <a:stCxn id="117" idx="2"/>
            <a:endCxn id="104" idx="0"/>
          </p:cNvCxnSpPr>
          <p:nvPr/>
        </p:nvCxnSpPr>
        <p:spPr>
          <a:xfrm>
            <a:off x="12896292" y="5191475"/>
            <a:ext cx="0" cy="215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0" name="TextBox 2">
            <a:extLst>
              <a:ext uri="{FF2B5EF4-FFF2-40B4-BE49-F238E27FC236}">
                <a16:creationId xmlns:a16="http://schemas.microsoft.com/office/drawing/2014/main" id="{D37B831C-A6F7-E824-07DE-96A6266CD9ED}"/>
              </a:ext>
            </a:extLst>
          </p:cNvPr>
          <p:cNvSpPr txBox="1"/>
          <p:nvPr/>
        </p:nvSpPr>
        <p:spPr>
          <a:xfrm>
            <a:off x="11017183" y="7751104"/>
            <a:ext cx="2905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100" dirty="0">
                <a:latin typeface="Amazon Ember"/>
                <a:ea typeface="Meiryo" panose="020B0604030504040204" pitchFamily="34" charset="-128"/>
                <a:cs typeface="Amazon Ember" panose="020B0603020204020204" pitchFamily="34" charset="0"/>
              </a:rPr>
              <a:t>ユーザ認証を行い認証トークンを発行する</a:t>
            </a:r>
          </a:p>
        </p:txBody>
      </p:sp>
      <p:pic>
        <p:nvPicPr>
          <p:cNvPr id="111" name="Graphic 19">
            <a:extLst>
              <a:ext uri="{FF2B5EF4-FFF2-40B4-BE49-F238E27FC236}">
                <a16:creationId xmlns:a16="http://schemas.microsoft.com/office/drawing/2014/main" id="{2EC5C170-3974-5F65-9F43-D3CEA3BAB0D3}"/>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2620477" y="343338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Box 11">
            <a:extLst>
              <a:ext uri="{FF2B5EF4-FFF2-40B4-BE49-F238E27FC236}">
                <a16:creationId xmlns:a16="http://schemas.microsoft.com/office/drawing/2014/main" id="{4EAC6249-7684-C6AB-A0DE-FA79C2219DCE}"/>
              </a:ext>
            </a:extLst>
          </p:cNvPr>
          <p:cNvSpPr txBox="1">
            <a:spLocks noChangeArrowheads="1"/>
          </p:cNvSpPr>
          <p:nvPr/>
        </p:nvSpPr>
        <p:spPr bwMode="auto">
          <a:xfrm>
            <a:off x="11759402" y="3979106"/>
            <a:ext cx="229235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CloudFront</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統計処理用</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Web</a:t>
            </a: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アプリ</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配信</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CDN</a:t>
            </a:r>
          </a:p>
        </p:txBody>
      </p:sp>
      <p:pic>
        <p:nvPicPr>
          <p:cNvPr id="113" name="Graphic 8">
            <a:extLst>
              <a:ext uri="{FF2B5EF4-FFF2-40B4-BE49-F238E27FC236}">
                <a16:creationId xmlns:a16="http://schemas.microsoft.com/office/drawing/2014/main" id="{8E861560-D78D-6021-CCDA-7DCCDF83D49F}"/>
              </a:ext>
            </a:extLst>
          </p:cNvPr>
          <p:cNvPicPr>
            <a:picLocks noChangeAspect="1" noChangeArrowheads="1"/>
          </p:cNvPicPr>
          <p:nvPr/>
        </p:nvPicPr>
        <p:blipFill>
          <a:blip r:embed="rId20">
            <a:extLst>
              <a:ext uri="{96DAC541-7B7A-43D3-8B79-37D633B846F1}">
                <asvg:svgBlip xmlns:asvg="http://schemas.microsoft.com/office/drawing/2016/SVG/main" r:embed="rId21"/>
              </a:ext>
            </a:extLst>
          </a:blip>
          <a:srcRect/>
          <a:stretch/>
        </p:blipFill>
        <p:spPr bwMode="auto">
          <a:xfrm>
            <a:off x="12706798" y="262187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Box 11">
            <a:extLst>
              <a:ext uri="{FF2B5EF4-FFF2-40B4-BE49-F238E27FC236}">
                <a16:creationId xmlns:a16="http://schemas.microsoft.com/office/drawing/2014/main" id="{D5F178B4-A39D-9535-3094-307CC77FE95C}"/>
              </a:ext>
            </a:extLst>
          </p:cNvPr>
          <p:cNvSpPr txBox="1">
            <a:spLocks noChangeArrowheads="1"/>
          </p:cNvSpPr>
          <p:nvPr/>
        </p:nvSpPr>
        <p:spPr bwMode="auto">
          <a:xfrm>
            <a:off x="12304075" y="2950162"/>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フロントエンド保護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15" name="直線矢印コネクタ 120">
            <a:extLst>
              <a:ext uri="{FF2B5EF4-FFF2-40B4-BE49-F238E27FC236}">
                <a16:creationId xmlns:a16="http://schemas.microsoft.com/office/drawing/2014/main" id="{080078F7-A13C-DD01-F947-5CB91911417B}"/>
              </a:ext>
            </a:extLst>
          </p:cNvPr>
          <p:cNvCxnSpPr>
            <a:cxnSpLocks/>
            <a:stCxn id="114" idx="2"/>
            <a:endCxn id="111" idx="0"/>
          </p:cNvCxnSpPr>
          <p:nvPr/>
        </p:nvCxnSpPr>
        <p:spPr>
          <a:xfrm>
            <a:off x="12889678" y="3288716"/>
            <a:ext cx="5119" cy="144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6" name="Graphic 8">
            <a:extLst>
              <a:ext uri="{FF2B5EF4-FFF2-40B4-BE49-F238E27FC236}">
                <a16:creationId xmlns:a16="http://schemas.microsoft.com/office/drawing/2014/main" id="{D381AB46-9E17-C795-9552-68AD2D4DDACE}"/>
              </a:ext>
            </a:extLst>
          </p:cNvPr>
          <p:cNvPicPr>
            <a:picLocks noChangeAspect="1" noChangeArrowheads="1"/>
          </p:cNvPicPr>
          <p:nvPr/>
        </p:nvPicPr>
        <p:blipFill>
          <a:blip r:embed="rId20">
            <a:extLst>
              <a:ext uri="{96DAC541-7B7A-43D3-8B79-37D633B846F1}">
                <asvg:svgBlip xmlns:asvg="http://schemas.microsoft.com/office/drawing/2016/SVG/main" r:embed="rId21"/>
              </a:ext>
            </a:extLst>
          </a:blip>
          <a:srcRect/>
          <a:stretch/>
        </p:blipFill>
        <p:spPr bwMode="auto">
          <a:xfrm>
            <a:off x="12713412" y="450939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Box 11">
            <a:extLst>
              <a:ext uri="{FF2B5EF4-FFF2-40B4-BE49-F238E27FC236}">
                <a16:creationId xmlns:a16="http://schemas.microsoft.com/office/drawing/2014/main" id="{F56710D7-9D34-CA3E-0382-79FF117DB187}"/>
              </a:ext>
            </a:extLst>
          </p:cNvPr>
          <p:cNvSpPr txBox="1">
            <a:spLocks noChangeArrowheads="1"/>
          </p:cNvSpPr>
          <p:nvPr/>
        </p:nvSpPr>
        <p:spPr bwMode="auto">
          <a:xfrm>
            <a:off x="12461739" y="4852921"/>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800" dirty="0">
                <a:latin typeface="Amazon Ember" panose="020B0603020204020204" pitchFamily="34" charset="0"/>
                <a:ea typeface="Amazon Ember" panose="020B0603020204020204" pitchFamily="34" charset="0"/>
                <a:cs typeface="Amazon Ember" panose="020B0603020204020204" pitchFamily="34" charset="0"/>
              </a:rPr>
              <a:t>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18" name="Connector: Elbow 12">
            <a:extLst>
              <a:ext uri="{FF2B5EF4-FFF2-40B4-BE49-F238E27FC236}">
                <a16:creationId xmlns:a16="http://schemas.microsoft.com/office/drawing/2014/main" id="{32E76C60-75DA-FB57-D60C-220E1249B5E9}"/>
              </a:ext>
            </a:extLst>
          </p:cNvPr>
          <p:cNvCxnSpPr>
            <a:cxnSpLocks/>
            <a:stCxn id="92" idx="3"/>
            <a:endCxn id="101" idx="3"/>
          </p:cNvCxnSpPr>
          <p:nvPr/>
        </p:nvCxnSpPr>
        <p:spPr>
          <a:xfrm rot="10800000" flipV="1">
            <a:off x="13806772" y="5690511"/>
            <a:ext cx="430043" cy="2410212"/>
          </a:xfrm>
          <a:prstGeom prst="bentConnector3">
            <a:avLst>
              <a:gd name="adj1" fmla="val 12414"/>
            </a:avLst>
          </a:prstGeom>
          <a:ln>
            <a:tailEnd type="triangle"/>
          </a:ln>
        </p:spPr>
        <p:style>
          <a:lnRef idx="1">
            <a:schemeClr val="dk1"/>
          </a:lnRef>
          <a:fillRef idx="0">
            <a:schemeClr val="dk1"/>
          </a:fillRef>
          <a:effectRef idx="0">
            <a:schemeClr val="dk1"/>
          </a:effectRef>
          <a:fontRef idx="minor">
            <a:schemeClr val="tx1"/>
          </a:fontRef>
        </p:style>
      </p:cxnSp>
      <p:cxnSp>
        <p:nvCxnSpPr>
          <p:cNvPr id="119" name="直線矢印コネクタ 118">
            <a:extLst>
              <a:ext uri="{FF2B5EF4-FFF2-40B4-BE49-F238E27FC236}">
                <a16:creationId xmlns:a16="http://schemas.microsoft.com/office/drawing/2014/main" id="{F5809125-5B4E-D23D-2D58-302223AD7130}"/>
              </a:ext>
            </a:extLst>
          </p:cNvPr>
          <p:cNvCxnSpPr>
            <a:cxnSpLocks/>
            <a:stCxn id="104" idx="1"/>
            <a:endCxn id="134" idx="3"/>
          </p:cNvCxnSpPr>
          <p:nvPr/>
        </p:nvCxnSpPr>
        <p:spPr>
          <a:xfrm flipH="1">
            <a:off x="11535921" y="5681056"/>
            <a:ext cx="10860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直線矢印コネクタ 119">
            <a:extLst>
              <a:ext uri="{FF2B5EF4-FFF2-40B4-BE49-F238E27FC236}">
                <a16:creationId xmlns:a16="http://schemas.microsoft.com/office/drawing/2014/main" id="{B9A4EC59-6CEF-CF59-B1D2-291E011E5E54}"/>
              </a:ext>
            </a:extLst>
          </p:cNvPr>
          <p:cNvCxnSpPr>
            <a:cxnSpLocks/>
            <a:stCxn id="134" idx="1"/>
            <a:endCxn id="135" idx="3"/>
          </p:cNvCxnSpPr>
          <p:nvPr/>
        </p:nvCxnSpPr>
        <p:spPr>
          <a:xfrm flipH="1">
            <a:off x="10213698" y="5681056"/>
            <a:ext cx="8650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1" name="Connector: Elbow 12">
            <a:extLst>
              <a:ext uri="{FF2B5EF4-FFF2-40B4-BE49-F238E27FC236}">
                <a16:creationId xmlns:a16="http://schemas.microsoft.com/office/drawing/2014/main" id="{7F1E3D6F-6E7A-67A1-6D3C-3C1A3F72EB2F}"/>
              </a:ext>
            </a:extLst>
          </p:cNvPr>
          <p:cNvCxnSpPr>
            <a:cxnSpLocks/>
            <a:stCxn id="136" idx="2"/>
            <a:endCxn id="144" idx="0"/>
          </p:cNvCxnSpPr>
          <p:nvPr/>
        </p:nvCxnSpPr>
        <p:spPr>
          <a:xfrm rot="5400000">
            <a:off x="9193473" y="6585211"/>
            <a:ext cx="827970" cy="66384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22" name="Rectangle 86">
            <a:extLst>
              <a:ext uri="{FF2B5EF4-FFF2-40B4-BE49-F238E27FC236}">
                <a16:creationId xmlns:a16="http://schemas.microsoft.com/office/drawing/2014/main" id="{B1F48643-7447-9B9B-A4D8-B57FB65AA663}"/>
              </a:ext>
            </a:extLst>
          </p:cNvPr>
          <p:cNvSpPr/>
          <p:nvPr/>
        </p:nvSpPr>
        <p:spPr>
          <a:xfrm>
            <a:off x="7805780" y="5076404"/>
            <a:ext cx="4195235" cy="1527095"/>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050" dirty="0">
                <a:ln w="0"/>
                <a:solidFill>
                  <a:schemeClr val="tx1"/>
                </a:solidFill>
                <a:latin typeface="Amazon Ember" panose="020B0603020204020204" pitchFamily="34" charset="0"/>
                <a:ea typeface="Amazon Ember" panose="020B0603020204020204" pitchFamily="34" charset="0"/>
                <a:cs typeface="Amazon Ember" panose="020B0603020204020204" pitchFamily="34" charset="0"/>
              </a:rPr>
              <a:t>Virtual private cloud (VPC)</a:t>
            </a:r>
          </a:p>
        </p:txBody>
      </p:sp>
      <p:pic>
        <p:nvPicPr>
          <p:cNvPr id="123" name="Graphic 87">
            <a:extLst>
              <a:ext uri="{FF2B5EF4-FFF2-40B4-BE49-F238E27FC236}">
                <a16:creationId xmlns:a16="http://schemas.microsoft.com/office/drawing/2014/main" id="{715FBE0B-A948-BAB6-6271-42381BF60BFB}"/>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817176" y="5085020"/>
            <a:ext cx="381000" cy="381000"/>
          </a:xfrm>
          <a:prstGeom prst="rect">
            <a:avLst/>
          </a:prstGeom>
        </p:spPr>
      </p:pic>
      <p:pic>
        <p:nvPicPr>
          <p:cNvPr id="124" name="Graphic 8">
            <a:extLst>
              <a:ext uri="{FF2B5EF4-FFF2-40B4-BE49-F238E27FC236}">
                <a16:creationId xmlns:a16="http://schemas.microsoft.com/office/drawing/2014/main" id="{7234FAB8-AABA-91D4-9FF5-78445A4A5389}"/>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11049340" y="342873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TextBox 9">
            <a:extLst>
              <a:ext uri="{FF2B5EF4-FFF2-40B4-BE49-F238E27FC236}">
                <a16:creationId xmlns:a16="http://schemas.microsoft.com/office/drawing/2014/main" id="{255142B1-A8CB-A292-4A83-91520D87413C}"/>
              </a:ext>
            </a:extLst>
          </p:cNvPr>
          <p:cNvSpPr txBox="1">
            <a:spLocks noChangeArrowheads="1"/>
          </p:cNvSpPr>
          <p:nvPr/>
        </p:nvSpPr>
        <p:spPr bwMode="auto">
          <a:xfrm>
            <a:off x="10203679" y="3974026"/>
            <a:ext cx="223996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S3</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統計処理用</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Web</a:t>
            </a: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アプリ</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配信ストレージ</a:t>
            </a:r>
          </a:p>
        </p:txBody>
      </p:sp>
      <p:cxnSp>
        <p:nvCxnSpPr>
          <p:cNvPr id="126" name="直線矢印コネクタ 120">
            <a:extLst>
              <a:ext uri="{FF2B5EF4-FFF2-40B4-BE49-F238E27FC236}">
                <a16:creationId xmlns:a16="http://schemas.microsoft.com/office/drawing/2014/main" id="{B8765D7C-5675-554F-A338-C66D7B2B7A63}"/>
              </a:ext>
            </a:extLst>
          </p:cNvPr>
          <p:cNvCxnSpPr>
            <a:cxnSpLocks/>
            <a:stCxn id="111" idx="1"/>
            <a:endCxn id="124" idx="3"/>
          </p:cNvCxnSpPr>
          <p:nvPr/>
        </p:nvCxnSpPr>
        <p:spPr>
          <a:xfrm flipH="1" flipV="1">
            <a:off x="11597980" y="3703059"/>
            <a:ext cx="1022497" cy="46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3" name="TextBox 19">
            <a:extLst>
              <a:ext uri="{FF2B5EF4-FFF2-40B4-BE49-F238E27FC236}">
                <a16:creationId xmlns:a16="http://schemas.microsoft.com/office/drawing/2014/main" id="{EF9E3E27-6BD5-470A-49DB-16BC6E99D825}"/>
              </a:ext>
            </a:extLst>
          </p:cNvPr>
          <p:cNvSpPr txBox="1">
            <a:spLocks noChangeArrowheads="1"/>
          </p:cNvSpPr>
          <p:nvPr/>
        </p:nvSpPr>
        <p:spPr bwMode="auto">
          <a:xfrm>
            <a:off x="10448630" y="5926066"/>
            <a:ext cx="17173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Network Load Balancer</a:t>
            </a:r>
          </a:p>
          <a:p>
            <a:pPr algn="ctr" eaLnBrk="1" hangingPunct="1"/>
            <a:r>
              <a:rPr lang="ja-JP" altLang="en-US" sz="1050" dirty="0">
                <a:latin typeface="Amazon Ember" panose="020B0603020204020204" pitchFamily="34" charset="0"/>
                <a:ea typeface="Amazon Ember" panose="020B0603020204020204" pitchFamily="34" charset="0"/>
                <a:cs typeface="Amazon Ember" panose="020B0603020204020204" pitchFamily="34" charset="0"/>
              </a:rPr>
              <a:t>動的コンテンツ配信</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34" name="Graphic 48">
            <a:extLst>
              <a:ext uri="{FF2B5EF4-FFF2-40B4-BE49-F238E27FC236}">
                <a16:creationId xmlns:a16="http://schemas.microsoft.com/office/drawing/2014/main" id="{C9A3F418-7C80-D27B-8CA4-096321DD7CF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078721" y="5452456"/>
            <a:ext cx="457200" cy="457200"/>
          </a:xfrm>
          <a:prstGeom prst="rect">
            <a:avLst/>
          </a:prstGeom>
        </p:spPr>
      </p:pic>
      <p:pic>
        <p:nvPicPr>
          <p:cNvPr id="135" name="Graphic 18">
            <a:extLst>
              <a:ext uri="{FF2B5EF4-FFF2-40B4-BE49-F238E27FC236}">
                <a16:creationId xmlns:a16="http://schemas.microsoft.com/office/drawing/2014/main" id="{3DCF0193-655D-4BC2-E9CF-2C1673490BB5}"/>
              </a:ext>
            </a:extLst>
          </p:cNvPr>
          <p:cNvPicPr>
            <a:picLocks noChangeAspect="1" noChangeArrowheads="1"/>
          </p:cNvPicPr>
          <p:nvPr/>
        </p:nvPicPr>
        <p:blipFill>
          <a:blip r:embed="rId26">
            <a:extLst>
              <a:ext uri="{96DAC541-7B7A-43D3-8B79-37D633B846F1}">
                <asvg:svgBlip xmlns:asvg="http://schemas.microsoft.com/office/drawing/2016/SVG/main" r:embed="rId27"/>
              </a:ext>
            </a:extLst>
          </a:blip>
          <a:srcRect/>
          <a:stretch/>
        </p:blipFill>
        <p:spPr bwMode="auto">
          <a:xfrm>
            <a:off x="9665058" y="540673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TextBox 19">
            <a:extLst>
              <a:ext uri="{FF2B5EF4-FFF2-40B4-BE49-F238E27FC236}">
                <a16:creationId xmlns:a16="http://schemas.microsoft.com/office/drawing/2014/main" id="{75C8F095-F8FF-081E-3BB1-56DBB030A290}"/>
              </a:ext>
            </a:extLst>
          </p:cNvPr>
          <p:cNvSpPr txBox="1">
            <a:spLocks noChangeArrowheads="1"/>
          </p:cNvSpPr>
          <p:nvPr/>
        </p:nvSpPr>
        <p:spPr bwMode="auto">
          <a:xfrm>
            <a:off x="9080688" y="5926066"/>
            <a:ext cx="171738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ECS(</a:t>
            </a:r>
            <a:r>
              <a:rPr lang="en-US" altLang="en-US" sz="1050" dirty="0" err="1">
                <a:latin typeface="Amazon Ember" panose="020B0603020204020204" pitchFamily="34" charset="0"/>
                <a:ea typeface="Amazon Ember" panose="020B0603020204020204" pitchFamily="34" charset="0"/>
                <a:cs typeface="Amazon Ember" panose="020B0603020204020204" pitchFamily="34" charset="0"/>
              </a:rPr>
              <a:t>Fargate</a:t>
            </a:r>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統計処理実行</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サーバー</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37" name="直線矢印コネクタ 136">
            <a:extLst>
              <a:ext uri="{FF2B5EF4-FFF2-40B4-BE49-F238E27FC236}">
                <a16:creationId xmlns:a16="http://schemas.microsoft.com/office/drawing/2014/main" id="{6DCF97F1-3084-8477-8755-94D4D34DC701}"/>
              </a:ext>
            </a:extLst>
          </p:cNvPr>
          <p:cNvCxnSpPr>
            <a:cxnSpLocks/>
            <a:stCxn id="135" idx="1"/>
            <a:endCxn id="84" idx="3"/>
          </p:cNvCxnSpPr>
          <p:nvPr/>
        </p:nvCxnSpPr>
        <p:spPr>
          <a:xfrm flipH="1">
            <a:off x="8810389" y="5681056"/>
            <a:ext cx="85466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Connector: Elbow 12">
            <a:extLst>
              <a:ext uri="{FF2B5EF4-FFF2-40B4-BE49-F238E27FC236}">
                <a16:creationId xmlns:a16="http://schemas.microsoft.com/office/drawing/2014/main" id="{0EBBADBE-CFB4-E5F0-AB29-59102E698CE1}"/>
              </a:ext>
            </a:extLst>
          </p:cNvPr>
          <p:cNvCxnSpPr>
            <a:cxnSpLocks/>
            <a:stCxn id="64" idx="2"/>
            <a:endCxn id="84" idx="0"/>
          </p:cNvCxnSpPr>
          <p:nvPr/>
        </p:nvCxnSpPr>
        <p:spPr>
          <a:xfrm rot="5400000">
            <a:off x="8873335" y="4380088"/>
            <a:ext cx="682031" cy="1363913"/>
          </a:xfrm>
          <a:prstGeom prst="bentConnector3">
            <a:avLst>
              <a:gd name="adj1" fmla="val 61031"/>
            </a:avLst>
          </a:prstGeom>
          <a:ln>
            <a:tailEnd type="triangle"/>
          </a:ln>
        </p:spPr>
        <p:style>
          <a:lnRef idx="1">
            <a:schemeClr val="dk1"/>
          </a:lnRef>
          <a:fillRef idx="0">
            <a:schemeClr val="dk1"/>
          </a:fillRef>
          <a:effectRef idx="0">
            <a:schemeClr val="dk1"/>
          </a:effectRef>
          <a:fontRef idx="minor">
            <a:schemeClr val="tx1"/>
          </a:fontRef>
        </p:style>
      </p:cxnSp>
      <p:sp>
        <p:nvSpPr>
          <p:cNvPr id="139" name="正方形/長方形 138">
            <a:extLst>
              <a:ext uri="{FF2B5EF4-FFF2-40B4-BE49-F238E27FC236}">
                <a16:creationId xmlns:a16="http://schemas.microsoft.com/office/drawing/2014/main" id="{65915587-C768-89B2-6069-17853428B738}"/>
              </a:ext>
            </a:extLst>
          </p:cNvPr>
          <p:cNvSpPr/>
          <p:nvPr/>
        </p:nvSpPr>
        <p:spPr>
          <a:xfrm>
            <a:off x="7545056" y="7215613"/>
            <a:ext cx="3397668" cy="1718838"/>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140" name="TextBox 9">
            <a:extLst>
              <a:ext uri="{FF2B5EF4-FFF2-40B4-BE49-F238E27FC236}">
                <a16:creationId xmlns:a16="http://schemas.microsoft.com/office/drawing/2014/main" id="{F6049713-64DB-0899-4040-1FC99CF08DAD}"/>
              </a:ext>
            </a:extLst>
          </p:cNvPr>
          <p:cNvSpPr txBox="1">
            <a:spLocks noChangeArrowheads="1"/>
          </p:cNvSpPr>
          <p:nvPr/>
        </p:nvSpPr>
        <p:spPr bwMode="auto">
          <a:xfrm>
            <a:off x="7476141" y="8082066"/>
            <a:ext cx="22431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141" name="Graphic 8">
            <a:extLst>
              <a:ext uri="{FF2B5EF4-FFF2-40B4-BE49-F238E27FC236}">
                <a16:creationId xmlns:a16="http://schemas.microsoft.com/office/drawing/2014/main" id="{FD39161F-3899-D7E2-42A6-C9EBD3330D23}"/>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299940" y="7530016"/>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TextBox 24">
            <a:extLst>
              <a:ext uri="{FF2B5EF4-FFF2-40B4-BE49-F238E27FC236}">
                <a16:creationId xmlns:a16="http://schemas.microsoft.com/office/drawing/2014/main" id="{22A065B4-0FE8-1308-FE37-59E4415C1AC1}"/>
              </a:ext>
            </a:extLst>
          </p:cNvPr>
          <p:cNvSpPr txBox="1">
            <a:spLocks noChangeArrowheads="1"/>
          </p:cNvSpPr>
          <p:nvPr/>
        </p:nvSpPr>
        <p:spPr bwMode="auto">
          <a:xfrm>
            <a:off x="9122998" y="7970273"/>
            <a:ext cx="16000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br>
              <a:rPr lang="en-US" altLang="en-US" sz="1050" dirty="0">
                <a:latin typeface="Arial" panose="020B0604020202020204" pitchFamily="34" charset="0"/>
                <a:ea typeface="Amazon Ember" panose="020B0603020204020204" pitchFamily="34" charset="0"/>
                <a:cs typeface="Arial" panose="020B0604020202020204" pitchFamily="34" charset="0"/>
              </a:rPr>
            </a:br>
            <a:r>
              <a:rPr lang="en-US" altLang="en-US" sz="105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05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143" name="Graphic 29">
            <a:extLst>
              <a:ext uri="{FF2B5EF4-FFF2-40B4-BE49-F238E27FC236}">
                <a16:creationId xmlns:a16="http://schemas.microsoft.com/office/drawing/2014/main" id="{15E4F092-4F60-B9AA-9FF0-588F9B2402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53937" y="7526646"/>
            <a:ext cx="457200" cy="457200"/>
          </a:xfrm>
          <a:prstGeom prst="rect">
            <a:avLst/>
          </a:prstGeom>
        </p:spPr>
      </p:pic>
      <p:sp>
        <p:nvSpPr>
          <p:cNvPr id="144" name="Rectangle 134">
            <a:extLst>
              <a:ext uri="{FF2B5EF4-FFF2-40B4-BE49-F238E27FC236}">
                <a16:creationId xmlns:a16="http://schemas.microsoft.com/office/drawing/2014/main" id="{5B760D42-2E8D-F873-32C1-82CBFD714649}"/>
              </a:ext>
            </a:extLst>
          </p:cNvPr>
          <p:cNvSpPr/>
          <p:nvPr/>
        </p:nvSpPr>
        <p:spPr>
          <a:xfrm>
            <a:off x="7747595" y="7331117"/>
            <a:ext cx="3055883" cy="155251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145" name="直線矢印コネクタ 144">
            <a:extLst>
              <a:ext uri="{FF2B5EF4-FFF2-40B4-BE49-F238E27FC236}">
                <a16:creationId xmlns:a16="http://schemas.microsoft.com/office/drawing/2014/main" id="{87911C95-67EF-5812-5F7D-FFC51E55B706}"/>
              </a:ext>
            </a:extLst>
          </p:cNvPr>
          <p:cNvCxnSpPr>
            <a:cxnSpLocks/>
            <a:stCxn id="146" idx="3"/>
            <a:endCxn id="144" idx="1"/>
          </p:cNvCxnSpPr>
          <p:nvPr/>
        </p:nvCxnSpPr>
        <p:spPr>
          <a:xfrm>
            <a:off x="7291127" y="8100263"/>
            <a:ext cx="456468" cy="7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6" name="Rectangle 134">
            <a:extLst>
              <a:ext uri="{FF2B5EF4-FFF2-40B4-BE49-F238E27FC236}">
                <a16:creationId xmlns:a16="http://schemas.microsoft.com/office/drawing/2014/main" id="{63B5512E-21EB-D0DF-54D6-B9CB1D62048A}"/>
              </a:ext>
            </a:extLst>
          </p:cNvPr>
          <p:cNvSpPr/>
          <p:nvPr/>
        </p:nvSpPr>
        <p:spPr>
          <a:xfrm>
            <a:off x="4152025" y="7372803"/>
            <a:ext cx="3139102"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147" name="TextBox 20">
            <a:extLst>
              <a:ext uri="{FF2B5EF4-FFF2-40B4-BE49-F238E27FC236}">
                <a16:creationId xmlns:a16="http://schemas.microsoft.com/office/drawing/2014/main" id="{0842ED94-FC4F-F240-E347-7FD90BE9E4F4}"/>
              </a:ext>
            </a:extLst>
          </p:cNvPr>
          <p:cNvSpPr txBox="1">
            <a:spLocks noChangeArrowheads="1"/>
          </p:cNvSpPr>
          <p:nvPr/>
        </p:nvSpPr>
        <p:spPr bwMode="auto">
          <a:xfrm>
            <a:off x="4947261" y="7438234"/>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統計処理後のデータを利用する機能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148" name="TextBox 20">
            <a:extLst>
              <a:ext uri="{FF2B5EF4-FFF2-40B4-BE49-F238E27FC236}">
                <a16:creationId xmlns:a16="http://schemas.microsoft.com/office/drawing/2014/main" id="{7E2D7DC6-C95E-7726-888A-932C5D762825}"/>
              </a:ext>
            </a:extLst>
          </p:cNvPr>
          <p:cNvSpPr txBox="1">
            <a:spLocks noChangeArrowheads="1"/>
          </p:cNvSpPr>
          <p:nvPr/>
        </p:nvSpPr>
        <p:spPr bwMode="auto">
          <a:xfrm>
            <a:off x="4175231" y="8087840"/>
            <a:ext cx="3189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統計情報公開機能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Tree>
    <p:extLst>
      <p:ext uri="{BB962C8B-B14F-4D97-AF65-F5344CB8AC3E}">
        <p14:creationId xmlns:p14="http://schemas.microsoft.com/office/powerpoint/2010/main" val="2794208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5-1-4-4</a:t>
            </a:r>
            <a:r>
              <a:rPr kumimoji="1" lang="en-US" altLang="ja-JP" dirty="0"/>
              <a:t>. </a:t>
            </a:r>
            <a:r>
              <a:rPr kumimoji="1" lang="ja-JP" altLang="en-US" dirty="0"/>
              <a:t>データ管理</a:t>
            </a:r>
            <a:r>
              <a:rPr kumimoji="1" lang="en-US" altLang="ja-JP" dirty="0"/>
              <a:t>_</a:t>
            </a:r>
            <a:r>
              <a:rPr kumimoji="1" lang="ja-JP" altLang="en-US" dirty="0"/>
              <a:t>統計処理機能</a:t>
            </a:r>
            <a:br>
              <a:rPr kumimoji="1" lang="en-US" altLang="ja-JP" dirty="0"/>
            </a:br>
            <a:r>
              <a:rPr kumimoji="1" lang="ja-JP" altLang="en-US" sz="3600" dirty="0"/>
              <a:t>（パターン</a:t>
            </a:r>
            <a:r>
              <a:rPr kumimoji="1" lang="en-US" altLang="ja-JP" sz="3600" dirty="0"/>
              <a:t>6</a:t>
            </a:r>
            <a:r>
              <a:rPr kumimoji="1" lang="ja-JP" altLang="en-US" sz="3600" dirty="0"/>
              <a:t>　低頻度かつ中規模なデータ分析を実施する場合・</a:t>
            </a:r>
            <a:r>
              <a:rPr kumimoji="1" lang="en-US" altLang="ja-JP" sz="3600" dirty="0"/>
              <a:t>Lambda</a:t>
            </a:r>
            <a:r>
              <a:rPr kumimoji="1" lang="ja-JP" altLang="en-US" sz="3600" dirty="0"/>
              <a:t>利用）</a:t>
            </a:r>
          </a:p>
        </p:txBody>
      </p:sp>
      <p:sp>
        <p:nvSpPr>
          <p:cNvPr id="9" name="正方形/長方形 8">
            <a:extLst>
              <a:ext uri="{FF2B5EF4-FFF2-40B4-BE49-F238E27FC236}">
                <a16:creationId xmlns:a16="http://schemas.microsoft.com/office/drawing/2014/main" id="{E9A0C0B3-C4F2-76D3-5528-76A56EBA292C}"/>
              </a:ext>
            </a:extLst>
          </p:cNvPr>
          <p:cNvSpPr/>
          <p:nvPr/>
        </p:nvSpPr>
        <p:spPr>
          <a:xfrm>
            <a:off x="7510139" y="7215613"/>
            <a:ext cx="3397668" cy="1718838"/>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2D0F61FC-EC28-4F17-057E-40BE27BD9404}"/>
              </a:ext>
            </a:extLst>
          </p:cNvPr>
          <p:cNvSpPr/>
          <p:nvPr/>
        </p:nvSpPr>
        <p:spPr>
          <a:xfrm>
            <a:off x="6456491" y="2282154"/>
            <a:ext cx="7394106" cy="493404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統計処理機能</a:t>
            </a:r>
          </a:p>
        </p:txBody>
      </p:sp>
      <p:sp>
        <p:nvSpPr>
          <p:cNvPr id="22" name="TextBox 12">
            <a:extLst>
              <a:ext uri="{FF2B5EF4-FFF2-40B4-BE49-F238E27FC236}">
                <a16:creationId xmlns:a16="http://schemas.microsoft.com/office/drawing/2014/main" id="{0181D733-B6D1-8D6E-F487-58D0367776AB}"/>
              </a:ext>
            </a:extLst>
          </p:cNvPr>
          <p:cNvSpPr txBox="1">
            <a:spLocks noChangeArrowheads="1"/>
          </p:cNvSpPr>
          <p:nvPr/>
        </p:nvSpPr>
        <p:spPr bwMode="auto">
          <a:xfrm>
            <a:off x="3123967" y="405104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58" name="Graphic 23">
            <a:extLst>
              <a:ext uri="{FF2B5EF4-FFF2-40B4-BE49-F238E27FC236}">
                <a16:creationId xmlns:a16="http://schemas.microsoft.com/office/drawing/2014/main" id="{38B44509-95C5-F3B4-09A8-7BCF4699E87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220636" y="361825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直線矢印コネクタ 58">
            <a:extLst>
              <a:ext uri="{FF2B5EF4-FFF2-40B4-BE49-F238E27FC236}">
                <a16:creationId xmlns:a16="http://schemas.microsoft.com/office/drawing/2014/main" id="{58BC978A-3714-AF75-5267-417A0364DAAE}"/>
              </a:ext>
            </a:extLst>
          </p:cNvPr>
          <p:cNvCxnSpPr>
            <a:cxnSpLocks/>
            <a:stCxn id="58" idx="1"/>
            <a:endCxn id="89" idx="1"/>
          </p:cNvCxnSpPr>
          <p:nvPr/>
        </p:nvCxnSpPr>
        <p:spPr>
          <a:xfrm flipV="1">
            <a:off x="3690536" y="3853107"/>
            <a:ext cx="375517" cy="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直線矢印コネクタ 60">
            <a:extLst>
              <a:ext uri="{FF2B5EF4-FFF2-40B4-BE49-F238E27FC236}">
                <a16:creationId xmlns:a16="http://schemas.microsoft.com/office/drawing/2014/main" id="{FF1DBF53-2B73-6FE5-B1EC-D1D7F7A9F94B}"/>
              </a:ext>
            </a:extLst>
          </p:cNvPr>
          <p:cNvCxnSpPr>
            <a:cxnSpLocks/>
            <a:stCxn id="89" idx="3"/>
            <a:endCxn id="79" idx="1"/>
          </p:cNvCxnSpPr>
          <p:nvPr/>
        </p:nvCxnSpPr>
        <p:spPr>
          <a:xfrm flipV="1">
            <a:off x="6349869" y="3847985"/>
            <a:ext cx="1247545" cy="51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2" name="Graphic 6">
            <a:extLst>
              <a:ext uri="{FF2B5EF4-FFF2-40B4-BE49-F238E27FC236}">
                <a16:creationId xmlns:a16="http://schemas.microsoft.com/office/drawing/2014/main" id="{8C943928-E3C6-CC17-7888-7D2A3514A547}"/>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6733191" y="3580344"/>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10">
            <a:extLst>
              <a:ext uri="{FF2B5EF4-FFF2-40B4-BE49-F238E27FC236}">
                <a16:creationId xmlns:a16="http://schemas.microsoft.com/office/drawing/2014/main" id="{B66BEE5B-0CB7-F023-2779-A6DFE90B839B}"/>
              </a:ext>
            </a:extLst>
          </p:cNvPr>
          <p:cNvSpPr txBox="1">
            <a:spLocks noChangeArrowheads="1"/>
          </p:cNvSpPr>
          <p:nvPr/>
        </p:nvSpPr>
        <p:spPr bwMode="auto">
          <a:xfrm>
            <a:off x="6132889" y="4144010"/>
            <a:ext cx="17340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cxnSp>
        <p:nvCxnSpPr>
          <p:cNvPr id="74" name="直線矢印コネクタ 73">
            <a:extLst>
              <a:ext uri="{FF2B5EF4-FFF2-40B4-BE49-F238E27FC236}">
                <a16:creationId xmlns:a16="http://schemas.microsoft.com/office/drawing/2014/main" id="{DD66BDBF-398C-11C6-B5FC-60D8BF0AD47A}"/>
              </a:ext>
            </a:extLst>
          </p:cNvPr>
          <p:cNvCxnSpPr>
            <a:cxnSpLocks/>
            <a:stCxn id="124" idx="1"/>
            <a:endCxn id="79" idx="3"/>
          </p:cNvCxnSpPr>
          <p:nvPr/>
        </p:nvCxnSpPr>
        <p:spPr>
          <a:xfrm flipH="1" flipV="1">
            <a:off x="9237030" y="3847985"/>
            <a:ext cx="550689" cy="46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TextBox 9">
            <a:extLst>
              <a:ext uri="{FF2B5EF4-FFF2-40B4-BE49-F238E27FC236}">
                <a16:creationId xmlns:a16="http://schemas.microsoft.com/office/drawing/2014/main" id="{B9D89CA9-E6CD-CAF6-4089-5D2FEC1E916C}"/>
              </a:ext>
            </a:extLst>
          </p:cNvPr>
          <p:cNvSpPr txBox="1">
            <a:spLocks noChangeArrowheads="1"/>
          </p:cNvSpPr>
          <p:nvPr/>
        </p:nvSpPr>
        <p:spPr bwMode="auto">
          <a:xfrm>
            <a:off x="7325960" y="3263750"/>
            <a:ext cx="22431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76" name="Graphic 8">
            <a:extLst>
              <a:ext uri="{FF2B5EF4-FFF2-40B4-BE49-F238E27FC236}">
                <a16:creationId xmlns:a16="http://schemas.microsoft.com/office/drawing/2014/main" id="{D003289B-423D-8367-6771-B0B5579DA40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49759" y="2711700"/>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24">
            <a:extLst>
              <a:ext uri="{FF2B5EF4-FFF2-40B4-BE49-F238E27FC236}">
                <a16:creationId xmlns:a16="http://schemas.microsoft.com/office/drawing/2014/main" id="{BD217AFD-53FD-C4C2-6092-EE1EA1FB591F}"/>
              </a:ext>
            </a:extLst>
          </p:cNvPr>
          <p:cNvSpPr txBox="1">
            <a:spLocks noChangeArrowheads="1"/>
          </p:cNvSpPr>
          <p:nvPr/>
        </p:nvSpPr>
        <p:spPr bwMode="auto">
          <a:xfrm>
            <a:off x="7668522" y="4279864"/>
            <a:ext cx="16000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br>
              <a:rPr lang="en-US" altLang="en-US" sz="1050" dirty="0">
                <a:latin typeface="Arial" panose="020B0604020202020204" pitchFamily="34" charset="0"/>
                <a:ea typeface="Amazon Ember" panose="020B0603020204020204" pitchFamily="34" charset="0"/>
                <a:cs typeface="Arial" panose="020B0604020202020204" pitchFamily="34" charset="0"/>
              </a:rPr>
            </a:br>
            <a:r>
              <a:rPr lang="en-US" altLang="en-US" sz="105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78" name="Graphic 29">
            <a:extLst>
              <a:ext uri="{FF2B5EF4-FFF2-40B4-BE49-F238E27FC236}">
                <a16:creationId xmlns:a16="http://schemas.microsoft.com/office/drawing/2014/main" id="{91588BD8-7231-B6A2-200F-80734FA221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99461" y="3836237"/>
            <a:ext cx="457200" cy="457200"/>
          </a:xfrm>
          <a:prstGeom prst="rect">
            <a:avLst/>
          </a:prstGeom>
        </p:spPr>
      </p:pic>
      <p:sp>
        <p:nvSpPr>
          <p:cNvPr id="79" name="Rectangle 134">
            <a:extLst>
              <a:ext uri="{FF2B5EF4-FFF2-40B4-BE49-F238E27FC236}">
                <a16:creationId xmlns:a16="http://schemas.microsoft.com/office/drawing/2014/main" id="{1F590303-7708-F837-A173-48B3527B51FA}"/>
              </a:ext>
            </a:extLst>
          </p:cNvPr>
          <p:cNvSpPr/>
          <p:nvPr/>
        </p:nvSpPr>
        <p:spPr>
          <a:xfrm>
            <a:off x="7597414" y="2656691"/>
            <a:ext cx="1639616" cy="238258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80" name="TextBox 12">
            <a:extLst>
              <a:ext uri="{FF2B5EF4-FFF2-40B4-BE49-F238E27FC236}">
                <a16:creationId xmlns:a16="http://schemas.microsoft.com/office/drawing/2014/main" id="{B45CAC88-120E-376D-69ED-69BFFA604A40}"/>
              </a:ext>
            </a:extLst>
          </p:cNvPr>
          <p:cNvSpPr txBox="1">
            <a:spLocks noChangeArrowheads="1"/>
          </p:cNvSpPr>
          <p:nvPr/>
        </p:nvSpPr>
        <p:spPr bwMode="auto">
          <a:xfrm>
            <a:off x="14105228" y="5976545"/>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分析</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81" name="Graphic 23">
            <a:extLst>
              <a:ext uri="{FF2B5EF4-FFF2-40B4-BE49-F238E27FC236}">
                <a16:creationId xmlns:a16="http://schemas.microsoft.com/office/drawing/2014/main" id="{77E40914-27E5-7ED4-CDD3-76B31E09C1F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4201897" y="545556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9">
            <a:extLst>
              <a:ext uri="{FF2B5EF4-FFF2-40B4-BE49-F238E27FC236}">
                <a16:creationId xmlns:a16="http://schemas.microsoft.com/office/drawing/2014/main" id="{5605A1B2-97AD-3FF6-973A-837D9FE1778F}"/>
              </a:ext>
            </a:extLst>
          </p:cNvPr>
          <p:cNvSpPr txBox="1">
            <a:spLocks noChangeArrowheads="1"/>
          </p:cNvSpPr>
          <p:nvPr/>
        </p:nvSpPr>
        <p:spPr bwMode="auto">
          <a:xfrm>
            <a:off x="7441224" y="8082066"/>
            <a:ext cx="22431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84" name="Graphic 8">
            <a:extLst>
              <a:ext uri="{FF2B5EF4-FFF2-40B4-BE49-F238E27FC236}">
                <a16:creationId xmlns:a16="http://schemas.microsoft.com/office/drawing/2014/main" id="{EA028A54-67C2-3C31-04D0-3E14517801BB}"/>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265023" y="7530016"/>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24">
            <a:extLst>
              <a:ext uri="{FF2B5EF4-FFF2-40B4-BE49-F238E27FC236}">
                <a16:creationId xmlns:a16="http://schemas.microsoft.com/office/drawing/2014/main" id="{1E1137AE-D8DF-1A17-BF13-665FA28FC469}"/>
              </a:ext>
            </a:extLst>
          </p:cNvPr>
          <p:cNvSpPr txBox="1">
            <a:spLocks noChangeArrowheads="1"/>
          </p:cNvSpPr>
          <p:nvPr/>
        </p:nvSpPr>
        <p:spPr bwMode="auto">
          <a:xfrm>
            <a:off x="9088081" y="7970273"/>
            <a:ext cx="16000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br>
              <a:rPr lang="en-US" altLang="en-US" sz="1050" dirty="0">
                <a:latin typeface="Arial" panose="020B0604020202020204" pitchFamily="34" charset="0"/>
                <a:ea typeface="Amazon Ember" panose="020B0603020204020204" pitchFamily="34" charset="0"/>
                <a:cs typeface="Arial" panose="020B0604020202020204" pitchFamily="34" charset="0"/>
              </a:rPr>
            </a:br>
            <a:r>
              <a:rPr lang="en-US" altLang="en-US" sz="105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05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86" name="Graphic 29">
            <a:extLst>
              <a:ext uri="{FF2B5EF4-FFF2-40B4-BE49-F238E27FC236}">
                <a16:creationId xmlns:a16="http://schemas.microsoft.com/office/drawing/2014/main" id="{11D5965E-54EE-E469-3F5F-B4BBC1A564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19020" y="7526646"/>
            <a:ext cx="457200" cy="457200"/>
          </a:xfrm>
          <a:prstGeom prst="rect">
            <a:avLst/>
          </a:prstGeom>
        </p:spPr>
      </p:pic>
      <p:sp>
        <p:nvSpPr>
          <p:cNvPr id="87" name="Rectangle 134">
            <a:extLst>
              <a:ext uri="{FF2B5EF4-FFF2-40B4-BE49-F238E27FC236}">
                <a16:creationId xmlns:a16="http://schemas.microsoft.com/office/drawing/2014/main" id="{EA7C011C-63D0-BFF0-55FC-0D35B44C12BD}"/>
              </a:ext>
            </a:extLst>
          </p:cNvPr>
          <p:cNvSpPr/>
          <p:nvPr/>
        </p:nvSpPr>
        <p:spPr>
          <a:xfrm>
            <a:off x="7712678" y="7331117"/>
            <a:ext cx="3055883" cy="155251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88" name="直線矢印コネクタ 87">
            <a:extLst>
              <a:ext uri="{FF2B5EF4-FFF2-40B4-BE49-F238E27FC236}">
                <a16:creationId xmlns:a16="http://schemas.microsoft.com/office/drawing/2014/main" id="{10D7E055-44F6-7BD1-9E98-A75673EBC33C}"/>
              </a:ext>
            </a:extLst>
          </p:cNvPr>
          <p:cNvCxnSpPr>
            <a:cxnSpLocks/>
            <a:stCxn id="92" idx="3"/>
            <a:endCxn id="87" idx="1"/>
          </p:cNvCxnSpPr>
          <p:nvPr/>
        </p:nvCxnSpPr>
        <p:spPr>
          <a:xfrm>
            <a:off x="7256210" y="8100263"/>
            <a:ext cx="456468" cy="7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9" name="Rectangle 134">
            <a:extLst>
              <a:ext uri="{FF2B5EF4-FFF2-40B4-BE49-F238E27FC236}">
                <a16:creationId xmlns:a16="http://schemas.microsoft.com/office/drawing/2014/main" id="{468A1746-7932-C762-7BF9-A4C5B130CD5D}"/>
              </a:ext>
            </a:extLst>
          </p:cNvPr>
          <p:cNvSpPr/>
          <p:nvPr/>
        </p:nvSpPr>
        <p:spPr>
          <a:xfrm>
            <a:off x="4066053" y="2887522"/>
            <a:ext cx="2283816" cy="193116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0" name="TextBox 20">
            <a:extLst>
              <a:ext uri="{FF2B5EF4-FFF2-40B4-BE49-F238E27FC236}">
                <a16:creationId xmlns:a16="http://schemas.microsoft.com/office/drawing/2014/main" id="{3A08A397-C5A2-0BC4-3669-E18D85F48C52}"/>
              </a:ext>
            </a:extLst>
          </p:cNvPr>
          <p:cNvSpPr txBox="1">
            <a:spLocks noChangeArrowheads="1"/>
          </p:cNvSpPr>
          <p:nvPr/>
        </p:nvSpPr>
        <p:spPr bwMode="auto">
          <a:xfrm>
            <a:off x="4455523" y="3049294"/>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統計処理の</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91" name="TextBox 20">
            <a:extLst>
              <a:ext uri="{FF2B5EF4-FFF2-40B4-BE49-F238E27FC236}">
                <a16:creationId xmlns:a16="http://schemas.microsoft.com/office/drawing/2014/main" id="{D1E3B65D-3A47-6A6E-27D4-44A3140033E6}"/>
              </a:ext>
            </a:extLst>
          </p:cNvPr>
          <p:cNvSpPr txBox="1">
            <a:spLocks noChangeArrowheads="1"/>
          </p:cNvSpPr>
          <p:nvPr/>
        </p:nvSpPr>
        <p:spPr bwMode="auto">
          <a:xfrm>
            <a:off x="4034819" y="3899269"/>
            <a:ext cx="24587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データ連携機能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p>
          <a:p>
            <a:pPr marL="285750" indent="-285750">
              <a:buFont typeface="Arial" panose="020B0604020202020204" pitchFamily="34" charset="0"/>
              <a:buChar char="•"/>
            </a:pPr>
            <a:r>
              <a:rPr lang="ja-JP" altLang="en-US" sz="1200" dirty="0">
                <a:latin typeface="Calibri"/>
                <a:ea typeface="Amazon Ember" panose="020B0603020204020204" pitchFamily="34" charset="0"/>
                <a:cs typeface="Calibri"/>
              </a:rPr>
              <a:t>データ管理_大量データ取り込み機能</a:t>
            </a:r>
            <a:endParaRPr lang="ja-JP"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92" name="Rectangle 134">
            <a:extLst>
              <a:ext uri="{FF2B5EF4-FFF2-40B4-BE49-F238E27FC236}">
                <a16:creationId xmlns:a16="http://schemas.microsoft.com/office/drawing/2014/main" id="{4C7552A1-9998-9956-A5D2-D2A01709A058}"/>
              </a:ext>
            </a:extLst>
          </p:cNvPr>
          <p:cNvSpPr/>
          <p:nvPr/>
        </p:nvSpPr>
        <p:spPr>
          <a:xfrm>
            <a:off x="4117108" y="7372803"/>
            <a:ext cx="3139102"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3" name="TextBox 20">
            <a:extLst>
              <a:ext uri="{FF2B5EF4-FFF2-40B4-BE49-F238E27FC236}">
                <a16:creationId xmlns:a16="http://schemas.microsoft.com/office/drawing/2014/main" id="{D3FE8D1B-8FCB-89EC-BE1C-C46C5BE67A89}"/>
              </a:ext>
            </a:extLst>
          </p:cNvPr>
          <p:cNvSpPr txBox="1">
            <a:spLocks noChangeArrowheads="1"/>
          </p:cNvSpPr>
          <p:nvPr/>
        </p:nvSpPr>
        <p:spPr bwMode="auto">
          <a:xfrm>
            <a:off x="4912344" y="7438234"/>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統計処理後のデータを利用する機能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94" name="TextBox 20">
            <a:extLst>
              <a:ext uri="{FF2B5EF4-FFF2-40B4-BE49-F238E27FC236}">
                <a16:creationId xmlns:a16="http://schemas.microsoft.com/office/drawing/2014/main" id="{5439E569-4767-2132-4E4A-5A2F415BF6C8}"/>
              </a:ext>
            </a:extLst>
          </p:cNvPr>
          <p:cNvSpPr txBox="1">
            <a:spLocks noChangeArrowheads="1"/>
          </p:cNvSpPr>
          <p:nvPr/>
        </p:nvSpPr>
        <p:spPr bwMode="auto">
          <a:xfrm>
            <a:off x="4140314" y="8087840"/>
            <a:ext cx="3189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統計情報公開機能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95" name="Rectangle 78">
            <a:extLst>
              <a:ext uri="{FF2B5EF4-FFF2-40B4-BE49-F238E27FC236}">
                <a16:creationId xmlns:a16="http://schemas.microsoft.com/office/drawing/2014/main" id="{B309AB05-5F03-776E-B781-4C4C116DF76A}"/>
              </a:ext>
            </a:extLst>
          </p:cNvPr>
          <p:cNvSpPr/>
          <p:nvPr/>
        </p:nvSpPr>
        <p:spPr>
          <a:xfrm>
            <a:off x="3913132" y="2205340"/>
            <a:ext cx="10104564"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96" name="Graphic 79">
            <a:extLst>
              <a:ext uri="{FF2B5EF4-FFF2-40B4-BE49-F238E27FC236}">
                <a16:creationId xmlns:a16="http://schemas.microsoft.com/office/drawing/2014/main" id="{3A375309-DA04-E6D7-22A0-FBBD5749D13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913133" y="2203752"/>
            <a:ext cx="381000" cy="381000"/>
          </a:xfrm>
          <a:prstGeom prst="rect">
            <a:avLst/>
          </a:prstGeom>
        </p:spPr>
      </p:pic>
      <p:cxnSp>
        <p:nvCxnSpPr>
          <p:cNvPr id="97" name="直線矢印コネクタ 96">
            <a:extLst>
              <a:ext uri="{FF2B5EF4-FFF2-40B4-BE49-F238E27FC236}">
                <a16:creationId xmlns:a16="http://schemas.microsoft.com/office/drawing/2014/main" id="{92854C4E-D64A-22AA-9FBE-B76D30BF36AF}"/>
              </a:ext>
            </a:extLst>
          </p:cNvPr>
          <p:cNvCxnSpPr>
            <a:cxnSpLocks/>
            <a:stCxn id="81" idx="3"/>
            <a:endCxn id="99" idx="3"/>
          </p:cNvCxnSpPr>
          <p:nvPr/>
        </p:nvCxnSpPr>
        <p:spPr>
          <a:xfrm flipH="1" flipV="1">
            <a:off x="13135695" y="5681056"/>
            <a:ext cx="1066202" cy="9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Connector: Elbow 12">
            <a:extLst>
              <a:ext uri="{FF2B5EF4-FFF2-40B4-BE49-F238E27FC236}">
                <a16:creationId xmlns:a16="http://schemas.microsoft.com/office/drawing/2014/main" id="{3D0208A7-DE50-7C74-F363-D70B791ECA30}"/>
              </a:ext>
            </a:extLst>
          </p:cNvPr>
          <p:cNvCxnSpPr>
            <a:cxnSpLocks/>
            <a:stCxn id="81" idx="3"/>
            <a:endCxn id="105" idx="3"/>
          </p:cNvCxnSpPr>
          <p:nvPr/>
        </p:nvCxnSpPr>
        <p:spPr>
          <a:xfrm rot="10800000">
            <a:off x="13134201" y="3707701"/>
            <a:ext cx="1067697" cy="1982810"/>
          </a:xfrm>
          <a:prstGeom prst="bentConnector3">
            <a:avLst>
              <a:gd name="adj1" fmla="val 4788"/>
            </a:avLst>
          </a:prstGeom>
          <a:ln>
            <a:tailEnd type="triangle"/>
          </a:ln>
        </p:spPr>
        <p:style>
          <a:lnRef idx="1">
            <a:schemeClr val="dk1"/>
          </a:lnRef>
          <a:fillRef idx="0">
            <a:schemeClr val="dk1"/>
          </a:fillRef>
          <a:effectRef idx="0">
            <a:schemeClr val="dk1"/>
          </a:effectRef>
          <a:fontRef idx="minor">
            <a:schemeClr val="tx1"/>
          </a:fontRef>
        </p:style>
      </p:cxnSp>
      <p:pic>
        <p:nvPicPr>
          <p:cNvPr id="99" name="Graphic 17">
            <a:extLst>
              <a:ext uri="{FF2B5EF4-FFF2-40B4-BE49-F238E27FC236}">
                <a16:creationId xmlns:a16="http://schemas.microsoft.com/office/drawing/2014/main" id="{1349D273-25F9-BBB7-47AB-976161641763}"/>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2587055" y="540673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Box 9">
            <a:extLst>
              <a:ext uri="{FF2B5EF4-FFF2-40B4-BE49-F238E27FC236}">
                <a16:creationId xmlns:a16="http://schemas.microsoft.com/office/drawing/2014/main" id="{1B0752FD-B4C2-6351-3BC2-31306F91F805}"/>
              </a:ext>
            </a:extLst>
          </p:cNvPr>
          <p:cNvSpPr txBox="1">
            <a:spLocks noChangeArrowheads="1"/>
          </p:cNvSpPr>
          <p:nvPr/>
        </p:nvSpPr>
        <p:spPr bwMode="auto">
          <a:xfrm>
            <a:off x="11739807" y="5907063"/>
            <a:ext cx="2243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バックエンド</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1" name="Graphic 10">
            <a:extLst>
              <a:ext uri="{FF2B5EF4-FFF2-40B4-BE49-F238E27FC236}">
                <a16:creationId xmlns:a16="http://schemas.microsoft.com/office/drawing/2014/main" id="{9C6C4AE5-4499-2A92-1156-9108A204FE2D}"/>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2678495" y="6574528"/>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Box 20">
            <a:extLst>
              <a:ext uri="{FF2B5EF4-FFF2-40B4-BE49-F238E27FC236}">
                <a16:creationId xmlns:a16="http://schemas.microsoft.com/office/drawing/2014/main" id="{FBEB9CB5-838B-7913-3416-39CD17E97A55}"/>
              </a:ext>
            </a:extLst>
          </p:cNvPr>
          <p:cNvSpPr txBox="1">
            <a:spLocks noChangeArrowheads="1"/>
          </p:cNvSpPr>
          <p:nvPr/>
        </p:nvSpPr>
        <p:spPr bwMode="auto">
          <a:xfrm>
            <a:off x="11715200" y="6921536"/>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03" name="直線矢印コネクタ 120">
            <a:extLst>
              <a:ext uri="{FF2B5EF4-FFF2-40B4-BE49-F238E27FC236}">
                <a16:creationId xmlns:a16="http://schemas.microsoft.com/office/drawing/2014/main" id="{697A0C37-C7FF-D750-20A5-F3DAB43F9D09}"/>
              </a:ext>
            </a:extLst>
          </p:cNvPr>
          <p:cNvCxnSpPr>
            <a:cxnSpLocks/>
            <a:stCxn id="100" idx="2"/>
            <a:endCxn id="101" idx="0"/>
          </p:cNvCxnSpPr>
          <p:nvPr/>
        </p:nvCxnSpPr>
        <p:spPr>
          <a:xfrm flipH="1">
            <a:off x="12861375" y="6337950"/>
            <a:ext cx="1" cy="2365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直線矢印コネクタ 120">
            <a:extLst>
              <a:ext uri="{FF2B5EF4-FFF2-40B4-BE49-F238E27FC236}">
                <a16:creationId xmlns:a16="http://schemas.microsoft.com/office/drawing/2014/main" id="{D966B71B-ACA3-9AE4-C00E-7E356202479F}"/>
              </a:ext>
            </a:extLst>
          </p:cNvPr>
          <p:cNvCxnSpPr>
            <a:cxnSpLocks/>
            <a:stCxn id="111" idx="2"/>
            <a:endCxn id="99" idx="0"/>
          </p:cNvCxnSpPr>
          <p:nvPr/>
        </p:nvCxnSpPr>
        <p:spPr>
          <a:xfrm>
            <a:off x="12861375" y="5191475"/>
            <a:ext cx="0" cy="215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5" name="Graphic 19">
            <a:extLst>
              <a:ext uri="{FF2B5EF4-FFF2-40B4-BE49-F238E27FC236}">
                <a16:creationId xmlns:a16="http://schemas.microsoft.com/office/drawing/2014/main" id="{F9C52250-53EB-337A-305D-9F521B12FD4A}"/>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2585560" y="343338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11">
            <a:extLst>
              <a:ext uri="{FF2B5EF4-FFF2-40B4-BE49-F238E27FC236}">
                <a16:creationId xmlns:a16="http://schemas.microsoft.com/office/drawing/2014/main" id="{6B26209E-8CBA-59BC-6C1A-BA53F87B965B}"/>
              </a:ext>
            </a:extLst>
          </p:cNvPr>
          <p:cNvSpPr txBox="1">
            <a:spLocks noChangeArrowheads="1"/>
          </p:cNvSpPr>
          <p:nvPr/>
        </p:nvSpPr>
        <p:spPr bwMode="auto">
          <a:xfrm>
            <a:off x="11724485" y="3979106"/>
            <a:ext cx="229235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CloudFront</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統計処理用</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Web</a:t>
            </a: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アプリ</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配信</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CDN</a:t>
            </a:r>
          </a:p>
        </p:txBody>
      </p:sp>
      <p:pic>
        <p:nvPicPr>
          <p:cNvPr id="107" name="Graphic 8">
            <a:extLst>
              <a:ext uri="{FF2B5EF4-FFF2-40B4-BE49-F238E27FC236}">
                <a16:creationId xmlns:a16="http://schemas.microsoft.com/office/drawing/2014/main" id="{C919C4FF-D760-52F5-5696-A494005FC781}"/>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2671881" y="262187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TextBox 11">
            <a:extLst>
              <a:ext uri="{FF2B5EF4-FFF2-40B4-BE49-F238E27FC236}">
                <a16:creationId xmlns:a16="http://schemas.microsoft.com/office/drawing/2014/main" id="{E112310A-A130-F0EA-86D3-7D866BD1C827}"/>
              </a:ext>
            </a:extLst>
          </p:cNvPr>
          <p:cNvSpPr txBox="1">
            <a:spLocks noChangeArrowheads="1"/>
          </p:cNvSpPr>
          <p:nvPr/>
        </p:nvSpPr>
        <p:spPr bwMode="auto">
          <a:xfrm>
            <a:off x="12269158" y="2950162"/>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フロントエンド保護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09" name="直線矢印コネクタ 120">
            <a:extLst>
              <a:ext uri="{FF2B5EF4-FFF2-40B4-BE49-F238E27FC236}">
                <a16:creationId xmlns:a16="http://schemas.microsoft.com/office/drawing/2014/main" id="{444243F2-422F-B233-5F7C-0C307FA1BD06}"/>
              </a:ext>
            </a:extLst>
          </p:cNvPr>
          <p:cNvCxnSpPr>
            <a:cxnSpLocks/>
            <a:stCxn id="108" idx="2"/>
            <a:endCxn id="105" idx="0"/>
          </p:cNvCxnSpPr>
          <p:nvPr/>
        </p:nvCxnSpPr>
        <p:spPr>
          <a:xfrm>
            <a:off x="12854761" y="3288716"/>
            <a:ext cx="5119" cy="144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0" name="Graphic 8">
            <a:extLst>
              <a:ext uri="{FF2B5EF4-FFF2-40B4-BE49-F238E27FC236}">
                <a16:creationId xmlns:a16="http://schemas.microsoft.com/office/drawing/2014/main" id="{DBBDC318-5EEB-BF21-3E93-1425515DFA6F}"/>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2678495" y="450939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11">
            <a:extLst>
              <a:ext uri="{FF2B5EF4-FFF2-40B4-BE49-F238E27FC236}">
                <a16:creationId xmlns:a16="http://schemas.microsoft.com/office/drawing/2014/main" id="{121B7354-F107-C3F3-93E8-04E6E83D763C}"/>
              </a:ext>
            </a:extLst>
          </p:cNvPr>
          <p:cNvSpPr txBox="1">
            <a:spLocks noChangeArrowheads="1"/>
          </p:cNvSpPr>
          <p:nvPr/>
        </p:nvSpPr>
        <p:spPr bwMode="auto">
          <a:xfrm>
            <a:off x="12426822" y="4852921"/>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800" dirty="0">
                <a:latin typeface="Amazon Ember" panose="020B0603020204020204" pitchFamily="34" charset="0"/>
                <a:ea typeface="Amazon Ember" panose="020B0603020204020204" pitchFamily="34" charset="0"/>
                <a:cs typeface="Amazon Ember" panose="020B0603020204020204" pitchFamily="34" charset="0"/>
              </a:rPr>
              <a:t>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12" name="Connector: Elbow 12">
            <a:extLst>
              <a:ext uri="{FF2B5EF4-FFF2-40B4-BE49-F238E27FC236}">
                <a16:creationId xmlns:a16="http://schemas.microsoft.com/office/drawing/2014/main" id="{031A3185-A180-9C0D-B75F-C9CF9D27AAC1}"/>
              </a:ext>
            </a:extLst>
          </p:cNvPr>
          <p:cNvCxnSpPr>
            <a:cxnSpLocks/>
            <a:stCxn id="81" idx="3"/>
            <a:endCxn id="128" idx="3"/>
          </p:cNvCxnSpPr>
          <p:nvPr/>
        </p:nvCxnSpPr>
        <p:spPr>
          <a:xfrm rot="10800000" flipV="1">
            <a:off x="13771855" y="5690511"/>
            <a:ext cx="430043" cy="2410212"/>
          </a:xfrm>
          <a:prstGeom prst="bentConnector3">
            <a:avLst>
              <a:gd name="adj1" fmla="val 14562"/>
            </a:avLst>
          </a:prstGeom>
          <a:ln>
            <a:tailEnd type="triangle"/>
          </a:ln>
        </p:spPr>
        <p:style>
          <a:lnRef idx="1">
            <a:schemeClr val="dk1"/>
          </a:lnRef>
          <a:fillRef idx="0">
            <a:schemeClr val="dk1"/>
          </a:fillRef>
          <a:effectRef idx="0">
            <a:schemeClr val="dk1"/>
          </a:effectRef>
          <a:fontRef idx="minor">
            <a:schemeClr val="tx1"/>
          </a:fontRef>
        </p:style>
      </p:cxnSp>
      <p:cxnSp>
        <p:nvCxnSpPr>
          <p:cNvPr id="113" name="直線矢印コネクタ 112">
            <a:extLst>
              <a:ext uri="{FF2B5EF4-FFF2-40B4-BE49-F238E27FC236}">
                <a16:creationId xmlns:a16="http://schemas.microsoft.com/office/drawing/2014/main" id="{AFD15DF6-C4E8-EA00-E5D3-E7A99218F2C2}"/>
              </a:ext>
            </a:extLst>
          </p:cNvPr>
          <p:cNvCxnSpPr>
            <a:cxnSpLocks/>
            <a:stCxn id="99" idx="1"/>
            <a:endCxn id="125" idx="3"/>
          </p:cNvCxnSpPr>
          <p:nvPr/>
        </p:nvCxnSpPr>
        <p:spPr>
          <a:xfrm flipH="1">
            <a:off x="10326827" y="5681056"/>
            <a:ext cx="2260228" cy="65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Connector: Elbow 12">
            <a:extLst>
              <a:ext uri="{FF2B5EF4-FFF2-40B4-BE49-F238E27FC236}">
                <a16:creationId xmlns:a16="http://schemas.microsoft.com/office/drawing/2014/main" id="{697AC934-A805-C66E-F433-AC67C3D09068}"/>
              </a:ext>
            </a:extLst>
          </p:cNvPr>
          <p:cNvCxnSpPr>
            <a:cxnSpLocks/>
            <a:stCxn id="126" idx="2"/>
            <a:endCxn id="87" idx="0"/>
          </p:cNvCxnSpPr>
          <p:nvPr/>
        </p:nvCxnSpPr>
        <p:spPr>
          <a:xfrm rot="5400000">
            <a:off x="9170674" y="6449284"/>
            <a:ext cx="951780" cy="81188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115" name="Graphic 8">
            <a:extLst>
              <a:ext uri="{FF2B5EF4-FFF2-40B4-BE49-F238E27FC236}">
                <a16:creationId xmlns:a16="http://schemas.microsoft.com/office/drawing/2014/main" id="{E8CFC620-E478-B083-5644-8F105E5C1433}"/>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1014423" y="342873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Box 9">
            <a:extLst>
              <a:ext uri="{FF2B5EF4-FFF2-40B4-BE49-F238E27FC236}">
                <a16:creationId xmlns:a16="http://schemas.microsoft.com/office/drawing/2014/main" id="{D517431A-409A-EF06-DC8D-2EE095DB1551}"/>
              </a:ext>
            </a:extLst>
          </p:cNvPr>
          <p:cNvSpPr txBox="1">
            <a:spLocks noChangeArrowheads="1"/>
          </p:cNvSpPr>
          <p:nvPr/>
        </p:nvSpPr>
        <p:spPr bwMode="auto">
          <a:xfrm>
            <a:off x="10168762" y="3974026"/>
            <a:ext cx="223996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S3</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統計処理用</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Web</a:t>
            </a: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アプリ</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配信ストレージ</a:t>
            </a:r>
          </a:p>
        </p:txBody>
      </p:sp>
      <p:cxnSp>
        <p:nvCxnSpPr>
          <p:cNvPr id="117" name="直線矢印コネクタ 120">
            <a:extLst>
              <a:ext uri="{FF2B5EF4-FFF2-40B4-BE49-F238E27FC236}">
                <a16:creationId xmlns:a16="http://schemas.microsoft.com/office/drawing/2014/main" id="{72554FF8-7398-B4B1-65CA-2D45829CACBB}"/>
              </a:ext>
            </a:extLst>
          </p:cNvPr>
          <p:cNvCxnSpPr>
            <a:cxnSpLocks/>
            <a:stCxn id="105" idx="1"/>
            <a:endCxn id="115" idx="3"/>
          </p:cNvCxnSpPr>
          <p:nvPr/>
        </p:nvCxnSpPr>
        <p:spPr>
          <a:xfrm flipH="1" flipV="1">
            <a:off x="11563063" y="3703059"/>
            <a:ext cx="1022497" cy="46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3" name="TextBox 10">
            <a:extLst>
              <a:ext uri="{FF2B5EF4-FFF2-40B4-BE49-F238E27FC236}">
                <a16:creationId xmlns:a16="http://schemas.microsoft.com/office/drawing/2014/main" id="{4492EA6F-16F3-178E-D04A-430C44D8DEEC}"/>
              </a:ext>
            </a:extLst>
          </p:cNvPr>
          <p:cNvSpPr txBox="1">
            <a:spLocks noChangeArrowheads="1"/>
          </p:cNvSpPr>
          <p:nvPr/>
        </p:nvSpPr>
        <p:spPr bwMode="auto">
          <a:xfrm>
            <a:off x="9179087" y="4106956"/>
            <a:ext cx="173406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Athena</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統計処理データ保管</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データベース</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24" name="Graphic 14">
            <a:extLst>
              <a:ext uri="{FF2B5EF4-FFF2-40B4-BE49-F238E27FC236}">
                <a16:creationId xmlns:a16="http://schemas.microsoft.com/office/drawing/2014/main" id="{11E3EAA7-996F-146F-E454-1FFC2C6910FD}"/>
              </a:ext>
            </a:extLst>
          </p:cNvPr>
          <p:cNvPicPr>
            <a:picLocks noChangeAspect="1" noChangeArrowheads="1"/>
          </p:cNvPicPr>
          <p:nvPr/>
        </p:nvPicPr>
        <p:blipFill>
          <a:blip r:embed="rId20">
            <a:extLst>
              <a:ext uri="{96DAC541-7B7A-43D3-8B79-37D633B846F1}">
                <asvg:svgBlip xmlns:asvg="http://schemas.microsoft.com/office/drawing/2016/SVG/main" r:embed="rId21"/>
              </a:ext>
            </a:extLst>
          </a:blip>
          <a:srcRect/>
          <a:stretch/>
        </p:blipFill>
        <p:spPr bwMode="auto">
          <a:xfrm>
            <a:off x="9787719" y="3584436"/>
            <a:ext cx="536418" cy="53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Graphic 10">
            <a:extLst>
              <a:ext uri="{FF2B5EF4-FFF2-40B4-BE49-F238E27FC236}">
                <a16:creationId xmlns:a16="http://schemas.microsoft.com/office/drawing/2014/main" id="{86F01B59-852A-FF93-0F4A-9E775B0CFC79}"/>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9778187" y="541329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extBox 20">
            <a:extLst>
              <a:ext uri="{FF2B5EF4-FFF2-40B4-BE49-F238E27FC236}">
                <a16:creationId xmlns:a16="http://schemas.microsoft.com/office/drawing/2014/main" id="{878ED4DA-43E2-65E2-08CA-6CC6C9E4DA5F}"/>
              </a:ext>
            </a:extLst>
          </p:cNvPr>
          <p:cNvSpPr txBox="1">
            <a:spLocks noChangeArrowheads="1"/>
          </p:cNvSpPr>
          <p:nvPr/>
        </p:nvSpPr>
        <p:spPr bwMode="auto">
          <a:xfrm>
            <a:off x="8906332" y="5963839"/>
            <a:ext cx="22923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統計処理実行関数</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27" name="直線矢印コネクタ 126">
            <a:extLst>
              <a:ext uri="{FF2B5EF4-FFF2-40B4-BE49-F238E27FC236}">
                <a16:creationId xmlns:a16="http://schemas.microsoft.com/office/drawing/2014/main" id="{630999CF-3DE0-62D7-7C17-28E9EDEFB311}"/>
              </a:ext>
            </a:extLst>
          </p:cNvPr>
          <p:cNvCxnSpPr>
            <a:cxnSpLocks/>
            <a:stCxn id="125" idx="0"/>
            <a:endCxn id="123" idx="2"/>
          </p:cNvCxnSpPr>
          <p:nvPr/>
        </p:nvCxnSpPr>
        <p:spPr>
          <a:xfrm flipH="1" flipV="1">
            <a:off x="10046120" y="4684037"/>
            <a:ext cx="6387" cy="7292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8" name="Rectangle 115">
            <a:extLst>
              <a:ext uri="{FF2B5EF4-FFF2-40B4-BE49-F238E27FC236}">
                <a16:creationId xmlns:a16="http://schemas.microsoft.com/office/drawing/2014/main" id="{BC019B16-266A-473E-E025-99B094A2889E}"/>
              </a:ext>
            </a:extLst>
          </p:cNvPr>
          <p:cNvSpPr/>
          <p:nvPr/>
        </p:nvSpPr>
        <p:spPr>
          <a:xfrm>
            <a:off x="10954224" y="7395138"/>
            <a:ext cx="2817630" cy="141117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 name="TextBox 20">
            <a:extLst>
              <a:ext uri="{FF2B5EF4-FFF2-40B4-BE49-F238E27FC236}">
                <a16:creationId xmlns:a16="http://schemas.microsoft.com/office/drawing/2014/main" id="{B22AFE8B-7ED5-F294-95CF-978194317F38}"/>
              </a:ext>
            </a:extLst>
          </p:cNvPr>
          <p:cNvSpPr txBox="1">
            <a:spLocks noChangeArrowheads="1"/>
          </p:cNvSpPr>
          <p:nvPr/>
        </p:nvSpPr>
        <p:spPr bwMode="auto">
          <a:xfrm>
            <a:off x="11014759" y="7448156"/>
            <a:ext cx="10023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a:ea typeface="Amazon Ember" panose="020B0603020204020204" pitchFamily="34" charset="0"/>
                <a:cs typeface="Amazon Ember" panose="020B0603020204020204" pitchFamily="34" charset="0"/>
              </a:rPr>
              <a:t>連携機能</a:t>
            </a:r>
            <a:endParaRPr lang="en-US" altLang="ja-JP" sz="1600" dirty="0">
              <a:latin typeface="Amazon Ember"/>
              <a:ea typeface="Amazon Ember" panose="020B0603020204020204" pitchFamily="34" charset="0"/>
              <a:cs typeface="Amazon Ember" panose="020B0603020204020204" pitchFamily="34" charset="0"/>
            </a:endParaRPr>
          </a:p>
        </p:txBody>
      </p:sp>
      <p:sp>
        <p:nvSpPr>
          <p:cNvPr id="130" name="TextBox 20">
            <a:extLst>
              <a:ext uri="{FF2B5EF4-FFF2-40B4-BE49-F238E27FC236}">
                <a16:creationId xmlns:a16="http://schemas.microsoft.com/office/drawing/2014/main" id="{A39E49B0-AA5B-3C71-2AEF-9589B9DE50B6}"/>
              </a:ext>
            </a:extLst>
          </p:cNvPr>
          <p:cNvSpPr txBox="1">
            <a:spLocks noChangeArrowheads="1"/>
          </p:cNvSpPr>
          <p:nvPr/>
        </p:nvSpPr>
        <p:spPr bwMode="auto">
          <a:xfrm>
            <a:off x="11059470" y="8030308"/>
            <a:ext cx="25149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ユーザ認証機能（職員向け）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31" name="TextBox 2">
            <a:extLst>
              <a:ext uri="{FF2B5EF4-FFF2-40B4-BE49-F238E27FC236}">
                <a16:creationId xmlns:a16="http://schemas.microsoft.com/office/drawing/2014/main" id="{19732ADB-7CB2-9FCD-4050-D6F2FECE6EBD}"/>
              </a:ext>
            </a:extLst>
          </p:cNvPr>
          <p:cNvSpPr txBox="1"/>
          <p:nvPr/>
        </p:nvSpPr>
        <p:spPr>
          <a:xfrm>
            <a:off x="10982266" y="7751104"/>
            <a:ext cx="2905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100" dirty="0">
                <a:latin typeface="Amazon Ember"/>
                <a:ea typeface="Meiryo" panose="020B0604030504040204" pitchFamily="34" charset="-128"/>
                <a:cs typeface="Amazon Ember" panose="020B0603020204020204" pitchFamily="34" charset="0"/>
              </a:rPr>
              <a:t>ユーザ認証を行い認証トークンを発行する</a:t>
            </a:r>
          </a:p>
        </p:txBody>
      </p:sp>
    </p:spTree>
    <p:extLst>
      <p:ext uri="{BB962C8B-B14F-4D97-AF65-F5344CB8AC3E}">
        <p14:creationId xmlns:p14="http://schemas.microsoft.com/office/powerpoint/2010/main" val="2516406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5-1-4-4</a:t>
            </a:r>
            <a:r>
              <a:rPr kumimoji="1" lang="en-US" altLang="ja-JP" dirty="0"/>
              <a:t>. </a:t>
            </a:r>
            <a:r>
              <a:rPr kumimoji="1" lang="ja-JP" altLang="en-US" dirty="0"/>
              <a:t>データ管理</a:t>
            </a:r>
            <a:r>
              <a:rPr kumimoji="1" lang="en-US" altLang="ja-JP" dirty="0"/>
              <a:t>_</a:t>
            </a:r>
            <a:r>
              <a:rPr kumimoji="1" lang="ja-JP" altLang="en-US" dirty="0"/>
              <a:t>統計処理機能</a:t>
            </a:r>
            <a:br>
              <a:rPr kumimoji="1" lang="en-US" altLang="ja-JP" dirty="0"/>
            </a:br>
            <a:r>
              <a:rPr kumimoji="1" lang="ja-JP" altLang="en-US" sz="3600" dirty="0"/>
              <a:t>（パターン</a:t>
            </a:r>
            <a:r>
              <a:rPr kumimoji="1" lang="en-US" altLang="ja-JP" sz="3600" dirty="0"/>
              <a:t>7</a:t>
            </a:r>
            <a:r>
              <a:rPr kumimoji="1" lang="ja-JP" altLang="en-US" sz="3600" dirty="0"/>
              <a:t>　低頻度かつ中規模なデータ分析を実施する場合・</a:t>
            </a:r>
            <a:r>
              <a:rPr kumimoji="1" lang="en-US" altLang="ja-JP" sz="3600" dirty="0"/>
              <a:t>ECS</a:t>
            </a:r>
            <a:r>
              <a:rPr kumimoji="1" lang="ja-JP" altLang="en-US" sz="3600" dirty="0"/>
              <a:t>利用）</a:t>
            </a:r>
          </a:p>
        </p:txBody>
      </p:sp>
      <p:sp>
        <p:nvSpPr>
          <p:cNvPr id="9" name="正方形/長方形 8">
            <a:extLst>
              <a:ext uri="{FF2B5EF4-FFF2-40B4-BE49-F238E27FC236}">
                <a16:creationId xmlns:a16="http://schemas.microsoft.com/office/drawing/2014/main" id="{0F718EC5-8500-71A4-E75A-7181296D118E}"/>
              </a:ext>
            </a:extLst>
          </p:cNvPr>
          <p:cNvSpPr/>
          <p:nvPr/>
        </p:nvSpPr>
        <p:spPr>
          <a:xfrm>
            <a:off x="7545056" y="7168669"/>
            <a:ext cx="3397668" cy="1718838"/>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5626EA59-8093-1AC7-EC21-61A773C4A8F6}"/>
              </a:ext>
            </a:extLst>
          </p:cNvPr>
          <p:cNvSpPr/>
          <p:nvPr/>
        </p:nvSpPr>
        <p:spPr>
          <a:xfrm>
            <a:off x="6491408" y="2235210"/>
            <a:ext cx="7394106" cy="493404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統計処理機能</a:t>
            </a:r>
          </a:p>
        </p:txBody>
      </p:sp>
      <p:sp>
        <p:nvSpPr>
          <p:cNvPr id="22" name="TextBox 12">
            <a:extLst>
              <a:ext uri="{FF2B5EF4-FFF2-40B4-BE49-F238E27FC236}">
                <a16:creationId xmlns:a16="http://schemas.microsoft.com/office/drawing/2014/main" id="{C8B481BB-383E-F421-9923-C75BB343DEB1}"/>
              </a:ext>
            </a:extLst>
          </p:cNvPr>
          <p:cNvSpPr txBox="1">
            <a:spLocks noChangeArrowheads="1"/>
          </p:cNvSpPr>
          <p:nvPr/>
        </p:nvSpPr>
        <p:spPr bwMode="auto">
          <a:xfrm>
            <a:off x="3158884" y="4004096"/>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1" name="Graphic 23">
            <a:extLst>
              <a:ext uri="{FF2B5EF4-FFF2-40B4-BE49-F238E27FC236}">
                <a16:creationId xmlns:a16="http://schemas.microsoft.com/office/drawing/2014/main" id="{323A0421-C9B2-4BA0-09D1-B701A3FDECF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255553" y="357130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 name="直線矢印コネクタ 61">
            <a:extLst>
              <a:ext uri="{FF2B5EF4-FFF2-40B4-BE49-F238E27FC236}">
                <a16:creationId xmlns:a16="http://schemas.microsoft.com/office/drawing/2014/main" id="{EF73DFD7-A84D-6C33-CE48-C05308B8AF04}"/>
              </a:ext>
            </a:extLst>
          </p:cNvPr>
          <p:cNvCxnSpPr>
            <a:cxnSpLocks/>
            <a:stCxn id="61" idx="1"/>
            <a:endCxn id="94" idx="1"/>
          </p:cNvCxnSpPr>
          <p:nvPr/>
        </p:nvCxnSpPr>
        <p:spPr>
          <a:xfrm flipV="1">
            <a:off x="3725453" y="3806163"/>
            <a:ext cx="375517" cy="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直線矢印コネクタ 63">
            <a:extLst>
              <a:ext uri="{FF2B5EF4-FFF2-40B4-BE49-F238E27FC236}">
                <a16:creationId xmlns:a16="http://schemas.microsoft.com/office/drawing/2014/main" id="{F530133A-7E56-B7B9-CC11-CF8C204BCC1D}"/>
              </a:ext>
            </a:extLst>
          </p:cNvPr>
          <p:cNvCxnSpPr>
            <a:cxnSpLocks/>
            <a:stCxn id="94" idx="3"/>
            <a:endCxn id="84" idx="1"/>
          </p:cNvCxnSpPr>
          <p:nvPr/>
        </p:nvCxnSpPr>
        <p:spPr>
          <a:xfrm flipV="1">
            <a:off x="6384786" y="3801041"/>
            <a:ext cx="1247545" cy="51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5" name="Graphic 6">
            <a:extLst>
              <a:ext uri="{FF2B5EF4-FFF2-40B4-BE49-F238E27FC236}">
                <a16:creationId xmlns:a16="http://schemas.microsoft.com/office/drawing/2014/main" id="{80AF33CF-72A6-BCFB-774E-9F26A1C1CA29}"/>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6768108" y="3533400"/>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10">
            <a:extLst>
              <a:ext uri="{FF2B5EF4-FFF2-40B4-BE49-F238E27FC236}">
                <a16:creationId xmlns:a16="http://schemas.microsoft.com/office/drawing/2014/main" id="{2EDD840C-583E-EFB2-DE47-61A3BCCBAEC2}"/>
              </a:ext>
            </a:extLst>
          </p:cNvPr>
          <p:cNvSpPr txBox="1">
            <a:spLocks noChangeArrowheads="1"/>
          </p:cNvSpPr>
          <p:nvPr/>
        </p:nvSpPr>
        <p:spPr bwMode="auto">
          <a:xfrm>
            <a:off x="6167806" y="4097066"/>
            <a:ext cx="17340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cxnSp>
        <p:nvCxnSpPr>
          <p:cNvPr id="79" name="直線矢印コネクタ 78">
            <a:extLst>
              <a:ext uri="{FF2B5EF4-FFF2-40B4-BE49-F238E27FC236}">
                <a16:creationId xmlns:a16="http://schemas.microsoft.com/office/drawing/2014/main" id="{FA1D7307-B772-FE74-517C-5F9362C492EF}"/>
              </a:ext>
            </a:extLst>
          </p:cNvPr>
          <p:cNvCxnSpPr>
            <a:cxnSpLocks/>
            <a:stCxn id="136" idx="1"/>
            <a:endCxn id="84" idx="3"/>
          </p:cNvCxnSpPr>
          <p:nvPr/>
        </p:nvCxnSpPr>
        <p:spPr>
          <a:xfrm flipH="1" flipV="1">
            <a:off x="9271947" y="3801041"/>
            <a:ext cx="550689" cy="46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0" name="TextBox 9">
            <a:extLst>
              <a:ext uri="{FF2B5EF4-FFF2-40B4-BE49-F238E27FC236}">
                <a16:creationId xmlns:a16="http://schemas.microsoft.com/office/drawing/2014/main" id="{1B081594-EBFF-BA5A-5E46-C3C5DC942969}"/>
              </a:ext>
            </a:extLst>
          </p:cNvPr>
          <p:cNvSpPr txBox="1">
            <a:spLocks noChangeArrowheads="1"/>
          </p:cNvSpPr>
          <p:nvPr/>
        </p:nvSpPr>
        <p:spPr bwMode="auto">
          <a:xfrm>
            <a:off x="7360877" y="3216806"/>
            <a:ext cx="22431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81" name="Graphic 8">
            <a:extLst>
              <a:ext uri="{FF2B5EF4-FFF2-40B4-BE49-F238E27FC236}">
                <a16:creationId xmlns:a16="http://schemas.microsoft.com/office/drawing/2014/main" id="{005BFF39-198A-7F51-EE67-086BE1973EE3}"/>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84676" y="2664756"/>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24">
            <a:extLst>
              <a:ext uri="{FF2B5EF4-FFF2-40B4-BE49-F238E27FC236}">
                <a16:creationId xmlns:a16="http://schemas.microsoft.com/office/drawing/2014/main" id="{896E0205-2DA8-6B4E-AC2D-18724A3DF68A}"/>
              </a:ext>
            </a:extLst>
          </p:cNvPr>
          <p:cNvSpPr txBox="1">
            <a:spLocks noChangeArrowheads="1"/>
          </p:cNvSpPr>
          <p:nvPr/>
        </p:nvSpPr>
        <p:spPr bwMode="auto">
          <a:xfrm>
            <a:off x="7703439" y="4232920"/>
            <a:ext cx="16000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br>
              <a:rPr lang="en-US" altLang="en-US" sz="1050" dirty="0">
                <a:latin typeface="Arial" panose="020B0604020202020204" pitchFamily="34" charset="0"/>
                <a:ea typeface="Amazon Ember" panose="020B0603020204020204" pitchFamily="34" charset="0"/>
                <a:cs typeface="Arial" panose="020B0604020202020204" pitchFamily="34" charset="0"/>
              </a:rPr>
            </a:br>
            <a:r>
              <a:rPr lang="en-US" altLang="en-US" sz="105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統計処理対象データ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83" name="Graphic 29">
            <a:extLst>
              <a:ext uri="{FF2B5EF4-FFF2-40B4-BE49-F238E27FC236}">
                <a16:creationId xmlns:a16="http://schemas.microsoft.com/office/drawing/2014/main" id="{4101950D-E555-A938-4C36-9CBD704766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34378" y="3789293"/>
            <a:ext cx="457200" cy="457200"/>
          </a:xfrm>
          <a:prstGeom prst="rect">
            <a:avLst/>
          </a:prstGeom>
        </p:spPr>
      </p:pic>
      <p:sp>
        <p:nvSpPr>
          <p:cNvPr id="84" name="Rectangle 134">
            <a:extLst>
              <a:ext uri="{FF2B5EF4-FFF2-40B4-BE49-F238E27FC236}">
                <a16:creationId xmlns:a16="http://schemas.microsoft.com/office/drawing/2014/main" id="{2398B248-F726-7AAD-9254-17035F8573BF}"/>
              </a:ext>
            </a:extLst>
          </p:cNvPr>
          <p:cNvSpPr/>
          <p:nvPr/>
        </p:nvSpPr>
        <p:spPr>
          <a:xfrm>
            <a:off x="7632331" y="2609747"/>
            <a:ext cx="1639616" cy="238258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85" name="TextBox 12">
            <a:extLst>
              <a:ext uri="{FF2B5EF4-FFF2-40B4-BE49-F238E27FC236}">
                <a16:creationId xmlns:a16="http://schemas.microsoft.com/office/drawing/2014/main" id="{5450E3C7-BCA5-E53C-0BB6-F5DA9F341DEC}"/>
              </a:ext>
            </a:extLst>
          </p:cNvPr>
          <p:cNvSpPr txBox="1">
            <a:spLocks noChangeArrowheads="1"/>
          </p:cNvSpPr>
          <p:nvPr/>
        </p:nvSpPr>
        <p:spPr bwMode="auto">
          <a:xfrm>
            <a:off x="14140145" y="5929601"/>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分析</a:t>
            </a:r>
            <a:r>
              <a:rPr lang="en-US" altLang="en-US" sz="1200" dirty="0">
                <a:latin typeface="Meiryo UI" panose="020B0604030504040204" pitchFamily="34" charset="-128"/>
                <a:ea typeface="Meiryo UI" panose="020B0604030504040204" pitchFamily="34" charset="-128"/>
                <a:cs typeface="Arial" panose="020B0604020202020204" pitchFamily="34" charset="0"/>
              </a:rPr>
              <a:t>者</a:t>
            </a:r>
          </a:p>
        </p:txBody>
      </p:sp>
      <p:pic>
        <p:nvPicPr>
          <p:cNvPr id="86" name="Graphic 23">
            <a:extLst>
              <a:ext uri="{FF2B5EF4-FFF2-40B4-BE49-F238E27FC236}">
                <a16:creationId xmlns:a16="http://schemas.microsoft.com/office/drawing/2014/main" id="{7F31B444-C26C-B477-DF82-39D4B78F1C48}"/>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4236814" y="540861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9">
            <a:extLst>
              <a:ext uri="{FF2B5EF4-FFF2-40B4-BE49-F238E27FC236}">
                <a16:creationId xmlns:a16="http://schemas.microsoft.com/office/drawing/2014/main" id="{978CC627-86E2-4261-24DE-41C0EB4D4F01}"/>
              </a:ext>
            </a:extLst>
          </p:cNvPr>
          <p:cNvSpPr txBox="1">
            <a:spLocks noChangeArrowheads="1"/>
          </p:cNvSpPr>
          <p:nvPr/>
        </p:nvSpPr>
        <p:spPr bwMode="auto">
          <a:xfrm>
            <a:off x="7476141" y="8035122"/>
            <a:ext cx="22431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89" name="Graphic 8">
            <a:extLst>
              <a:ext uri="{FF2B5EF4-FFF2-40B4-BE49-F238E27FC236}">
                <a16:creationId xmlns:a16="http://schemas.microsoft.com/office/drawing/2014/main" id="{A8FA43E7-7437-8237-E5D6-66CA30D73186}"/>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299940" y="7483072"/>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Box 24">
            <a:extLst>
              <a:ext uri="{FF2B5EF4-FFF2-40B4-BE49-F238E27FC236}">
                <a16:creationId xmlns:a16="http://schemas.microsoft.com/office/drawing/2014/main" id="{0819B9F2-5F20-8D0B-9404-4514F578E826}"/>
              </a:ext>
            </a:extLst>
          </p:cNvPr>
          <p:cNvSpPr txBox="1">
            <a:spLocks noChangeArrowheads="1"/>
          </p:cNvSpPr>
          <p:nvPr/>
        </p:nvSpPr>
        <p:spPr bwMode="auto">
          <a:xfrm>
            <a:off x="9122998" y="7923329"/>
            <a:ext cx="16000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AWS Glue</a:t>
            </a:r>
            <a:br>
              <a:rPr lang="en-US" altLang="en-US" sz="1050" dirty="0">
                <a:latin typeface="Arial" panose="020B0604020202020204" pitchFamily="34" charset="0"/>
                <a:ea typeface="Amazon Ember" panose="020B0603020204020204" pitchFamily="34" charset="0"/>
                <a:cs typeface="Arial" panose="020B0604020202020204" pitchFamily="34" charset="0"/>
              </a:rPr>
            </a:br>
            <a:r>
              <a:rPr lang="en-US" altLang="en-US" sz="1050" dirty="0">
                <a:latin typeface="Arial" panose="020B0604020202020204" pitchFamily="34" charset="0"/>
                <a:ea typeface="Amazon Ember" panose="020B0603020204020204" pitchFamily="34" charset="0"/>
                <a:cs typeface="Arial" panose="020B0604020202020204" pitchFamily="34" charset="0"/>
              </a:rPr>
              <a:t>Data Catalog</a:t>
            </a: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統計処理後データ</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05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05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05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91" name="Graphic 29">
            <a:extLst>
              <a:ext uri="{FF2B5EF4-FFF2-40B4-BE49-F238E27FC236}">
                <a16:creationId xmlns:a16="http://schemas.microsoft.com/office/drawing/2014/main" id="{D996ECC0-A2C9-7A38-7CFC-53F6302418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3937" y="7479702"/>
            <a:ext cx="457200" cy="457200"/>
          </a:xfrm>
          <a:prstGeom prst="rect">
            <a:avLst/>
          </a:prstGeom>
        </p:spPr>
      </p:pic>
      <p:sp>
        <p:nvSpPr>
          <p:cNvPr id="92" name="Rectangle 134">
            <a:extLst>
              <a:ext uri="{FF2B5EF4-FFF2-40B4-BE49-F238E27FC236}">
                <a16:creationId xmlns:a16="http://schemas.microsoft.com/office/drawing/2014/main" id="{A89484CA-A544-099C-B3C6-6CD35FF67A9E}"/>
              </a:ext>
            </a:extLst>
          </p:cNvPr>
          <p:cNvSpPr/>
          <p:nvPr/>
        </p:nvSpPr>
        <p:spPr>
          <a:xfrm>
            <a:off x="7747595" y="7284173"/>
            <a:ext cx="3055883" cy="155251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93" name="直線矢印コネクタ 92">
            <a:extLst>
              <a:ext uri="{FF2B5EF4-FFF2-40B4-BE49-F238E27FC236}">
                <a16:creationId xmlns:a16="http://schemas.microsoft.com/office/drawing/2014/main" id="{BAFE9094-F59A-40E0-F34E-964C8687E806}"/>
              </a:ext>
            </a:extLst>
          </p:cNvPr>
          <p:cNvCxnSpPr>
            <a:cxnSpLocks/>
            <a:stCxn id="97" idx="3"/>
            <a:endCxn id="92" idx="1"/>
          </p:cNvCxnSpPr>
          <p:nvPr/>
        </p:nvCxnSpPr>
        <p:spPr>
          <a:xfrm>
            <a:off x="7291127" y="8053319"/>
            <a:ext cx="456468" cy="7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4" name="Rectangle 134">
            <a:extLst>
              <a:ext uri="{FF2B5EF4-FFF2-40B4-BE49-F238E27FC236}">
                <a16:creationId xmlns:a16="http://schemas.microsoft.com/office/drawing/2014/main" id="{F1CF6A0D-0C52-EF97-2E8F-950A1938E3EC}"/>
              </a:ext>
            </a:extLst>
          </p:cNvPr>
          <p:cNvSpPr/>
          <p:nvPr/>
        </p:nvSpPr>
        <p:spPr>
          <a:xfrm>
            <a:off x="4100970" y="2840578"/>
            <a:ext cx="2283816" cy="193116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5" name="TextBox 20">
            <a:extLst>
              <a:ext uri="{FF2B5EF4-FFF2-40B4-BE49-F238E27FC236}">
                <a16:creationId xmlns:a16="http://schemas.microsoft.com/office/drawing/2014/main" id="{89E600CA-AC09-AE68-DCDD-41AE2D28AAC7}"/>
              </a:ext>
            </a:extLst>
          </p:cNvPr>
          <p:cNvSpPr txBox="1">
            <a:spLocks noChangeArrowheads="1"/>
          </p:cNvSpPr>
          <p:nvPr/>
        </p:nvSpPr>
        <p:spPr bwMode="auto">
          <a:xfrm>
            <a:off x="4490440" y="3002350"/>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統計処理の</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96" name="TextBox 20">
            <a:extLst>
              <a:ext uri="{FF2B5EF4-FFF2-40B4-BE49-F238E27FC236}">
                <a16:creationId xmlns:a16="http://schemas.microsoft.com/office/drawing/2014/main" id="{B3F33856-5F0E-F60D-B558-D75246109538}"/>
              </a:ext>
            </a:extLst>
          </p:cNvPr>
          <p:cNvSpPr txBox="1">
            <a:spLocks noChangeArrowheads="1"/>
          </p:cNvSpPr>
          <p:nvPr/>
        </p:nvSpPr>
        <p:spPr bwMode="auto">
          <a:xfrm>
            <a:off x="4069736" y="3852325"/>
            <a:ext cx="24587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データ連携機能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p>
          <a:p>
            <a:pPr marL="285750" indent="-285750">
              <a:buFont typeface="Arial" panose="020B0604020202020204" pitchFamily="34" charset="0"/>
              <a:buChar char="•"/>
            </a:pPr>
            <a:r>
              <a:rPr lang="ja-JP" altLang="en-US" sz="1200" dirty="0">
                <a:latin typeface="Calibri"/>
                <a:ea typeface="Amazon Ember" panose="020B0603020204020204" pitchFamily="34" charset="0"/>
                <a:cs typeface="Calibri"/>
              </a:rPr>
              <a:t>データ管理_大量データ取り込み機能</a:t>
            </a:r>
            <a:endParaRPr lang="ja-JP"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97" name="Rectangle 134">
            <a:extLst>
              <a:ext uri="{FF2B5EF4-FFF2-40B4-BE49-F238E27FC236}">
                <a16:creationId xmlns:a16="http://schemas.microsoft.com/office/drawing/2014/main" id="{7518AD46-B113-6EB0-C900-EC9ABFFF3B3E}"/>
              </a:ext>
            </a:extLst>
          </p:cNvPr>
          <p:cNvSpPr/>
          <p:nvPr/>
        </p:nvSpPr>
        <p:spPr>
          <a:xfrm>
            <a:off x="4152025" y="7325859"/>
            <a:ext cx="3139102"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98" name="TextBox 20">
            <a:extLst>
              <a:ext uri="{FF2B5EF4-FFF2-40B4-BE49-F238E27FC236}">
                <a16:creationId xmlns:a16="http://schemas.microsoft.com/office/drawing/2014/main" id="{0C8468D1-A0AC-1EBD-F079-04DC2DED7542}"/>
              </a:ext>
            </a:extLst>
          </p:cNvPr>
          <p:cNvSpPr txBox="1">
            <a:spLocks noChangeArrowheads="1"/>
          </p:cNvSpPr>
          <p:nvPr/>
        </p:nvSpPr>
        <p:spPr bwMode="auto">
          <a:xfrm>
            <a:off x="4947261" y="7391290"/>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統計処理後のデータを利用する機能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99" name="TextBox 20">
            <a:extLst>
              <a:ext uri="{FF2B5EF4-FFF2-40B4-BE49-F238E27FC236}">
                <a16:creationId xmlns:a16="http://schemas.microsoft.com/office/drawing/2014/main" id="{6D08B900-1771-1B89-B322-2C34A581C260}"/>
              </a:ext>
            </a:extLst>
          </p:cNvPr>
          <p:cNvSpPr txBox="1">
            <a:spLocks noChangeArrowheads="1"/>
          </p:cNvSpPr>
          <p:nvPr/>
        </p:nvSpPr>
        <p:spPr bwMode="auto">
          <a:xfrm>
            <a:off x="4175231" y="8040896"/>
            <a:ext cx="3189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統計情報公開機能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100" name="Rectangle 78">
            <a:extLst>
              <a:ext uri="{FF2B5EF4-FFF2-40B4-BE49-F238E27FC236}">
                <a16:creationId xmlns:a16="http://schemas.microsoft.com/office/drawing/2014/main" id="{0D673964-59EE-DC8F-65D4-F8C56948E3D3}"/>
              </a:ext>
            </a:extLst>
          </p:cNvPr>
          <p:cNvSpPr/>
          <p:nvPr/>
        </p:nvSpPr>
        <p:spPr>
          <a:xfrm>
            <a:off x="3948049" y="2158396"/>
            <a:ext cx="10104564"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101" name="Graphic 79">
            <a:extLst>
              <a:ext uri="{FF2B5EF4-FFF2-40B4-BE49-F238E27FC236}">
                <a16:creationId xmlns:a16="http://schemas.microsoft.com/office/drawing/2014/main" id="{4AFC8633-5F46-3E20-5BBE-665DC7FBBC0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948050" y="2156808"/>
            <a:ext cx="381000" cy="381000"/>
          </a:xfrm>
          <a:prstGeom prst="rect">
            <a:avLst/>
          </a:prstGeom>
        </p:spPr>
      </p:pic>
      <p:cxnSp>
        <p:nvCxnSpPr>
          <p:cNvPr id="102" name="直線矢印コネクタ 101">
            <a:extLst>
              <a:ext uri="{FF2B5EF4-FFF2-40B4-BE49-F238E27FC236}">
                <a16:creationId xmlns:a16="http://schemas.microsoft.com/office/drawing/2014/main" id="{354C87DB-0E17-2EAC-A571-97B7C63B9F58}"/>
              </a:ext>
            </a:extLst>
          </p:cNvPr>
          <p:cNvCxnSpPr>
            <a:cxnSpLocks/>
            <a:stCxn id="86" idx="3"/>
            <a:endCxn id="104" idx="3"/>
          </p:cNvCxnSpPr>
          <p:nvPr/>
        </p:nvCxnSpPr>
        <p:spPr>
          <a:xfrm flipH="1" flipV="1">
            <a:off x="13170612" y="5634112"/>
            <a:ext cx="1066202" cy="9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 name="Connector: Elbow 12">
            <a:extLst>
              <a:ext uri="{FF2B5EF4-FFF2-40B4-BE49-F238E27FC236}">
                <a16:creationId xmlns:a16="http://schemas.microsoft.com/office/drawing/2014/main" id="{6B78A60A-571B-9569-56A8-8ADB882D3856}"/>
              </a:ext>
            </a:extLst>
          </p:cNvPr>
          <p:cNvCxnSpPr>
            <a:cxnSpLocks/>
            <a:stCxn id="86" idx="3"/>
            <a:endCxn id="110" idx="3"/>
          </p:cNvCxnSpPr>
          <p:nvPr/>
        </p:nvCxnSpPr>
        <p:spPr>
          <a:xfrm rot="10800000">
            <a:off x="13169118" y="3660757"/>
            <a:ext cx="1067697" cy="1982810"/>
          </a:xfrm>
          <a:prstGeom prst="bentConnector3">
            <a:avLst>
              <a:gd name="adj1" fmla="val 4788"/>
            </a:avLst>
          </a:prstGeom>
          <a:ln>
            <a:tailEnd type="triangle"/>
          </a:ln>
        </p:spPr>
        <p:style>
          <a:lnRef idx="1">
            <a:schemeClr val="dk1"/>
          </a:lnRef>
          <a:fillRef idx="0">
            <a:schemeClr val="dk1"/>
          </a:fillRef>
          <a:effectRef idx="0">
            <a:schemeClr val="dk1"/>
          </a:effectRef>
          <a:fontRef idx="minor">
            <a:schemeClr val="tx1"/>
          </a:fontRef>
        </p:style>
      </p:cxnSp>
      <p:pic>
        <p:nvPicPr>
          <p:cNvPr id="104" name="Graphic 17">
            <a:extLst>
              <a:ext uri="{FF2B5EF4-FFF2-40B4-BE49-F238E27FC236}">
                <a16:creationId xmlns:a16="http://schemas.microsoft.com/office/drawing/2014/main" id="{0789276E-2DB2-BC8C-6250-C25133C00276}"/>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2621972" y="535979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9">
            <a:extLst>
              <a:ext uri="{FF2B5EF4-FFF2-40B4-BE49-F238E27FC236}">
                <a16:creationId xmlns:a16="http://schemas.microsoft.com/office/drawing/2014/main" id="{C4B766C4-3E37-A18D-AF32-701AFCECD5F7}"/>
              </a:ext>
            </a:extLst>
          </p:cNvPr>
          <p:cNvSpPr txBox="1">
            <a:spLocks noChangeArrowheads="1"/>
          </p:cNvSpPr>
          <p:nvPr/>
        </p:nvSpPr>
        <p:spPr bwMode="auto">
          <a:xfrm>
            <a:off x="11774724" y="5860119"/>
            <a:ext cx="2243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バックエンド</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6" name="Graphic 10">
            <a:extLst>
              <a:ext uri="{FF2B5EF4-FFF2-40B4-BE49-F238E27FC236}">
                <a16:creationId xmlns:a16="http://schemas.microsoft.com/office/drawing/2014/main" id="{B16AEC49-1FD5-7BEC-A28D-9B4FB597B208}"/>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2713412" y="6527584"/>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Box 20">
            <a:extLst>
              <a:ext uri="{FF2B5EF4-FFF2-40B4-BE49-F238E27FC236}">
                <a16:creationId xmlns:a16="http://schemas.microsoft.com/office/drawing/2014/main" id="{2570619D-80D0-B8F9-71CA-F5DAA4AF6308}"/>
              </a:ext>
            </a:extLst>
          </p:cNvPr>
          <p:cNvSpPr txBox="1">
            <a:spLocks noChangeArrowheads="1"/>
          </p:cNvSpPr>
          <p:nvPr/>
        </p:nvSpPr>
        <p:spPr bwMode="auto">
          <a:xfrm>
            <a:off x="11750117" y="6874592"/>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08" name="直線矢印コネクタ 120">
            <a:extLst>
              <a:ext uri="{FF2B5EF4-FFF2-40B4-BE49-F238E27FC236}">
                <a16:creationId xmlns:a16="http://schemas.microsoft.com/office/drawing/2014/main" id="{09926FB8-0F0C-52EA-630E-415741125DB2}"/>
              </a:ext>
            </a:extLst>
          </p:cNvPr>
          <p:cNvCxnSpPr>
            <a:cxnSpLocks/>
            <a:stCxn id="105" idx="2"/>
            <a:endCxn id="106" idx="0"/>
          </p:cNvCxnSpPr>
          <p:nvPr/>
        </p:nvCxnSpPr>
        <p:spPr>
          <a:xfrm flipH="1">
            <a:off x="12896292" y="6291006"/>
            <a:ext cx="1" cy="2365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9" name="直線矢印コネクタ 120">
            <a:extLst>
              <a:ext uri="{FF2B5EF4-FFF2-40B4-BE49-F238E27FC236}">
                <a16:creationId xmlns:a16="http://schemas.microsoft.com/office/drawing/2014/main" id="{36CC25B1-A6AD-2B6A-462F-ACED75610CE9}"/>
              </a:ext>
            </a:extLst>
          </p:cNvPr>
          <p:cNvCxnSpPr>
            <a:cxnSpLocks/>
            <a:stCxn id="116" idx="2"/>
            <a:endCxn id="104" idx="0"/>
          </p:cNvCxnSpPr>
          <p:nvPr/>
        </p:nvCxnSpPr>
        <p:spPr>
          <a:xfrm>
            <a:off x="12896292" y="5144531"/>
            <a:ext cx="0" cy="215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0" name="Graphic 19">
            <a:extLst>
              <a:ext uri="{FF2B5EF4-FFF2-40B4-BE49-F238E27FC236}">
                <a16:creationId xmlns:a16="http://schemas.microsoft.com/office/drawing/2014/main" id="{30B71CD8-410A-3232-DDAA-FE00620331A7}"/>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2620477" y="338643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11">
            <a:extLst>
              <a:ext uri="{FF2B5EF4-FFF2-40B4-BE49-F238E27FC236}">
                <a16:creationId xmlns:a16="http://schemas.microsoft.com/office/drawing/2014/main" id="{746BBE47-31D6-34D5-3F33-7897258AFB10}"/>
              </a:ext>
            </a:extLst>
          </p:cNvPr>
          <p:cNvSpPr txBox="1">
            <a:spLocks noChangeArrowheads="1"/>
          </p:cNvSpPr>
          <p:nvPr/>
        </p:nvSpPr>
        <p:spPr bwMode="auto">
          <a:xfrm>
            <a:off x="11759402" y="3932162"/>
            <a:ext cx="229235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CloudFront</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統計処理用</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Web</a:t>
            </a: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アプリ</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配信</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CDN</a:t>
            </a:r>
          </a:p>
        </p:txBody>
      </p:sp>
      <p:pic>
        <p:nvPicPr>
          <p:cNvPr id="112" name="Graphic 8">
            <a:extLst>
              <a:ext uri="{FF2B5EF4-FFF2-40B4-BE49-F238E27FC236}">
                <a16:creationId xmlns:a16="http://schemas.microsoft.com/office/drawing/2014/main" id="{A8B80C6C-1F9E-3DCA-0E46-9EFEB92A4F57}"/>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2706798" y="2574931"/>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TextBox 11">
            <a:extLst>
              <a:ext uri="{FF2B5EF4-FFF2-40B4-BE49-F238E27FC236}">
                <a16:creationId xmlns:a16="http://schemas.microsoft.com/office/drawing/2014/main" id="{D9488B56-1C88-7BE4-07C1-26FFFC5AE376}"/>
              </a:ext>
            </a:extLst>
          </p:cNvPr>
          <p:cNvSpPr txBox="1">
            <a:spLocks noChangeArrowheads="1"/>
          </p:cNvSpPr>
          <p:nvPr/>
        </p:nvSpPr>
        <p:spPr bwMode="auto">
          <a:xfrm>
            <a:off x="12304075" y="2903218"/>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フロントエンド保護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14" name="直線矢印コネクタ 120">
            <a:extLst>
              <a:ext uri="{FF2B5EF4-FFF2-40B4-BE49-F238E27FC236}">
                <a16:creationId xmlns:a16="http://schemas.microsoft.com/office/drawing/2014/main" id="{979F96C4-A14A-59BB-3107-C7BF9768382B}"/>
              </a:ext>
            </a:extLst>
          </p:cNvPr>
          <p:cNvCxnSpPr>
            <a:cxnSpLocks/>
            <a:stCxn id="113" idx="2"/>
            <a:endCxn id="110" idx="0"/>
          </p:cNvCxnSpPr>
          <p:nvPr/>
        </p:nvCxnSpPr>
        <p:spPr>
          <a:xfrm>
            <a:off x="12889678" y="3241772"/>
            <a:ext cx="5119" cy="144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5" name="Graphic 8">
            <a:extLst>
              <a:ext uri="{FF2B5EF4-FFF2-40B4-BE49-F238E27FC236}">
                <a16:creationId xmlns:a16="http://schemas.microsoft.com/office/drawing/2014/main" id="{D403D8A6-56CB-5C63-E3CE-4804C703C3AA}"/>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2713412" y="446244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Box 11">
            <a:extLst>
              <a:ext uri="{FF2B5EF4-FFF2-40B4-BE49-F238E27FC236}">
                <a16:creationId xmlns:a16="http://schemas.microsoft.com/office/drawing/2014/main" id="{457A0282-CDE0-3D26-3338-F203A79E8EE6}"/>
              </a:ext>
            </a:extLst>
          </p:cNvPr>
          <p:cNvSpPr txBox="1">
            <a:spLocks noChangeArrowheads="1"/>
          </p:cNvSpPr>
          <p:nvPr/>
        </p:nvSpPr>
        <p:spPr bwMode="auto">
          <a:xfrm>
            <a:off x="12461739" y="4805977"/>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800" dirty="0">
                <a:latin typeface="Amazon Ember" panose="020B0603020204020204" pitchFamily="34" charset="0"/>
                <a:ea typeface="Amazon Ember" panose="020B0603020204020204" pitchFamily="34" charset="0"/>
                <a:cs typeface="Amazon Ember" panose="020B0603020204020204" pitchFamily="34" charset="0"/>
              </a:rPr>
              <a:t>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17" name="Connector: Elbow 12">
            <a:extLst>
              <a:ext uri="{FF2B5EF4-FFF2-40B4-BE49-F238E27FC236}">
                <a16:creationId xmlns:a16="http://schemas.microsoft.com/office/drawing/2014/main" id="{A64BB164-339F-D20B-8CE9-E4A467B8298A}"/>
              </a:ext>
            </a:extLst>
          </p:cNvPr>
          <p:cNvCxnSpPr>
            <a:cxnSpLocks/>
            <a:stCxn id="86" idx="3"/>
            <a:endCxn id="138" idx="3"/>
          </p:cNvCxnSpPr>
          <p:nvPr/>
        </p:nvCxnSpPr>
        <p:spPr>
          <a:xfrm rot="10800000" flipV="1">
            <a:off x="13806772" y="5643567"/>
            <a:ext cx="430043" cy="2410212"/>
          </a:xfrm>
          <a:prstGeom prst="bentConnector3">
            <a:avLst>
              <a:gd name="adj1" fmla="val 10266"/>
            </a:avLst>
          </a:prstGeom>
          <a:ln>
            <a:tailEnd type="triangle"/>
          </a:ln>
        </p:spPr>
        <p:style>
          <a:lnRef idx="1">
            <a:schemeClr val="dk1"/>
          </a:lnRef>
          <a:fillRef idx="0">
            <a:schemeClr val="dk1"/>
          </a:fillRef>
          <a:effectRef idx="0">
            <a:schemeClr val="dk1"/>
          </a:effectRef>
          <a:fontRef idx="minor">
            <a:schemeClr val="tx1"/>
          </a:fontRef>
        </p:style>
      </p:cxnSp>
      <p:cxnSp>
        <p:nvCxnSpPr>
          <p:cNvPr id="118" name="直線矢印コネクタ 117">
            <a:extLst>
              <a:ext uri="{FF2B5EF4-FFF2-40B4-BE49-F238E27FC236}">
                <a16:creationId xmlns:a16="http://schemas.microsoft.com/office/drawing/2014/main" id="{0AE30DA0-3C74-8ECF-05C3-8A38F38898EF}"/>
              </a:ext>
            </a:extLst>
          </p:cNvPr>
          <p:cNvCxnSpPr>
            <a:cxnSpLocks/>
            <a:stCxn id="104" idx="1"/>
            <a:endCxn id="132" idx="3"/>
          </p:cNvCxnSpPr>
          <p:nvPr/>
        </p:nvCxnSpPr>
        <p:spPr>
          <a:xfrm flipH="1">
            <a:off x="11535921" y="5634112"/>
            <a:ext cx="10860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直線矢印コネクタ 118">
            <a:extLst>
              <a:ext uri="{FF2B5EF4-FFF2-40B4-BE49-F238E27FC236}">
                <a16:creationId xmlns:a16="http://schemas.microsoft.com/office/drawing/2014/main" id="{B74B3491-B1AA-98FD-B5FA-C010DE03596A}"/>
              </a:ext>
            </a:extLst>
          </p:cNvPr>
          <p:cNvCxnSpPr>
            <a:cxnSpLocks/>
          </p:cNvCxnSpPr>
          <p:nvPr/>
        </p:nvCxnSpPr>
        <p:spPr>
          <a:xfrm flipH="1" flipV="1">
            <a:off x="10219101" y="5634524"/>
            <a:ext cx="85094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Connector: Elbow 12">
            <a:extLst>
              <a:ext uri="{FF2B5EF4-FFF2-40B4-BE49-F238E27FC236}">
                <a16:creationId xmlns:a16="http://schemas.microsoft.com/office/drawing/2014/main" id="{2CCC4036-8583-9141-F9FE-5C0E890139B6}"/>
              </a:ext>
            </a:extLst>
          </p:cNvPr>
          <p:cNvCxnSpPr>
            <a:cxnSpLocks/>
            <a:stCxn id="134" idx="2"/>
            <a:endCxn id="92" idx="0"/>
          </p:cNvCxnSpPr>
          <p:nvPr/>
        </p:nvCxnSpPr>
        <p:spPr>
          <a:xfrm rot="5400000">
            <a:off x="9115345" y="6616396"/>
            <a:ext cx="827970" cy="50758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21" name="Rectangle 86">
            <a:extLst>
              <a:ext uri="{FF2B5EF4-FFF2-40B4-BE49-F238E27FC236}">
                <a16:creationId xmlns:a16="http://schemas.microsoft.com/office/drawing/2014/main" id="{1D00C9A5-28DE-3062-8619-4DE2D356E4EF}"/>
              </a:ext>
            </a:extLst>
          </p:cNvPr>
          <p:cNvSpPr/>
          <p:nvPr/>
        </p:nvSpPr>
        <p:spPr>
          <a:xfrm>
            <a:off x="8940099" y="5029460"/>
            <a:ext cx="3060916" cy="1527095"/>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050" dirty="0">
                <a:ln w="0"/>
                <a:solidFill>
                  <a:schemeClr val="tx1"/>
                </a:solidFill>
                <a:latin typeface="Amazon Ember" panose="020B0603020204020204" pitchFamily="34" charset="0"/>
                <a:ea typeface="Amazon Ember" panose="020B0603020204020204" pitchFamily="34" charset="0"/>
                <a:cs typeface="Amazon Ember" panose="020B0603020204020204" pitchFamily="34" charset="0"/>
              </a:rPr>
              <a:t>Virtual private cloud (VPC)</a:t>
            </a:r>
          </a:p>
        </p:txBody>
      </p:sp>
      <p:pic>
        <p:nvPicPr>
          <p:cNvPr id="122" name="Graphic 87">
            <a:extLst>
              <a:ext uri="{FF2B5EF4-FFF2-40B4-BE49-F238E27FC236}">
                <a16:creationId xmlns:a16="http://schemas.microsoft.com/office/drawing/2014/main" id="{851BA3AA-E36E-44D2-5ABA-3B369D4F9B20}"/>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8951491" y="5038076"/>
            <a:ext cx="381000" cy="381000"/>
          </a:xfrm>
          <a:prstGeom prst="rect">
            <a:avLst/>
          </a:prstGeom>
        </p:spPr>
      </p:pic>
      <p:pic>
        <p:nvPicPr>
          <p:cNvPr id="123" name="Graphic 8">
            <a:extLst>
              <a:ext uri="{FF2B5EF4-FFF2-40B4-BE49-F238E27FC236}">
                <a16:creationId xmlns:a16="http://schemas.microsoft.com/office/drawing/2014/main" id="{75A00AFD-B089-BCE9-AE87-A7535E0C96AF}"/>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1049340" y="338179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TextBox 9">
            <a:extLst>
              <a:ext uri="{FF2B5EF4-FFF2-40B4-BE49-F238E27FC236}">
                <a16:creationId xmlns:a16="http://schemas.microsoft.com/office/drawing/2014/main" id="{20FADEE4-C31B-82B8-854C-C52BAA758AC5}"/>
              </a:ext>
            </a:extLst>
          </p:cNvPr>
          <p:cNvSpPr txBox="1">
            <a:spLocks noChangeArrowheads="1"/>
          </p:cNvSpPr>
          <p:nvPr/>
        </p:nvSpPr>
        <p:spPr bwMode="auto">
          <a:xfrm>
            <a:off x="10203679" y="3927082"/>
            <a:ext cx="223996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S3</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統計処理用</a:t>
            </a:r>
            <a:r>
              <a:rPr lang="en-US" altLang="ja-JP" sz="1050" dirty="0">
                <a:latin typeface="Amazon Ember" panose="020B0603020204020204" pitchFamily="34" charset="0"/>
                <a:ea typeface="Amazon Ember" panose="020B0603020204020204" pitchFamily="34" charset="0"/>
                <a:cs typeface="Amazon Ember" panose="020B0603020204020204" pitchFamily="34" charset="0"/>
              </a:rPr>
              <a:t>Web</a:t>
            </a: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アプリ</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配信ストレージ</a:t>
            </a:r>
          </a:p>
        </p:txBody>
      </p:sp>
      <p:cxnSp>
        <p:nvCxnSpPr>
          <p:cNvPr id="125" name="直線矢印コネクタ 120">
            <a:extLst>
              <a:ext uri="{FF2B5EF4-FFF2-40B4-BE49-F238E27FC236}">
                <a16:creationId xmlns:a16="http://schemas.microsoft.com/office/drawing/2014/main" id="{B5362C23-3BE4-AAB9-99D0-EBC2E2180AD2}"/>
              </a:ext>
            </a:extLst>
          </p:cNvPr>
          <p:cNvCxnSpPr>
            <a:cxnSpLocks/>
            <a:stCxn id="110" idx="1"/>
            <a:endCxn id="123" idx="3"/>
          </p:cNvCxnSpPr>
          <p:nvPr/>
        </p:nvCxnSpPr>
        <p:spPr>
          <a:xfrm flipH="1" flipV="1">
            <a:off x="11597980" y="3656115"/>
            <a:ext cx="1022497" cy="46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TextBox 19">
            <a:extLst>
              <a:ext uri="{FF2B5EF4-FFF2-40B4-BE49-F238E27FC236}">
                <a16:creationId xmlns:a16="http://schemas.microsoft.com/office/drawing/2014/main" id="{57839AE3-15D7-707E-DFA0-0D9952D32696}"/>
              </a:ext>
            </a:extLst>
          </p:cNvPr>
          <p:cNvSpPr txBox="1">
            <a:spLocks noChangeArrowheads="1"/>
          </p:cNvSpPr>
          <p:nvPr/>
        </p:nvSpPr>
        <p:spPr bwMode="auto">
          <a:xfrm>
            <a:off x="10448630" y="5879122"/>
            <a:ext cx="17173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Network Load Balancer</a:t>
            </a:r>
          </a:p>
          <a:p>
            <a:pPr algn="ctr" eaLnBrk="1" hangingPunct="1"/>
            <a:r>
              <a:rPr lang="ja-JP" altLang="en-US" sz="1050" dirty="0">
                <a:latin typeface="Amazon Ember" panose="020B0603020204020204" pitchFamily="34" charset="0"/>
                <a:ea typeface="Amazon Ember" panose="020B0603020204020204" pitchFamily="34" charset="0"/>
                <a:cs typeface="Amazon Ember" panose="020B0603020204020204" pitchFamily="34" charset="0"/>
              </a:rPr>
              <a:t>動的コンテンツ配信</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32" name="Graphic 48">
            <a:extLst>
              <a:ext uri="{FF2B5EF4-FFF2-40B4-BE49-F238E27FC236}">
                <a16:creationId xmlns:a16="http://schemas.microsoft.com/office/drawing/2014/main" id="{EF3107CE-6D63-BCA5-A425-EB3340C6431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078721" y="5405512"/>
            <a:ext cx="457200" cy="457200"/>
          </a:xfrm>
          <a:prstGeom prst="rect">
            <a:avLst/>
          </a:prstGeom>
        </p:spPr>
      </p:pic>
      <p:pic>
        <p:nvPicPr>
          <p:cNvPr id="133" name="Graphic 18">
            <a:extLst>
              <a:ext uri="{FF2B5EF4-FFF2-40B4-BE49-F238E27FC236}">
                <a16:creationId xmlns:a16="http://schemas.microsoft.com/office/drawing/2014/main" id="{10D65AA8-3BF4-9B79-E19D-DFFD00715FFA}"/>
              </a:ext>
            </a:extLst>
          </p:cNvPr>
          <p:cNvPicPr>
            <a:picLocks noChangeAspect="1" noChangeArrowheads="1"/>
          </p:cNvPicPr>
          <p:nvPr/>
        </p:nvPicPr>
        <p:blipFill>
          <a:blip r:embed="rId24">
            <a:extLst>
              <a:ext uri="{96DAC541-7B7A-43D3-8B79-37D633B846F1}">
                <asvg:svgBlip xmlns:asvg="http://schemas.microsoft.com/office/drawing/2016/SVG/main" r:embed="rId25"/>
              </a:ext>
            </a:extLst>
          </a:blip>
          <a:srcRect/>
          <a:stretch/>
        </p:blipFill>
        <p:spPr bwMode="auto">
          <a:xfrm>
            <a:off x="9508801" y="535979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TextBox 19">
            <a:extLst>
              <a:ext uri="{FF2B5EF4-FFF2-40B4-BE49-F238E27FC236}">
                <a16:creationId xmlns:a16="http://schemas.microsoft.com/office/drawing/2014/main" id="{419A6749-123F-F4EC-E852-F15B1B71961C}"/>
              </a:ext>
            </a:extLst>
          </p:cNvPr>
          <p:cNvSpPr txBox="1">
            <a:spLocks noChangeArrowheads="1"/>
          </p:cNvSpPr>
          <p:nvPr/>
        </p:nvSpPr>
        <p:spPr bwMode="auto">
          <a:xfrm>
            <a:off x="8924431" y="5879122"/>
            <a:ext cx="171738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ECS(</a:t>
            </a:r>
            <a:r>
              <a:rPr lang="en-US" altLang="en-US" sz="1050" dirty="0" err="1">
                <a:latin typeface="Amazon Ember" panose="020B0603020204020204" pitchFamily="34" charset="0"/>
                <a:ea typeface="Amazon Ember" panose="020B0603020204020204" pitchFamily="34" charset="0"/>
                <a:cs typeface="Amazon Ember" panose="020B0603020204020204" pitchFamily="34" charset="0"/>
              </a:rPr>
              <a:t>Fargate</a:t>
            </a:r>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統計処理実行</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サーバー</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 name="TextBox 10">
            <a:extLst>
              <a:ext uri="{FF2B5EF4-FFF2-40B4-BE49-F238E27FC236}">
                <a16:creationId xmlns:a16="http://schemas.microsoft.com/office/drawing/2014/main" id="{AFDDE086-5E54-8645-20D8-1622AE50F45E}"/>
              </a:ext>
            </a:extLst>
          </p:cNvPr>
          <p:cNvSpPr txBox="1">
            <a:spLocks noChangeArrowheads="1"/>
          </p:cNvSpPr>
          <p:nvPr/>
        </p:nvSpPr>
        <p:spPr bwMode="auto">
          <a:xfrm>
            <a:off x="9214004" y="4060012"/>
            <a:ext cx="173406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50" dirty="0">
                <a:latin typeface="Amazon Ember" panose="020B0603020204020204" pitchFamily="34" charset="0"/>
                <a:ea typeface="Amazon Ember" panose="020B0603020204020204" pitchFamily="34" charset="0"/>
                <a:cs typeface="Amazon Ember" panose="020B0603020204020204" pitchFamily="34" charset="0"/>
              </a:rPr>
              <a:t>Amazon Athena</a:t>
            </a: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統計処理データ保管</a:t>
            </a:r>
            <a:endParaRPr lang="en-US" altLang="ja-JP" sz="105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050" dirty="0">
                <a:latin typeface="Amazon Ember" panose="020B0603020204020204" pitchFamily="34" charset="0"/>
                <a:ea typeface="Amazon Ember" panose="020B0603020204020204" pitchFamily="34" charset="0"/>
                <a:cs typeface="Amazon Ember" panose="020B0603020204020204" pitchFamily="34" charset="0"/>
              </a:rPr>
              <a:t>データベース</a:t>
            </a:r>
            <a:endParaRPr lang="en-US" altLang="en-US" sz="105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36" name="Graphic 14">
            <a:extLst>
              <a:ext uri="{FF2B5EF4-FFF2-40B4-BE49-F238E27FC236}">
                <a16:creationId xmlns:a16="http://schemas.microsoft.com/office/drawing/2014/main" id="{5C29F3B4-4968-250E-47AD-96E8593CB8E7}"/>
              </a:ext>
            </a:extLst>
          </p:cNvPr>
          <p:cNvPicPr>
            <a:picLocks noChangeAspect="1" noChangeArrowheads="1"/>
          </p:cNvPicPr>
          <p:nvPr/>
        </p:nvPicPr>
        <p:blipFill>
          <a:blip r:embed="rId26">
            <a:extLst>
              <a:ext uri="{96DAC541-7B7A-43D3-8B79-37D633B846F1}">
                <asvg:svgBlip xmlns:asvg="http://schemas.microsoft.com/office/drawing/2016/SVG/main" r:embed="rId27"/>
              </a:ext>
            </a:extLst>
          </a:blip>
          <a:srcRect/>
          <a:stretch/>
        </p:blipFill>
        <p:spPr bwMode="auto">
          <a:xfrm>
            <a:off x="9822636" y="3537492"/>
            <a:ext cx="536418" cy="53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7" name="Connector: Elbow 12">
            <a:extLst>
              <a:ext uri="{FF2B5EF4-FFF2-40B4-BE49-F238E27FC236}">
                <a16:creationId xmlns:a16="http://schemas.microsoft.com/office/drawing/2014/main" id="{8667E8AE-85E7-2A9A-0C67-76D8D8D9A0AD}"/>
              </a:ext>
            </a:extLst>
          </p:cNvPr>
          <p:cNvCxnSpPr>
            <a:cxnSpLocks/>
            <a:stCxn id="133" idx="0"/>
            <a:endCxn id="135" idx="2"/>
          </p:cNvCxnSpPr>
          <p:nvPr/>
        </p:nvCxnSpPr>
        <p:spPr>
          <a:xfrm rot="5400000" flipH="1" flipV="1">
            <a:off x="9570730" y="4849485"/>
            <a:ext cx="722699" cy="297916"/>
          </a:xfrm>
          <a:prstGeom prst="bentConnector3">
            <a:avLst>
              <a:gd name="adj1" fmla="val 57207"/>
            </a:avLst>
          </a:prstGeom>
          <a:ln>
            <a:tailEnd type="triangle"/>
          </a:ln>
        </p:spPr>
        <p:style>
          <a:lnRef idx="1">
            <a:schemeClr val="dk1"/>
          </a:lnRef>
          <a:fillRef idx="0">
            <a:schemeClr val="dk1"/>
          </a:fillRef>
          <a:effectRef idx="0">
            <a:schemeClr val="dk1"/>
          </a:effectRef>
          <a:fontRef idx="minor">
            <a:schemeClr val="tx1"/>
          </a:fontRef>
        </p:style>
      </p:cxnSp>
      <p:sp>
        <p:nvSpPr>
          <p:cNvPr id="138" name="Rectangle 115">
            <a:extLst>
              <a:ext uri="{FF2B5EF4-FFF2-40B4-BE49-F238E27FC236}">
                <a16:creationId xmlns:a16="http://schemas.microsoft.com/office/drawing/2014/main" id="{6087632A-69B4-5927-D21C-2681C8B1255F}"/>
              </a:ext>
            </a:extLst>
          </p:cNvPr>
          <p:cNvSpPr/>
          <p:nvPr/>
        </p:nvSpPr>
        <p:spPr>
          <a:xfrm>
            <a:off x="10989141" y="7348194"/>
            <a:ext cx="2817630" cy="141117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 name="TextBox 20">
            <a:extLst>
              <a:ext uri="{FF2B5EF4-FFF2-40B4-BE49-F238E27FC236}">
                <a16:creationId xmlns:a16="http://schemas.microsoft.com/office/drawing/2014/main" id="{28D23450-7EF9-BBCA-6DC6-C392BC684BD7}"/>
              </a:ext>
            </a:extLst>
          </p:cNvPr>
          <p:cNvSpPr txBox="1">
            <a:spLocks noChangeArrowheads="1"/>
          </p:cNvSpPr>
          <p:nvPr/>
        </p:nvSpPr>
        <p:spPr bwMode="auto">
          <a:xfrm>
            <a:off x="11049676" y="7401212"/>
            <a:ext cx="10023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a:ea typeface="Amazon Ember" panose="020B0603020204020204" pitchFamily="34" charset="0"/>
                <a:cs typeface="Amazon Ember" panose="020B0603020204020204" pitchFamily="34" charset="0"/>
              </a:rPr>
              <a:t>連携機能</a:t>
            </a:r>
            <a:endParaRPr lang="en-US" altLang="ja-JP" sz="1600" dirty="0">
              <a:latin typeface="Amazon Ember"/>
              <a:ea typeface="Amazon Ember" panose="020B0603020204020204" pitchFamily="34" charset="0"/>
              <a:cs typeface="Amazon Ember" panose="020B0603020204020204" pitchFamily="34" charset="0"/>
            </a:endParaRPr>
          </a:p>
        </p:txBody>
      </p:sp>
      <p:sp>
        <p:nvSpPr>
          <p:cNvPr id="140" name="TextBox 20">
            <a:extLst>
              <a:ext uri="{FF2B5EF4-FFF2-40B4-BE49-F238E27FC236}">
                <a16:creationId xmlns:a16="http://schemas.microsoft.com/office/drawing/2014/main" id="{FC633987-AC49-07F2-F7D8-74708ED6A23A}"/>
              </a:ext>
            </a:extLst>
          </p:cNvPr>
          <p:cNvSpPr txBox="1">
            <a:spLocks noChangeArrowheads="1"/>
          </p:cNvSpPr>
          <p:nvPr/>
        </p:nvSpPr>
        <p:spPr bwMode="auto">
          <a:xfrm>
            <a:off x="11094387" y="7983364"/>
            <a:ext cx="25149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ユーザ認証機能（職員向け）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 name="TextBox 2">
            <a:extLst>
              <a:ext uri="{FF2B5EF4-FFF2-40B4-BE49-F238E27FC236}">
                <a16:creationId xmlns:a16="http://schemas.microsoft.com/office/drawing/2014/main" id="{1DD16770-829A-195B-4B21-BC7BFF04AFA2}"/>
              </a:ext>
            </a:extLst>
          </p:cNvPr>
          <p:cNvSpPr txBox="1"/>
          <p:nvPr/>
        </p:nvSpPr>
        <p:spPr>
          <a:xfrm>
            <a:off x="11017183" y="7704160"/>
            <a:ext cx="2905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100" dirty="0">
                <a:latin typeface="Amazon Ember"/>
                <a:ea typeface="Meiryo" panose="020B0604030504040204" pitchFamily="34" charset="-128"/>
                <a:cs typeface="Amazon Ember" panose="020B0603020204020204" pitchFamily="34" charset="0"/>
              </a:rPr>
              <a:t>ユーザ認証を行い認証トークンを発行する</a:t>
            </a:r>
          </a:p>
        </p:txBody>
      </p:sp>
    </p:spTree>
    <p:extLst>
      <p:ext uri="{BB962C8B-B14F-4D97-AF65-F5344CB8AC3E}">
        <p14:creationId xmlns:p14="http://schemas.microsoft.com/office/powerpoint/2010/main" val="2274969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5-1-4-5</a:t>
            </a:r>
            <a:r>
              <a:rPr kumimoji="1" lang="en-US" altLang="ja-JP" dirty="0"/>
              <a:t>. </a:t>
            </a:r>
            <a:r>
              <a:rPr kumimoji="1" lang="ja-JP" altLang="en-US" dirty="0"/>
              <a:t>データ管理</a:t>
            </a:r>
            <a:r>
              <a:rPr kumimoji="1" lang="en-US" altLang="ja-JP" dirty="0"/>
              <a:t>_</a:t>
            </a:r>
            <a:r>
              <a:rPr kumimoji="1" lang="ja-JP" altLang="en-US" dirty="0"/>
              <a:t>統計情報公開機能</a:t>
            </a:r>
            <a:br>
              <a:rPr kumimoji="1" lang="en-US" altLang="ja-JP" dirty="0"/>
            </a:br>
            <a:r>
              <a:rPr kumimoji="1" lang="ja-JP" altLang="en-US" sz="3600" dirty="0"/>
              <a:t>（パターン</a:t>
            </a:r>
            <a:r>
              <a:rPr kumimoji="1" lang="en-US" altLang="ja-JP" sz="3600" dirty="0"/>
              <a:t>1 </a:t>
            </a:r>
            <a:r>
              <a:rPr kumimoji="1" lang="ja-JP" altLang="en-US" sz="3600" dirty="0"/>
              <a:t>ファイルによる公開：事前処理なし）</a:t>
            </a:r>
          </a:p>
        </p:txBody>
      </p:sp>
      <p:grpSp>
        <p:nvGrpSpPr>
          <p:cNvPr id="2" name="グループ化 1">
            <a:extLst>
              <a:ext uri="{FF2B5EF4-FFF2-40B4-BE49-F238E27FC236}">
                <a16:creationId xmlns:a16="http://schemas.microsoft.com/office/drawing/2014/main" id="{75EF161E-45BA-B7C2-80E9-1C35A09A1588}"/>
              </a:ext>
            </a:extLst>
          </p:cNvPr>
          <p:cNvGrpSpPr/>
          <p:nvPr/>
        </p:nvGrpSpPr>
        <p:grpSpPr>
          <a:xfrm>
            <a:off x="3291125" y="2275341"/>
            <a:ext cx="11418413" cy="6987431"/>
            <a:chOff x="157981" y="706033"/>
            <a:chExt cx="11418413" cy="6987431"/>
          </a:xfrm>
        </p:grpSpPr>
        <p:sp>
          <p:nvSpPr>
            <p:cNvPr id="4" name="正方形/長方形 3">
              <a:extLst>
                <a:ext uri="{FF2B5EF4-FFF2-40B4-BE49-F238E27FC236}">
                  <a16:creationId xmlns:a16="http://schemas.microsoft.com/office/drawing/2014/main" id="{0BF966FF-C7E9-74F8-C6B2-957C415DB52B}"/>
                </a:ext>
              </a:extLst>
            </p:cNvPr>
            <p:cNvSpPr/>
            <p:nvPr/>
          </p:nvSpPr>
          <p:spPr>
            <a:xfrm>
              <a:off x="4367531" y="2518117"/>
              <a:ext cx="4059017" cy="217580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統計情報公開機能</a:t>
              </a:r>
            </a:p>
          </p:txBody>
        </p:sp>
        <p:sp>
          <p:nvSpPr>
            <p:cNvPr id="5" name="TextBox 12">
              <a:extLst>
                <a:ext uri="{FF2B5EF4-FFF2-40B4-BE49-F238E27FC236}">
                  <a16:creationId xmlns:a16="http://schemas.microsoft.com/office/drawing/2014/main" id="{F3E78950-6101-82D7-5DB7-A6AAE30A543F}"/>
                </a:ext>
              </a:extLst>
            </p:cNvPr>
            <p:cNvSpPr txBox="1">
              <a:spLocks noChangeArrowheads="1"/>
            </p:cNvSpPr>
            <p:nvPr/>
          </p:nvSpPr>
          <p:spPr bwMode="auto">
            <a:xfrm>
              <a:off x="157981" y="400628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D251BCB7-506E-210D-DAE8-A3F9B55E8D4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254650" y="343385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A8301679-8FE0-B19C-076C-667593EC8D05}"/>
                </a:ext>
              </a:extLst>
            </p:cNvPr>
            <p:cNvCxnSpPr>
              <a:cxnSpLocks/>
              <a:stCxn id="6" idx="1"/>
              <a:endCxn id="14" idx="1"/>
            </p:cNvCxnSpPr>
            <p:nvPr/>
          </p:nvCxnSpPr>
          <p:spPr>
            <a:xfrm>
              <a:off x="724550" y="3668804"/>
              <a:ext cx="1159216" cy="109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16DA46DB-BEB8-3BB0-9837-20F6AD48972C}"/>
                </a:ext>
              </a:extLst>
            </p:cNvPr>
            <p:cNvSpPr/>
            <p:nvPr/>
          </p:nvSpPr>
          <p:spPr>
            <a:xfrm>
              <a:off x="1569124" y="707621"/>
              <a:ext cx="1000727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9AB0D226-AE6F-125D-042A-B47E31D5950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706033"/>
              <a:ext cx="381000" cy="381000"/>
            </a:xfrm>
            <a:prstGeom prst="rect">
              <a:avLst/>
            </a:prstGeom>
          </p:spPr>
        </p:pic>
        <p:sp>
          <p:nvSpPr>
            <p:cNvPr id="10" name="Rectangle 134">
              <a:extLst>
                <a:ext uri="{FF2B5EF4-FFF2-40B4-BE49-F238E27FC236}">
                  <a16:creationId xmlns:a16="http://schemas.microsoft.com/office/drawing/2014/main" id="{0CF04553-DB8F-3004-E1D4-8FAB3CB30927}"/>
                </a:ext>
              </a:extLst>
            </p:cNvPr>
            <p:cNvSpPr/>
            <p:nvPr/>
          </p:nvSpPr>
          <p:spPr>
            <a:xfrm>
              <a:off x="8666697" y="2952284"/>
              <a:ext cx="2332386"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FB149914-E4AF-88D3-4844-DF22BFDC1ACE}"/>
                </a:ext>
              </a:extLst>
            </p:cNvPr>
            <p:cNvSpPr txBox="1">
              <a:spLocks noChangeArrowheads="1"/>
            </p:cNvSpPr>
            <p:nvPr/>
          </p:nvSpPr>
          <p:spPr bwMode="auto">
            <a:xfrm>
              <a:off x="9037672" y="2955317"/>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公開</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14" name="Rectangle 134">
              <a:extLst>
                <a:ext uri="{FF2B5EF4-FFF2-40B4-BE49-F238E27FC236}">
                  <a16:creationId xmlns:a16="http://schemas.microsoft.com/office/drawing/2014/main" id="{047C176B-707E-3310-069B-166AAE31660C}"/>
                </a:ext>
              </a:extLst>
            </p:cNvPr>
            <p:cNvSpPr/>
            <p:nvPr/>
          </p:nvSpPr>
          <p:spPr>
            <a:xfrm>
              <a:off x="1883766" y="2952284"/>
              <a:ext cx="2332386"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15" name="TextBox 20">
              <a:extLst>
                <a:ext uri="{FF2B5EF4-FFF2-40B4-BE49-F238E27FC236}">
                  <a16:creationId xmlns:a16="http://schemas.microsoft.com/office/drawing/2014/main" id="{64A2843C-D050-B55A-753F-CC7319928C9B}"/>
                </a:ext>
              </a:extLst>
            </p:cNvPr>
            <p:cNvSpPr txBox="1">
              <a:spLocks noChangeArrowheads="1"/>
            </p:cNvSpPr>
            <p:nvPr/>
          </p:nvSpPr>
          <p:spPr bwMode="auto">
            <a:xfrm>
              <a:off x="2236725" y="2955317"/>
              <a:ext cx="164524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ja-JP" sz="1100" dirty="0"/>
                <a:t>ブラウザ上で動作するフロントエンドアプリを配信する​</a:t>
              </a: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p:txBody>
        </p:sp>
        <p:sp>
          <p:nvSpPr>
            <p:cNvPr id="16" name="TextBox 20">
              <a:extLst>
                <a:ext uri="{FF2B5EF4-FFF2-40B4-BE49-F238E27FC236}">
                  <a16:creationId xmlns:a16="http://schemas.microsoft.com/office/drawing/2014/main" id="{1D9AB0F5-2FE0-3FBE-0BA3-70EABA62F9F2}"/>
                </a:ext>
              </a:extLst>
            </p:cNvPr>
            <p:cNvSpPr txBox="1">
              <a:spLocks noChangeArrowheads="1"/>
            </p:cNvSpPr>
            <p:nvPr/>
          </p:nvSpPr>
          <p:spPr bwMode="auto">
            <a:xfrm>
              <a:off x="1899640" y="3753294"/>
              <a:ext cx="2455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コンテンツ管理</a:t>
              </a:r>
              <a:r>
                <a:rPr lang="en-US" altLang="ja-JP" sz="1200" dirty="0">
                  <a:latin typeface="Arial" panose="020B0604020202020204" pitchFamily="34" charset="0"/>
                  <a:ea typeface="Amazon Ember" panose="020B0603020204020204" pitchFamily="34" charset="0"/>
                  <a:cs typeface="Arial" panose="020B0604020202020204" pitchFamily="34" charset="0"/>
                </a:rPr>
                <a:t>_Web</a:t>
              </a:r>
              <a:r>
                <a:rPr lang="ja-JP" altLang="en-US" sz="1200" dirty="0">
                  <a:latin typeface="Arial" panose="020B0604020202020204" pitchFamily="34" charset="0"/>
                  <a:ea typeface="Amazon Ember" panose="020B0603020204020204" pitchFamily="34" charset="0"/>
                  <a:cs typeface="Arial" panose="020B0604020202020204" pitchFamily="34" charset="0"/>
                </a:rPr>
                <a:t>ページ</a:t>
              </a:r>
              <a:r>
                <a:rPr lang="en-US" altLang="ja-JP" sz="1200" dirty="0">
                  <a:latin typeface="Arial" panose="020B0604020202020204" pitchFamily="34" charset="0"/>
                  <a:ea typeface="Amazon Ember" panose="020B0603020204020204" pitchFamily="34" charset="0"/>
                  <a:cs typeface="Arial" panose="020B0604020202020204" pitchFamily="34" charset="0"/>
                </a:rPr>
                <a:t>(</a:t>
              </a:r>
              <a:r>
                <a:rPr lang="ja-JP" altLang="en-US" sz="1200" dirty="0">
                  <a:latin typeface="Arial" panose="020B0604020202020204" pitchFamily="34" charset="0"/>
                  <a:ea typeface="Amazon Ember" panose="020B0603020204020204" pitchFamily="34" charset="0"/>
                  <a:cs typeface="Arial" panose="020B0604020202020204" pitchFamily="34" charset="0"/>
                </a:rPr>
                <a:t>静的コンテンツ</a:t>
              </a:r>
              <a:r>
                <a:rPr lang="en-US" altLang="ja-JP" sz="1200" dirty="0">
                  <a:latin typeface="Arial" panose="020B0604020202020204" pitchFamily="34" charset="0"/>
                  <a:ea typeface="Amazon Ember" panose="020B0603020204020204" pitchFamily="34" charset="0"/>
                  <a:cs typeface="Arial" panose="020B0604020202020204" pitchFamily="34" charset="0"/>
                </a:rPr>
                <a:t>)</a:t>
              </a:r>
              <a:r>
                <a:rPr lang="ja-JP" altLang="en-US" sz="1200" dirty="0">
                  <a:latin typeface="Arial" panose="020B0604020202020204" pitchFamily="34" charset="0"/>
                  <a:ea typeface="Amazon Ember" panose="020B0603020204020204" pitchFamily="34" charset="0"/>
                  <a:cs typeface="Arial" panose="020B0604020202020204" pitchFamily="34" charset="0"/>
                </a:rPr>
                <a:t>公開機能</a:t>
              </a:r>
            </a:p>
          </p:txBody>
        </p:sp>
        <p:sp>
          <p:nvSpPr>
            <p:cNvPr id="17" name="TextBox 9">
              <a:extLst>
                <a:ext uri="{FF2B5EF4-FFF2-40B4-BE49-F238E27FC236}">
                  <a16:creationId xmlns:a16="http://schemas.microsoft.com/office/drawing/2014/main" id="{5B23680B-56D6-34EC-1F3E-9D1AE9FBE048}"/>
                </a:ext>
              </a:extLst>
            </p:cNvPr>
            <p:cNvSpPr txBox="1">
              <a:spLocks noChangeArrowheads="1"/>
            </p:cNvSpPr>
            <p:nvPr/>
          </p:nvSpPr>
          <p:spPr bwMode="auto">
            <a:xfrm>
              <a:off x="5267013" y="3958096"/>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 S3</a:t>
              </a:r>
            </a:p>
            <a:p>
              <a:pPr algn="ct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統計情報配信</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8" name="Graphic 8">
              <a:extLst>
                <a:ext uri="{FF2B5EF4-FFF2-40B4-BE49-F238E27FC236}">
                  <a16:creationId xmlns:a16="http://schemas.microsoft.com/office/drawing/2014/main" id="{592980D1-5A6A-7D53-CEB1-5C1A249B110F}"/>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117475" y="3408637"/>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矢印コネクタ 18">
              <a:extLst>
                <a:ext uri="{FF2B5EF4-FFF2-40B4-BE49-F238E27FC236}">
                  <a16:creationId xmlns:a16="http://schemas.microsoft.com/office/drawing/2014/main" id="{B627468A-B56D-8F54-4787-C90E02928315}"/>
                </a:ext>
              </a:extLst>
            </p:cNvPr>
            <p:cNvCxnSpPr>
              <a:cxnSpLocks/>
              <a:stCxn id="14" idx="3"/>
              <a:endCxn id="18" idx="1"/>
            </p:cNvCxnSpPr>
            <p:nvPr/>
          </p:nvCxnSpPr>
          <p:spPr>
            <a:xfrm>
              <a:off x="4216152" y="3679744"/>
              <a:ext cx="19013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2B380A2F-3AA1-1B0C-F4BC-3BCD33BBC020}"/>
                </a:ext>
              </a:extLst>
            </p:cNvPr>
            <p:cNvCxnSpPr>
              <a:cxnSpLocks/>
              <a:stCxn id="10" idx="1"/>
              <a:endCxn id="18" idx="3"/>
            </p:cNvCxnSpPr>
            <p:nvPr/>
          </p:nvCxnSpPr>
          <p:spPr>
            <a:xfrm flipH="1">
              <a:off x="6659688" y="3679744"/>
              <a:ext cx="20070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F5628103-2063-72C0-AD0E-609098E90B85}"/>
                </a:ext>
              </a:extLst>
            </p:cNvPr>
            <p:cNvSpPr txBox="1">
              <a:spLocks noChangeArrowheads="1"/>
            </p:cNvSpPr>
            <p:nvPr/>
          </p:nvSpPr>
          <p:spPr bwMode="auto">
            <a:xfrm>
              <a:off x="8677879" y="3664103"/>
              <a:ext cx="2424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統計処理機能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grpSp>
    </p:spTree>
    <p:extLst>
      <p:ext uri="{BB962C8B-B14F-4D97-AF65-F5344CB8AC3E}">
        <p14:creationId xmlns:p14="http://schemas.microsoft.com/office/powerpoint/2010/main" val="401178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5-1-4-5</a:t>
            </a:r>
            <a:r>
              <a:rPr kumimoji="1" lang="en-US" altLang="ja-JP" dirty="0"/>
              <a:t>. </a:t>
            </a:r>
            <a:r>
              <a:rPr kumimoji="1" lang="ja-JP" altLang="en-US" dirty="0"/>
              <a:t>データ管理</a:t>
            </a:r>
            <a:r>
              <a:rPr kumimoji="1" lang="en-US" altLang="ja-JP" dirty="0"/>
              <a:t>_</a:t>
            </a:r>
            <a:r>
              <a:rPr kumimoji="1" lang="ja-JP" altLang="en-US" dirty="0"/>
              <a:t>統計情報公開機能</a:t>
            </a:r>
            <a:br>
              <a:rPr kumimoji="1" lang="en-US" altLang="ja-JP" dirty="0"/>
            </a:br>
            <a:r>
              <a:rPr kumimoji="1" lang="ja-JP" altLang="en-US" sz="3600" dirty="0"/>
              <a:t>（パターン</a:t>
            </a:r>
            <a:r>
              <a:rPr kumimoji="1" lang="en-US" altLang="ja-JP" sz="3600" dirty="0"/>
              <a:t>2 </a:t>
            </a:r>
            <a:r>
              <a:rPr kumimoji="1" lang="ja-JP" altLang="en-US" sz="3600" dirty="0"/>
              <a:t>ファイルによる公開：事前処理あり）</a:t>
            </a:r>
          </a:p>
        </p:txBody>
      </p:sp>
      <p:grpSp>
        <p:nvGrpSpPr>
          <p:cNvPr id="2" name="グループ化 1">
            <a:extLst>
              <a:ext uri="{FF2B5EF4-FFF2-40B4-BE49-F238E27FC236}">
                <a16:creationId xmlns:a16="http://schemas.microsoft.com/office/drawing/2014/main" id="{3C55EA43-B23D-9E62-2EFF-391A0FF28EEB}"/>
              </a:ext>
            </a:extLst>
          </p:cNvPr>
          <p:cNvGrpSpPr/>
          <p:nvPr/>
        </p:nvGrpSpPr>
        <p:grpSpPr>
          <a:xfrm>
            <a:off x="3291125" y="2052919"/>
            <a:ext cx="11418413" cy="6987431"/>
            <a:chOff x="157981" y="706033"/>
            <a:chExt cx="11418413" cy="6987431"/>
          </a:xfrm>
        </p:grpSpPr>
        <p:sp>
          <p:nvSpPr>
            <p:cNvPr id="4" name="正方形/長方形 3">
              <a:extLst>
                <a:ext uri="{FF2B5EF4-FFF2-40B4-BE49-F238E27FC236}">
                  <a16:creationId xmlns:a16="http://schemas.microsoft.com/office/drawing/2014/main" id="{7F705147-6481-F5F4-9FA9-2D573E05F478}"/>
                </a:ext>
              </a:extLst>
            </p:cNvPr>
            <p:cNvSpPr/>
            <p:nvPr/>
          </p:nvSpPr>
          <p:spPr>
            <a:xfrm>
              <a:off x="4367531" y="2518117"/>
              <a:ext cx="4059017" cy="217580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統計情報公開機能</a:t>
              </a:r>
            </a:p>
          </p:txBody>
        </p:sp>
        <p:sp>
          <p:nvSpPr>
            <p:cNvPr id="5" name="TextBox 12">
              <a:extLst>
                <a:ext uri="{FF2B5EF4-FFF2-40B4-BE49-F238E27FC236}">
                  <a16:creationId xmlns:a16="http://schemas.microsoft.com/office/drawing/2014/main" id="{3ACA207E-96A0-1E79-1FAC-AC2C2EAEBC96}"/>
                </a:ext>
              </a:extLst>
            </p:cNvPr>
            <p:cNvSpPr txBox="1">
              <a:spLocks noChangeArrowheads="1"/>
            </p:cNvSpPr>
            <p:nvPr/>
          </p:nvSpPr>
          <p:spPr bwMode="auto">
            <a:xfrm>
              <a:off x="157981" y="400628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C0F46AF8-E757-8522-A132-DE51A168AF7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254650" y="337106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034CA16B-5FE3-5A28-1FA1-0D872B94A0A6}"/>
                </a:ext>
              </a:extLst>
            </p:cNvPr>
            <p:cNvCxnSpPr>
              <a:cxnSpLocks/>
              <a:stCxn id="6" idx="1"/>
              <a:endCxn id="13" idx="1"/>
            </p:cNvCxnSpPr>
            <p:nvPr/>
          </p:nvCxnSpPr>
          <p:spPr>
            <a:xfrm>
              <a:off x="724550" y="3606018"/>
              <a:ext cx="115921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0D59DBCD-CFA9-C36F-27D1-3515F03DE872}"/>
                </a:ext>
              </a:extLst>
            </p:cNvPr>
            <p:cNvSpPr/>
            <p:nvPr/>
          </p:nvSpPr>
          <p:spPr>
            <a:xfrm>
              <a:off x="1569124" y="707621"/>
              <a:ext cx="1000727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9359575F-9978-BCBB-3EBD-16D966D78A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706033"/>
              <a:ext cx="381000" cy="381000"/>
            </a:xfrm>
            <a:prstGeom prst="rect">
              <a:avLst/>
            </a:prstGeom>
          </p:spPr>
        </p:pic>
        <p:sp>
          <p:nvSpPr>
            <p:cNvPr id="10" name="Rectangle 134">
              <a:extLst>
                <a:ext uri="{FF2B5EF4-FFF2-40B4-BE49-F238E27FC236}">
                  <a16:creationId xmlns:a16="http://schemas.microsoft.com/office/drawing/2014/main" id="{402BB2C3-385D-DCBE-ECA2-7DB4283B7126}"/>
                </a:ext>
              </a:extLst>
            </p:cNvPr>
            <p:cNvSpPr/>
            <p:nvPr/>
          </p:nvSpPr>
          <p:spPr>
            <a:xfrm>
              <a:off x="8666697" y="2878559"/>
              <a:ext cx="2332386"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53AF65C6-0072-8D5B-FA93-B7B935DFE71D}"/>
                </a:ext>
              </a:extLst>
            </p:cNvPr>
            <p:cNvSpPr txBox="1">
              <a:spLocks noChangeArrowheads="1"/>
            </p:cNvSpPr>
            <p:nvPr/>
          </p:nvSpPr>
          <p:spPr bwMode="auto">
            <a:xfrm>
              <a:off x="9037672" y="2955317"/>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公開</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13" name="Rectangle 134">
              <a:extLst>
                <a:ext uri="{FF2B5EF4-FFF2-40B4-BE49-F238E27FC236}">
                  <a16:creationId xmlns:a16="http://schemas.microsoft.com/office/drawing/2014/main" id="{50756A8F-C390-DE31-5591-460A0ED2067E}"/>
                </a:ext>
              </a:extLst>
            </p:cNvPr>
            <p:cNvSpPr/>
            <p:nvPr/>
          </p:nvSpPr>
          <p:spPr>
            <a:xfrm>
              <a:off x="1883766" y="2878559"/>
              <a:ext cx="2332386"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14" name="TextBox 20">
              <a:extLst>
                <a:ext uri="{FF2B5EF4-FFF2-40B4-BE49-F238E27FC236}">
                  <a16:creationId xmlns:a16="http://schemas.microsoft.com/office/drawing/2014/main" id="{A49A0882-31ED-E7AE-6594-1585B69B594D}"/>
                </a:ext>
              </a:extLst>
            </p:cNvPr>
            <p:cNvSpPr txBox="1">
              <a:spLocks noChangeArrowheads="1"/>
            </p:cNvSpPr>
            <p:nvPr/>
          </p:nvSpPr>
          <p:spPr bwMode="auto">
            <a:xfrm>
              <a:off x="2236725" y="3010136"/>
              <a:ext cx="164524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ja-JP" sz="1100" dirty="0"/>
                <a:t>ブラウザ上で動作するフロントエンドアプリを配信する​</a:t>
              </a: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p:txBody>
        </p:sp>
        <p:sp>
          <p:nvSpPr>
            <p:cNvPr id="15" name="TextBox 9">
              <a:extLst>
                <a:ext uri="{FF2B5EF4-FFF2-40B4-BE49-F238E27FC236}">
                  <a16:creationId xmlns:a16="http://schemas.microsoft.com/office/drawing/2014/main" id="{0DE422B8-1C3C-2177-75AB-C810B48B8FBA}"/>
                </a:ext>
              </a:extLst>
            </p:cNvPr>
            <p:cNvSpPr txBox="1">
              <a:spLocks noChangeArrowheads="1"/>
            </p:cNvSpPr>
            <p:nvPr/>
          </p:nvSpPr>
          <p:spPr bwMode="auto">
            <a:xfrm>
              <a:off x="4357307" y="3958096"/>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 S3</a:t>
              </a:r>
            </a:p>
            <a:p>
              <a:pPr algn="ct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統計情報配信</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6" name="Graphic 8">
              <a:extLst>
                <a:ext uri="{FF2B5EF4-FFF2-40B4-BE49-F238E27FC236}">
                  <a16:creationId xmlns:a16="http://schemas.microsoft.com/office/drawing/2014/main" id="{4E011F88-D7CA-AE00-13AD-2B59626D5C2E}"/>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207769" y="3334912"/>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矢印コネクタ 16">
              <a:extLst>
                <a:ext uri="{FF2B5EF4-FFF2-40B4-BE49-F238E27FC236}">
                  <a16:creationId xmlns:a16="http://schemas.microsoft.com/office/drawing/2014/main" id="{0042F763-91DC-C022-0A05-8C96B6895ED6}"/>
                </a:ext>
              </a:extLst>
            </p:cNvPr>
            <p:cNvCxnSpPr>
              <a:cxnSpLocks/>
              <a:stCxn id="13" idx="3"/>
              <a:endCxn id="16" idx="1"/>
            </p:cNvCxnSpPr>
            <p:nvPr/>
          </p:nvCxnSpPr>
          <p:spPr>
            <a:xfrm>
              <a:off x="4216152" y="3606019"/>
              <a:ext cx="9916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60F5377A-37E1-B9D6-32F0-1B90BA68BD8C}"/>
                </a:ext>
              </a:extLst>
            </p:cNvPr>
            <p:cNvCxnSpPr>
              <a:cxnSpLocks/>
              <a:stCxn id="10" idx="1"/>
              <a:endCxn id="19" idx="3"/>
            </p:cNvCxnSpPr>
            <p:nvPr/>
          </p:nvCxnSpPr>
          <p:spPr>
            <a:xfrm flipH="1">
              <a:off x="7533473" y="3606019"/>
              <a:ext cx="11332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Graphic 6">
              <a:extLst>
                <a:ext uri="{FF2B5EF4-FFF2-40B4-BE49-F238E27FC236}">
                  <a16:creationId xmlns:a16="http://schemas.microsoft.com/office/drawing/2014/main" id="{DAFB5596-4121-74CA-101B-3104318C787A}"/>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000010" y="3339287"/>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0">
              <a:extLst>
                <a:ext uri="{FF2B5EF4-FFF2-40B4-BE49-F238E27FC236}">
                  <a16:creationId xmlns:a16="http://schemas.microsoft.com/office/drawing/2014/main" id="{11497D2C-F6B2-3BE0-B5B2-E7A8090A49F8}"/>
                </a:ext>
              </a:extLst>
            </p:cNvPr>
            <p:cNvSpPr txBox="1">
              <a:spLocks noChangeArrowheads="1"/>
            </p:cNvSpPr>
            <p:nvPr/>
          </p:nvSpPr>
          <p:spPr bwMode="auto">
            <a:xfrm>
              <a:off x="6411871" y="3980064"/>
              <a:ext cx="1734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21" name="直線矢印コネクタ 20">
              <a:extLst>
                <a:ext uri="{FF2B5EF4-FFF2-40B4-BE49-F238E27FC236}">
                  <a16:creationId xmlns:a16="http://schemas.microsoft.com/office/drawing/2014/main" id="{29232801-366C-E2F4-737F-3B9D9394DA75}"/>
                </a:ext>
              </a:extLst>
            </p:cNvPr>
            <p:cNvCxnSpPr>
              <a:cxnSpLocks/>
              <a:stCxn id="19" idx="1"/>
              <a:endCxn id="16" idx="3"/>
            </p:cNvCxnSpPr>
            <p:nvPr/>
          </p:nvCxnSpPr>
          <p:spPr>
            <a:xfrm flipH="1">
              <a:off x="5749982" y="3606019"/>
              <a:ext cx="12500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0">
              <a:extLst>
                <a:ext uri="{FF2B5EF4-FFF2-40B4-BE49-F238E27FC236}">
                  <a16:creationId xmlns:a16="http://schemas.microsoft.com/office/drawing/2014/main" id="{E8EEC096-689B-945C-D372-DF2A90D51D04}"/>
                </a:ext>
              </a:extLst>
            </p:cNvPr>
            <p:cNvSpPr txBox="1">
              <a:spLocks noChangeArrowheads="1"/>
            </p:cNvSpPr>
            <p:nvPr/>
          </p:nvSpPr>
          <p:spPr bwMode="auto">
            <a:xfrm>
              <a:off x="1899640" y="3753294"/>
              <a:ext cx="2455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コンテンツ管理</a:t>
              </a:r>
              <a:r>
                <a:rPr lang="en-US" altLang="ja-JP" sz="1200" dirty="0">
                  <a:latin typeface="Arial" panose="020B0604020202020204" pitchFamily="34" charset="0"/>
                  <a:ea typeface="Amazon Ember" panose="020B0603020204020204" pitchFamily="34" charset="0"/>
                  <a:cs typeface="Arial" panose="020B0604020202020204" pitchFamily="34" charset="0"/>
                </a:rPr>
                <a:t>_Web</a:t>
              </a:r>
              <a:r>
                <a:rPr lang="ja-JP" altLang="en-US" sz="1200" dirty="0">
                  <a:latin typeface="Arial" panose="020B0604020202020204" pitchFamily="34" charset="0"/>
                  <a:ea typeface="Amazon Ember" panose="020B0603020204020204" pitchFamily="34" charset="0"/>
                  <a:cs typeface="Arial" panose="020B0604020202020204" pitchFamily="34" charset="0"/>
                </a:rPr>
                <a:t>ページ</a:t>
              </a:r>
              <a:r>
                <a:rPr lang="en-US" altLang="ja-JP" sz="1200" dirty="0">
                  <a:latin typeface="Arial" panose="020B0604020202020204" pitchFamily="34" charset="0"/>
                  <a:ea typeface="Amazon Ember" panose="020B0603020204020204" pitchFamily="34" charset="0"/>
                  <a:cs typeface="Arial" panose="020B0604020202020204" pitchFamily="34" charset="0"/>
                </a:rPr>
                <a:t>(</a:t>
              </a:r>
              <a:r>
                <a:rPr lang="ja-JP" altLang="en-US" sz="1200" dirty="0">
                  <a:latin typeface="Arial" panose="020B0604020202020204" pitchFamily="34" charset="0"/>
                  <a:ea typeface="Amazon Ember" panose="020B0603020204020204" pitchFamily="34" charset="0"/>
                  <a:cs typeface="Arial" panose="020B0604020202020204" pitchFamily="34" charset="0"/>
                </a:rPr>
                <a:t>静的コンテンツ</a:t>
              </a:r>
              <a:r>
                <a:rPr lang="en-US" altLang="ja-JP" sz="1200" dirty="0">
                  <a:latin typeface="Arial" panose="020B0604020202020204" pitchFamily="34" charset="0"/>
                  <a:ea typeface="Amazon Ember" panose="020B0603020204020204" pitchFamily="34" charset="0"/>
                  <a:cs typeface="Arial" panose="020B0604020202020204" pitchFamily="34" charset="0"/>
                </a:rPr>
                <a:t>)</a:t>
              </a:r>
              <a:r>
                <a:rPr lang="ja-JP" altLang="en-US" sz="1200" dirty="0">
                  <a:latin typeface="Arial" panose="020B0604020202020204" pitchFamily="34" charset="0"/>
                  <a:ea typeface="Amazon Ember" panose="020B0603020204020204" pitchFamily="34" charset="0"/>
                  <a:cs typeface="Arial" panose="020B0604020202020204" pitchFamily="34" charset="0"/>
                </a:rPr>
                <a:t>公開機能</a:t>
              </a:r>
            </a:p>
          </p:txBody>
        </p:sp>
        <p:sp>
          <p:nvSpPr>
            <p:cNvPr id="25" name="TextBox 20">
              <a:extLst>
                <a:ext uri="{FF2B5EF4-FFF2-40B4-BE49-F238E27FC236}">
                  <a16:creationId xmlns:a16="http://schemas.microsoft.com/office/drawing/2014/main" id="{4CC1CEB0-F89E-E067-945D-9969BDB16409}"/>
                </a:ext>
              </a:extLst>
            </p:cNvPr>
            <p:cNvSpPr txBox="1">
              <a:spLocks noChangeArrowheads="1"/>
            </p:cNvSpPr>
            <p:nvPr/>
          </p:nvSpPr>
          <p:spPr bwMode="auto">
            <a:xfrm>
              <a:off x="8634564" y="3625601"/>
              <a:ext cx="2424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統計処理機能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grpSp>
    </p:spTree>
    <p:extLst>
      <p:ext uri="{BB962C8B-B14F-4D97-AF65-F5344CB8AC3E}">
        <p14:creationId xmlns:p14="http://schemas.microsoft.com/office/powerpoint/2010/main" val="980518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5-1-4-5</a:t>
            </a:r>
            <a:r>
              <a:rPr kumimoji="1" lang="en-US" altLang="ja-JP" dirty="0"/>
              <a:t>. </a:t>
            </a:r>
            <a:r>
              <a:rPr kumimoji="1" lang="ja-JP" altLang="en-US" dirty="0"/>
              <a:t>データ管理</a:t>
            </a:r>
            <a:r>
              <a:rPr kumimoji="1" lang="en-US" altLang="ja-JP" dirty="0"/>
              <a:t>_</a:t>
            </a:r>
            <a:r>
              <a:rPr kumimoji="1" lang="ja-JP" altLang="en-US" dirty="0"/>
              <a:t>統計情報公開機能</a:t>
            </a:r>
            <a:br>
              <a:rPr kumimoji="1" lang="en-US" altLang="ja-JP" dirty="0"/>
            </a:br>
            <a:r>
              <a:rPr kumimoji="1" lang="ja-JP" altLang="en-US" sz="3600" dirty="0"/>
              <a:t>（パターン</a:t>
            </a:r>
            <a:r>
              <a:rPr kumimoji="1" lang="en-US" altLang="ja-JP" sz="3600" dirty="0"/>
              <a:t>3 </a:t>
            </a:r>
            <a:r>
              <a:rPr kumimoji="1" lang="ja-JP" altLang="en-US" sz="3600" dirty="0"/>
              <a:t>ダッシュボードによる公開：事前処理あり）</a:t>
            </a:r>
          </a:p>
        </p:txBody>
      </p:sp>
      <p:grpSp>
        <p:nvGrpSpPr>
          <p:cNvPr id="2" name="グループ化 1">
            <a:extLst>
              <a:ext uri="{FF2B5EF4-FFF2-40B4-BE49-F238E27FC236}">
                <a16:creationId xmlns:a16="http://schemas.microsoft.com/office/drawing/2014/main" id="{22D91D9B-41E5-928A-5337-64B1E2087C48}"/>
              </a:ext>
            </a:extLst>
          </p:cNvPr>
          <p:cNvGrpSpPr/>
          <p:nvPr/>
        </p:nvGrpSpPr>
        <p:grpSpPr>
          <a:xfrm>
            <a:off x="3291125" y="2151774"/>
            <a:ext cx="11418413" cy="6987431"/>
            <a:chOff x="157981" y="706033"/>
            <a:chExt cx="11418413" cy="6987431"/>
          </a:xfrm>
        </p:grpSpPr>
        <p:sp>
          <p:nvSpPr>
            <p:cNvPr id="4" name="正方形/長方形 3">
              <a:extLst>
                <a:ext uri="{FF2B5EF4-FFF2-40B4-BE49-F238E27FC236}">
                  <a16:creationId xmlns:a16="http://schemas.microsoft.com/office/drawing/2014/main" id="{DF14EE35-B1D6-239A-6958-54192ED59149}"/>
                </a:ext>
              </a:extLst>
            </p:cNvPr>
            <p:cNvSpPr/>
            <p:nvPr/>
          </p:nvSpPr>
          <p:spPr>
            <a:xfrm>
              <a:off x="4367531" y="2518117"/>
              <a:ext cx="4527940" cy="235868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統計情報公開機能</a:t>
              </a:r>
            </a:p>
          </p:txBody>
        </p:sp>
        <p:sp>
          <p:nvSpPr>
            <p:cNvPr id="5" name="TextBox 12">
              <a:extLst>
                <a:ext uri="{FF2B5EF4-FFF2-40B4-BE49-F238E27FC236}">
                  <a16:creationId xmlns:a16="http://schemas.microsoft.com/office/drawing/2014/main" id="{A38BEF0C-23E1-D855-BC19-4CDD3F8CA610}"/>
                </a:ext>
              </a:extLst>
            </p:cNvPr>
            <p:cNvSpPr txBox="1">
              <a:spLocks noChangeArrowheads="1"/>
            </p:cNvSpPr>
            <p:nvPr/>
          </p:nvSpPr>
          <p:spPr bwMode="auto">
            <a:xfrm>
              <a:off x="157981" y="400628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B1905A47-C7F6-62C1-8018-6BB05C713C4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254650" y="343385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38E1A2B0-636D-00A0-8E70-74A76A14C986}"/>
                </a:ext>
              </a:extLst>
            </p:cNvPr>
            <p:cNvCxnSpPr>
              <a:cxnSpLocks/>
              <a:stCxn id="6" idx="1"/>
              <a:endCxn id="15" idx="1"/>
            </p:cNvCxnSpPr>
            <p:nvPr/>
          </p:nvCxnSpPr>
          <p:spPr>
            <a:xfrm>
              <a:off x="724550" y="3668804"/>
              <a:ext cx="1159216" cy="109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2A9D37CA-A175-F315-F4F6-D014EB18362B}"/>
                </a:ext>
              </a:extLst>
            </p:cNvPr>
            <p:cNvSpPr/>
            <p:nvPr/>
          </p:nvSpPr>
          <p:spPr>
            <a:xfrm>
              <a:off x="1569124" y="707621"/>
              <a:ext cx="1000727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DC33BEC0-7FC2-5D74-1603-508E85CCF28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706033"/>
              <a:ext cx="381000" cy="381000"/>
            </a:xfrm>
            <a:prstGeom prst="rect">
              <a:avLst/>
            </a:prstGeom>
          </p:spPr>
        </p:pic>
        <p:sp>
          <p:nvSpPr>
            <p:cNvPr id="10" name="Rectangle 134">
              <a:extLst>
                <a:ext uri="{FF2B5EF4-FFF2-40B4-BE49-F238E27FC236}">
                  <a16:creationId xmlns:a16="http://schemas.microsoft.com/office/drawing/2014/main" id="{07AB2FB4-C2A7-2795-D173-E3BABD62A074}"/>
                </a:ext>
              </a:extLst>
            </p:cNvPr>
            <p:cNvSpPr/>
            <p:nvPr/>
          </p:nvSpPr>
          <p:spPr>
            <a:xfrm>
              <a:off x="9102794" y="2952284"/>
              <a:ext cx="2332386"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EB201653-DBF2-ADDB-2E5B-AEDDA4846766}"/>
                </a:ext>
              </a:extLst>
            </p:cNvPr>
            <p:cNvSpPr txBox="1">
              <a:spLocks noChangeArrowheads="1"/>
            </p:cNvSpPr>
            <p:nvPr/>
          </p:nvSpPr>
          <p:spPr bwMode="auto">
            <a:xfrm>
              <a:off x="9115828" y="3625601"/>
              <a:ext cx="2424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統計処理機能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データ収集機能</a:t>
              </a:r>
              <a:endParaRPr lang="zh-TW"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12" name="TextBox 17">
              <a:extLst>
                <a:ext uri="{FF2B5EF4-FFF2-40B4-BE49-F238E27FC236}">
                  <a16:creationId xmlns:a16="http://schemas.microsoft.com/office/drawing/2014/main" id="{6526C4CA-4EDA-919F-050B-05531264E5D6}"/>
                </a:ext>
              </a:extLst>
            </p:cNvPr>
            <p:cNvSpPr txBox="1">
              <a:spLocks noChangeArrowheads="1"/>
            </p:cNvSpPr>
            <p:nvPr/>
          </p:nvSpPr>
          <p:spPr bwMode="auto">
            <a:xfrm>
              <a:off x="3958185" y="3980458"/>
              <a:ext cx="2292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a:t>
              </a:r>
            </a:p>
            <a:p>
              <a:pPr algn="ctr" eaLnBrk="1" hangingPunct="1"/>
              <a:r>
                <a:rPr lang="en-US" altLang="en-US" sz="1200" dirty="0" err="1">
                  <a:latin typeface="Arial" panose="020B0604020202020204" pitchFamily="34" charset="0"/>
                  <a:ea typeface="Amazon Ember" panose="020B0603020204020204" pitchFamily="34" charset="0"/>
                  <a:cs typeface="Arial" panose="020B0604020202020204" pitchFamily="34" charset="0"/>
                </a:rPr>
                <a:t>QuickSight</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統計処理公開用</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ダッシュボード</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3" name="Graphic 7">
              <a:extLst>
                <a:ext uri="{FF2B5EF4-FFF2-40B4-BE49-F238E27FC236}">
                  <a16:creationId xmlns:a16="http://schemas.microsoft.com/office/drawing/2014/main" id="{4C003967-0BFF-92BE-B05F-CC0CF8D1C061}"/>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4825852" y="3401235"/>
              <a:ext cx="557016" cy="55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34">
              <a:extLst>
                <a:ext uri="{FF2B5EF4-FFF2-40B4-BE49-F238E27FC236}">
                  <a16:creationId xmlns:a16="http://schemas.microsoft.com/office/drawing/2014/main" id="{7884282B-C7F5-AE3B-2A3C-7CF7CE7852B8}"/>
                </a:ext>
              </a:extLst>
            </p:cNvPr>
            <p:cNvSpPr/>
            <p:nvPr/>
          </p:nvSpPr>
          <p:spPr>
            <a:xfrm>
              <a:off x="1883766" y="2952284"/>
              <a:ext cx="2332386"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16" name="直線矢印コネクタ 15">
              <a:extLst>
                <a:ext uri="{FF2B5EF4-FFF2-40B4-BE49-F238E27FC236}">
                  <a16:creationId xmlns:a16="http://schemas.microsoft.com/office/drawing/2014/main" id="{C97AD113-951F-DD39-0A5E-029B923CC965}"/>
                </a:ext>
              </a:extLst>
            </p:cNvPr>
            <p:cNvCxnSpPr>
              <a:cxnSpLocks/>
              <a:stCxn id="15" idx="3"/>
              <a:endCxn id="13" idx="1"/>
            </p:cNvCxnSpPr>
            <p:nvPr/>
          </p:nvCxnSpPr>
          <p:spPr>
            <a:xfrm flipV="1">
              <a:off x="4216152" y="3679743"/>
              <a:ext cx="60970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46C3DB5B-E4A0-D65F-7F32-AC67ED00CFC9}"/>
                </a:ext>
              </a:extLst>
            </p:cNvPr>
            <p:cNvCxnSpPr>
              <a:cxnSpLocks/>
              <a:stCxn id="10" idx="1"/>
              <a:endCxn id="22" idx="3"/>
            </p:cNvCxnSpPr>
            <p:nvPr/>
          </p:nvCxnSpPr>
          <p:spPr>
            <a:xfrm flipH="1">
              <a:off x="8452559" y="3679744"/>
              <a:ext cx="6502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20">
              <a:extLst>
                <a:ext uri="{FF2B5EF4-FFF2-40B4-BE49-F238E27FC236}">
                  <a16:creationId xmlns:a16="http://schemas.microsoft.com/office/drawing/2014/main" id="{55DF107A-D023-C6D2-C065-ED2DE8F2D5BB}"/>
                </a:ext>
              </a:extLst>
            </p:cNvPr>
            <p:cNvSpPr txBox="1">
              <a:spLocks noChangeArrowheads="1"/>
            </p:cNvSpPr>
            <p:nvPr/>
          </p:nvSpPr>
          <p:spPr bwMode="auto">
            <a:xfrm>
              <a:off x="9473769" y="2955317"/>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公開</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19" name="TextBox 20">
              <a:extLst>
                <a:ext uri="{FF2B5EF4-FFF2-40B4-BE49-F238E27FC236}">
                  <a16:creationId xmlns:a16="http://schemas.microsoft.com/office/drawing/2014/main" id="{54D1A1AF-3DF6-DA81-2611-D7E2BF7F748C}"/>
                </a:ext>
              </a:extLst>
            </p:cNvPr>
            <p:cNvSpPr txBox="1">
              <a:spLocks noChangeArrowheads="1"/>
            </p:cNvSpPr>
            <p:nvPr/>
          </p:nvSpPr>
          <p:spPr bwMode="auto">
            <a:xfrm>
              <a:off x="2236725" y="2955317"/>
              <a:ext cx="164524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ja-JP" sz="1100" dirty="0"/>
                <a:t>ブラウザ上で動作するフロントエンドアプリを配信する​</a:t>
              </a: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p:txBody>
        </p:sp>
        <p:sp>
          <p:nvSpPr>
            <p:cNvPr id="20" name="TextBox 9">
              <a:extLst>
                <a:ext uri="{FF2B5EF4-FFF2-40B4-BE49-F238E27FC236}">
                  <a16:creationId xmlns:a16="http://schemas.microsoft.com/office/drawing/2014/main" id="{36E327A7-DD3A-2F63-C560-A6545727FE41}"/>
                </a:ext>
              </a:extLst>
            </p:cNvPr>
            <p:cNvSpPr txBox="1">
              <a:spLocks noChangeArrowheads="1"/>
            </p:cNvSpPr>
            <p:nvPr/>
          </p:nvSpPr>
          <p:spPr bwMode="auto">
            <a:xfrm>
              <a:off x="5482716" y="3980458"/>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 S3</a:t>
              </a:r>
            </a:p>
            <a:p>
              <a:pPr algn="ct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事前処理結果格納</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1" name="Graphic 8">
              <a:extLst>
                <a:ext uri="{FF2B5EF4-FFF2-40B4-BE49-F238E27FC236}">
                  <a16:creationId xmlns:a16="http://schemas.microsoft.com/office/drawing/2014/main" id="{68C436BD-73D0-4605-3357-F8007DFD28D8}"/>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6333178" y="3408637"/>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phic 6">
              <a:extLst>
                <a:ext uri="{FF2B5EF4-FFF2-40B4-BE49-F238E27FC236}">
                  <a16:creationId xmlns:a16="http://schemas.microsoft.com/office/drawing/2014/main" id="{FB9A68EE-C8C2-E095-7E5A-65582F0B8E7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919096" y="3413012"/>
              <a:ext cx="533463" cy="5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0">
              <a:extLst>
                <a:ext uri="{FF2B5EF4-FFF2-40B4-BE49-F238E27FC236}">
                  <a16:creationId xmlns:a16="http://schemas.microsoft.com/office/drawing/2014/main" id="{9DB83A76-EBC7-54AE-C55F-E773C16B99C0}"/>
                </a:ext>
              </a:extLst>
            </p:cNvPr>
            <p:cNvSpPr txBox="1">
              <a:spLocks noChangeArrowheads="1"/>
            </p:cNvSpPr>
            <p:nvPr/>
          </p:nvSpPr>
          <p:spPr bwMode="auto">
            <a:xfrm>
              <a:off x="7330957" y="3980458"/>
              <a:ext cx="1734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事前処理ジョブ</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24" name="直線矢印コネクタ 23">
              <a:extLst>
                <a:ext uri="{FF2B5EF4-FFF2-40B4-BE49-F238E27FC236}">
                  <a16:creationId xmlns:a16="http://schemas.microsoft.com/office/drawing/2014/main" id="{F9A8959A-FB66-EE16-10CA-6272A06FA437}"/>
                </a:ext>
              </a:extLst>
            </p:cNvPr>
            <p:cNvCxnSpPr>
              <a:cxnSpLocks/>
              <a:stCxn id="22" idx="1"/>
              <a:endCxn id="21" idx="3"/>
            </p:cNvCxnSpPr>
            <p:nvPr/>
          </p:nvCxnSpPr>
          <p:spPr>
            <a:xfrm flipH="1">
              <a:off x="6875391" y="3679744"/>
              <a:ext cx="10437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B86DF669-F259-808A-B1F2-D1E52D9C6B57}"/>
                </a:ext>
              </a:extLst>
            </p:cNvPr>
            <p:cNvCxnSpPr>
              <a:cxnSpLocks/>
              <a:stCxn id="21" idx="1"/>
              <a:endCxn id="13" idx="3"/>
            </p:cNvCxnSpPr>
            <p:nvPr/>
          </p:nvCxnSpPr>
          <p:spPr>
            <a:xfrm flipH="1" flipV="1">
              <a:off x="5382868" y="3679743"/>
              <a:ext cx="95031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0">
              <a:extLst>
                <a:ext uri="{FF2B5EF4-FFF2-40B4-BE49-F238E27FC236}">
                  <a16:creationId xmlns:a16="http://schemas.microsoft.com/office/drawing/2014/main" id="{5295FCDF-2444-D347-A56B-FBE2DDCE24A4}"/>
                </a:ext>
              </a:extLst>
            </p:cNvPr>
            <p:cNvSpPr txBox="1">
              <a:spLocks noChangeArrowheads="1"/>
            </p:cNvSpPr>
            <p:nvPr/>
          </p:nvSpPr>
          <p:spPr bwMode="auto">
            <a:xfrm>
              <a:off x="1899640" y="3753294"/>
              <a:ext cx="2455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コンテンツ管理</a:t>
              </a:r>
              <a:r>
                <a:rPr lang="en-US" altLang="ja-JP" sz="1200" dirty="0">
                  <a:latin typeface="Arial" panose="020B0604020202020204" pitchFamily="34" charset="0"/>
                  <a:ea typeface="Amazon Ember" panose="020B0603020204020204" pitchFamily="34" charset="0"/>
                  <a:cs typeface="Arial" panose="020B0604020202020204" pitchFamily="34" charset="0"/>
                </a:rPr>
                <a:t>_Web</a:t>
              </a:r>
              <a:r>
                <a:rPr lang="ja-JP" altLang="en-US" sz="1200" dirty="0">
                  <a:latin typeface="Arial" panose="020B0604020202020204" pitchFamily="34" charset="0"/>
                  <a:ea typeface="Amazon Ember" panose="020B0603020204020204" pitchFamily="34" charset="0"/>
                  <a:cs typeface="Arial" panose="020B0604020202020204" pitchFamily="34" charset="0"/>
                </a:rPr>
                <a:t>ページ</a:t>
              </a:r>
              <a:r>
                <a:rPr lang="en-US" altLang="ja-JP" sz="1200" dirty="0">
                  <a:latin typeface="Arial" panose="020B0604020202020204" pitchFamily="34" charset="0"/>
                  <a:ea typeface="Amazon Ember" panose="020B0603020204020204" pitchFamily="34" charset="0"/>
                  <a:cs typeface="Arial" panose="020B0604020202020204" pitchFamily="34" charset="0"/>
                </a:rPr>
                <a:t>(</a:t>
              </a:r>
              <a:r>
                <a:rPr lang="ja-JP" altLang="en-US" sz="1200" dirty="0">
                  <a:latin typeface="Arial" panose="020B0604020202020204" pitchFamily="34" charset="0"/>
                  <a:ea typeface="Amazon Ember" panose="020B0603020204020204" pitchFamily="34" charset="0"/>
                  <a:cs typeface="Arial" panose="020B0604020202020204" pitchFamily="34" charset="0"/>
                </a:rPr>
                <a:t>静的コンテンツ</a:t>
              </a:r>
              <a:r>
                <a:rPr lang="en-US" altLang="ja-JP" sz="1200" dirty="0">
                  <a:latin typeface="Arial" panose="020B0604020202020204" pitchFamily="34" charset="0"/>
                  <a:ea typeface="Amazon Ember" panose="020B0603020204020204" pitchFamily="34" charset="0"/>
                  <a:cs typeface="Arial" panose="020B0604020202020204" pitchFamily="34" charset="0"/>
                </a:rPr>
                <a:t>)</a:t>
              </a:r>
              <a:r>
                <a:rPr lang="ja-JP" altLang="en-US" sz="1200" dirty="0">
                  <a:latin typeface="Arial" panose="020B0604020202020204" pitchFamily="34" charset="0"/>
                  <a:ea typeface="Amazon Ember" panose="020B0603020204020204" pitchFamily="34" charset="0"/>
                  <a:cs typeface="Arial" panose="020B0604020202020204" pitchFamily="34" charset="0"/>
                </a:rPr>
                <a:t>公開機能</a:t>
              </a:r>
            </a:p>
          </p:txBody>
        </p:sp>
      </p:grpSp>
    </p:spTree>
    <p:extLst>
      <p:ext uri="{BB962C8B-B14F-4D97-AF65-F5344CB8AC3E}">
        <p14:creationId xmlns:p14="http://schemas.microsoft.com/office/powerpoint/2010/main" val="53802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5-1-1-2</a:t>
            </a:r>
            <a:r>
              <a:rPr kumimoji="1" lang="en-US" altLang="ja-JP" dirty="0"/>
              <a:t>.</a:t>
            </a:r>
            <a:r>
              <a:rPr kumimoji="1" lang="ja-JP" altLang="en-US" dirty="0"/>
              <a:t>利用者認証</a:t>
            </a:r>
            <a:r>
              <a:rPr kumimoji="1" lang="en-US" altLang="ja-JP" dirty="0"/>
              <a:t>_</a:t>
            </a:r>
            <a:r>
              <a:rPr kumimoji="1" lang="ja-JP" altLang="en-US" dirty="0"/>
              <a:t>本人確認機能（レベル</a:t>
            </a:r>
            <a:r>
              <a:rPr kumimoji="1" lang="en-US" altLang="ja-JP" dirty="0"/>
              <a:t>B</a:t>
            </a:r>
            <a:r>
              <a:rPr kumimoji="1" lang="ja-JP" altLang="en-US" dirty="0"/>
              <a:t>）</a:t>
            </a:r>
            <a:br>
              <a:rPr kumimoji="1" lang="en-US" altLang="ja-JP" dirty="0"/>
            </a:br>
            <a:r>
              <a:rPr kumimoji="1" lang="en-US" altLang="ja-JP" sz="3600" dirty="0"/>
              <a:t>(</a:t>
            </a:r>
            <a:r>
              <a:rPr kumimoji="1" lang="ja-JP" altLang="en-US" sz="3600" dirty="0"/>
              <a:t>パターン</a:t>
            </a:r>
            <a:r>
              <a:rPr kumimoji="1" lang="en-US" altLang="ja-JP" sz="3600" dirty="0"/>
              <a:t>3</a:t>
            </a:r>
            <a:r>
              <a:rPr kumimoji="1" lang="ja-JP" altLang="en-US" sz="3600" dirty="0"/>
              <a:t> 個人</a:t>
            </a:r>
            <a:r>
              <a:rPr kumimoji="1" lang="en-US" altLang="ja-JP" sz="3600" dirty="0"/>
              <a:t>/</a:t>
            </a:r>
            <a:r>
              <a:rPr kumimoji="1" lang="ja-JP" altLang="en-US" sz="3600" dirty="0"/>
              <a:t>身元確認</a:t>
            </a:r>
            <a:r>
              <a:rPr kumimoji="1" lang="en-US" altLang="ja-JP" sz="3600" dirty="0"/>
              <a:t>:</a:t>
            </a:r>
            <a:r>
              <a:rPr kumimoji="1" lang="ja-JP" altLang="en-US" sz="3600" dirty="0"/>
              <a:t>マイナンバーカード、当人認証</a:t>
            </a:r>
            <a:r>
              <a:rPr kumimoji="1" lang="en-US" altLang="ja-JP" sz="3600" dirty="0"/>
              <a:t>:</a:t>
            </a:r>
            <a:r>
              <a:rPr kumimoji="1" lang="ja-JP" altLang="en-US" sz="3600" dirty="0"/>
              <a:t>多要素認証</a:t>
            </a:r>
            <a:r>
              <a:rPr kumimoji="1" lang="en-US" altLang="ja-JP" sz="3600" dirty="0"/>
              <a:t>(OSS</a:t>
            </a:r>
            <a:r>
              <a:rPr kumimoji="1" lang="ja-JP" altLang="en-US" sz="3600" dirty="0"/>
              <a:t>利用</a:t>
            </a:r>
            <a:r>
              <a:rPr kumimoji="1" lang="en-US" altLang="ja-JP" sz="3600" dirty="0"/>
              <a:t>))</a:t>
            </a:r>
            <a:endParaRPr kumimoji="1" lang="ja-JP" altLang="en-US" dirty="0"/>
          </a:p>
        </p:txBody>
      </p:sp>
      <p:sp>
        <p:nvSpPr>
          <p:cNvPr id="4" name="TextBox 12">
            <a:extLst>
              <a:ext uri="{FF2B5EF4-FFF2-40B4-BE49-F238E27FC236}">
                <a16:creationId xmlns:a16="http://schemas.microsoft.com/office/drawing/2014/main" id="{F9E87702-40AC-DFD1-28E7-63DD61E55C5D}"/>
              </a:ext>
            </a:extLst>
          </p:cNvPr>
          <p:cNvSpPr txBox="1">
            <a:spLocks noChangeArrowheads="1"/>
          </p:cNvSpPr>
          <p:nvPr/>
        </p:nvSpPr>
        <p:spPr bwMode="auto">
          <a:xfrm>
            <a:off x="4150510" y="6967247"/>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利用者</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個人</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pic>
        <p:nvPicPr>
          <p:cNvPr id="5" name="Graphic 23">
            <a:extLst>
              <a:ext uri="{FF2B5EF4-FFF2-40B4-BE49-F238E27FC236}">
                <a16:creationId xmlns:a16="http://schemas.microsoft.com/office/drawing/2014/main" id="{C707FE4C-6316-6795-E2E1-8CFFB6F2071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247967" y="649734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5">
            <a:extLst>
              <a:ext uri="{FF2B5EF4-FFF2-40B4-BE49-F238E27FC236}">
                <a16:creationId xmlns:a16="http://schemas.microsoft.com/office/drawing/2014/main" id="{BAFF2D98-6822-2AB9-D287-06F157246F67}"/>
              </a:ext>
            </a:extLst>
          </p:cNvPr>
          <p:cNvSpPr/>
          <p:nvPr/>
        </p:nvSpPr>
        <p:spPr>
          <a:xfrm>
            <a:off x="3363705" y="2318827"/>
            <a:ext cx="2238423" cy="106737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8" name="TextBox 20">
            <a:extLst>
              <a:ext uri="{FF2B5EF4-FFF2-40B4-BE49-F238E27FC236}">
                <a16:creationId xmlns:a16="http://schemas.microsoft.com/office/drawing/2014/main" id="{C2AC5152-FB6F-50C4-FEF3-4F44E69D5666}"/>
              </a:ext>
            </a:extLst>
          </p:cNvPr>
          <p:cNvSpPr txBox="1">
            <a:spLocks noChangeArrowheads="1"/>
          </p:cNvSpPr>
          <p:nvPr/>
        </p:nvSpPr>
        <p:spPr bwMode="auto">
          <a:xfrm>
            <a:off x="3487638" y="2384129"/>
            <a:ext cx="2047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公的個人認証サービス</a:t>
            </a:r>
            <a:r>
              <a:rPr lang="en-US" altLang="ja-JP" sz="1600" dirty="0">
                <a:latin typeface="Meiryo UI" panose="020B0604030504040204" pitchFamily="34" charset="-128"/>
                <a:ea typeface="Meiryo UI" panose="020B0604030504040204" pitchFamily="34" charset="-128"/>
                <a:cs typeface="Arial" panose="020B0604020202020204" pitchFamily="34" charset="0"/>
              </a:rPr>
              <a:t>(JPKI)</a:t>
            </a:r>
          </a:p>
        </p:txBody>
      </p:sp>
      <p:sp>
        <p:nvSpPr>
          <p:cNvPr id="10" name="TextBox 20">
            <a:extLst>
              <a:ext uri="{FF2B5EF4-FFF2-40B4-BE49-F238E27FC236}">
                <a16:creationId xmlns:a16="http://schemas.microsoft.com/office/drawing/2014/main" id="{47E330C1-CEAD-D403-9EA4-DDEAA55B85CD}"/>
              </a:ext>
            </a:extLst>
          </p:cNvPr>
          <p:cNvSpPr txBox="1">
            <a:spLocks noChangeArrowheads="1"/>
          </p:cNvSpPr>
          <p:nvPr/>
        </p:nvSpPr>
        <p:spPr bwMode="auto">
          <a:xfrm>
            <a:off x="3469231" y="2911948"/>
            <a:ext cx="1953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本人確認のための電子証明書を管理</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1" name="直線矢印コネクタ 120">
            <a:extLst>
              <a:ext uri="{FF2B5EF4-FFF2-40B4-BE49-F238E27FC236}">
                <a16:creationId xmlns:a16="http://schemas.microsoft.com/office/drawing/2014/main" id="{3B4E7AB7-2DEF-61FF-2764-5C396CC41DF6}"/>
              </a:ext>
            </a:extLst>
          </p:cNvPr>
          <p:cNvCxnSpPr>
            <a:cxnSpLocks/>
            <a:stCxn id="5" idx="0"/>
            <a:endCxn id="17" idx="2"/>
          </p:cNvCxnSpPr>
          <p:nvPr/>
        </p:nvCxnSpPr>
        <p:spPr>
          <a:xfrm flipV="1">
            <a:off x="4482917" y="5072193"/>
            <a:ext cx="0" cy="1425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2">
            <a:extLst>
              <a:ext uri="{FF2B5EF4-FFF2-40B4-BE49-F238E27FC236}">
                <a16:creationId xmlns:a16="http://schemas.microsoft.com/office/drawing/2014/main" id="{96A9D089-229B-139F-6882-4DE0FF5A6DF0}"/>
              </a:ext>
            </a:extLst>
          </p:cNvPr>
          <p:cNvSpPr txBox="1">
            <a:spLocks noChangeArrowheads="1"/>
          </p:cNvSpPr>
          <p:nvPr/>
        </p:nvSpPr>
        <p:spPr bwMode="auto">
          <a:xfrm>
            <a:off x="2936303" y="5160456"/>
            <a:ext cx="1540852" cy="120032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ID作成</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 </a:t>
            </a: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スマホ等で電子証明書に対するPIN</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パスワードを入力し</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マイナンバーカードを</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読み取る</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cxnSp>
        <p:nvCxnSpPr>
          <p:cNvPr id="13" name="カギ線コネクタ 33">
            <a:extLst>
              <a:ext uri="{FF2B5EF4-FFF2-40B4-BE49-F238E27FC236}">
                <a16:creationId xmlns:a16="http://schemas.microsoft.com/office/drawing/2014/main" id="{F17ECE10-4742-26A3-92AC-71230687FA57}"/>
              </a:ext>
            </a:extLst>
          </p:cNvPr>
          <p:cNvCxnSpPr>
            <a:cxnSpLocks/>
            <a:stCxn id="5" idx="1"/>
            <a:endCxn id="51" idx="1"/>
          </p:cNvCxnSpPr>
          <p:nvPr/>
        </p:nvCxnSpPr>
        <p:spPr>
          <a:xfrm>
            <a:off x="4717867" y="6732297"/>
            <a:ext cx="2778069" cy="26822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2">
            <a:extLst>
              <a:ext uri="{FF2B5EF4-FFF2-40B4-BE49-F238E27FC236}">
                <a16:creationId xmlns:a16="http://schemas.microsoft.com/office/drawing/2014/main" id="{E9491809-00DD-3B32-95A6-B06202F8DEF4}"/>
              </a:ext>
            </a:extLst>
          </p:cNvPr>
          <p:cNvSpPr txBox="1">
            <a:spLocks noChangeArrowheads="1"/>
          </p:cNvSpPr>
          <p:nvPr/>
        </p:nvSpPr>
        <p:spPr bwMode="auto">
          <a:xfrm>
            <a:off x="5905001" y="7003749"/>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API呼び出し</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トークン含む</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cxnSp>
        <p:nvCxnSpPr>
          <p:cNvPr id="15" name="カギ線コネクタ 38">
            <a:extLst>
              <a:ext uri="{FF2B5EF4-FFF2-40B4-BE49-F238E27FC236}">
                <a16:creationId xmlns:a16="http://schemas.microsoft.com/office/drawing/2014/main" id="{0CACB9D5-0A98-5D71-B9C3-B9B915CBBB15}"/>
              </a:ext>
            </a:extLst>
          </p:cNvPr>
          <p:cNvCxnSpPr>
            <a:cxnSpLocks/>
            <a:stCxn id="4" idx="2"/>
          </p:cNvCxnSpPr>
          <p:nvPr/>
        </p:nvCxnSpPr>
        <p:spPr>
          <a:xfrm rot="16200000" flipH="1">
            <a:off x="5614641" y="6297188"/>
            <a:ext cx="787412" cy="305086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6" name="TextBox 20">
            <a:extLst>
              <a:ext uri="{FF2B5EF4-FFF2-40B4-BE49-F238E27FC236}">
                <a16:creationId xmlns:a16="http://schemas.microsoft.com/office/drawing/2014/main" id="{14D7479A-ACA3-A47D-7889-7ED96A0687FA}"/>
              </a:ext>
            </a:extLst>
          </p:cNvPr>
          <p:cNvSpPr txBox="1">
            <a:spLocks noChangeArrowheads="1"/>
          </p:cNvSpPr>
          <p:nvPr/>
        </p:nvSpPr>
        <p:spPr bwMode="auto">
          <a:xfrm>
            <a:off x="4967467" y="3478042"/>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本人確認結果の連携</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身元確認</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sp>
        <p:nvSpPr>
          <p:cNvPr id="17" name="Rectangle 115">
            <a:extLst>
              <a:ext uri="{FF2B5EF4-FFF2-40B4-BE49-F238E27FC236}">
                <a16:creationId xmlns:a16="http://schemas.microsoft.com/office/drawing/2014/main" id="{1E109BAA-64D7-FCDE-F822-FAA105EC32A4}"/>
              </a:ext>
            </a:extLst>
          </p:cNvPr>
          <p:cNvSpPr/>
          <p:nvPr/>
        </p:nvSpPr>
        <p:spPr>
          <a:xfrm>
            <a:off x="3363705" y="4052898"/>
            <a:ext cx="2238423" cy="10192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8" name="TextBox 20">
            <a:extLst>
              <a:ext uri="{FF2B5EF4-FFF2-40B4-BE49-F238E27FC236}">
                <a16:creationId xmlns:a16="http://schemas.microsoft.com/office/drawing/2014/main" id="{6F0993B5-4303-665C-8AD0-5427FC903845}"/>
              </a:ext>
            </a:extLst>
          </p:cNvPr>
          <p:cNvSpPr txBox="1">
            <a:spLocks noChangeArrowheads="1"/>
          </p:cNvSpPr>
          <p:nvPr/>
        </p:nvSpPr>
        <p:spPr bwMode="auto">
          <a:xfrm>
            <a:off x="3487638" y="4183698"/>
            <a:ext cx="2047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認証・署名サービス</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19" name="TextBox 20">
            <a:extLst>
              <a:ext uri="{FF2B5EF4-FFF2-40B4-BE49-F238E27FC236}">
                <a16:creationId xmlns:a16="http://schemas.microsoft.com/office/drawing/2014/main" id="{F45FE148-7E30-AAA5-FE22-01CBA9600DC1}"/>
              </a:ext>
            </a:extLst>
          </p:cNvPr>
          <p:cNvSpPr txBox="1">
            <a:spLocks noChangeArrowheads="1"/>
          </p:cNvSpPr>
          <p:nvPr/>
        </p:nvSpPr>
        <p:spPr bwMode="auto">
          <a:xfrm>
            <a:off x="3469231" y="4496228"/>
            <a:ext cx="1953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a:latin typeface="Meiryo UI" panose="020B0604030504040204" pitchFamily="34" charset="-128"/>
                <a:ea typeface="Meiryo UI" panose="020B0604030504040204" pitchFamily="34" charset="-128"/>
                <a:cs typeface="Arial" panose="020B0604020202020204" pitchFamily="34" charset="0"/>
              </a:rPr>
              <a:t>JPKI</a:t>
            </a:r>
            <a:r>
              <a:rPr lang="ja-JP" altLang="en-US" sz="1200">
                <a:latin typeface="Meiryo UI" panose="020B0604030504040204" pitchFamily="34" charset="-128"/>
                <a:ea typeface="Meiryo UI" panose="020B0604030504040204" pitchFamily="34" charset="-128"/>
                <a:cs typeface="Arial" panose="020B0604020202020204" pitchFamily="34" charset="0"/>
              </a:rPr>
              <a:t>と連携し、受信した電子証明書の有効性を確認</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注</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p>
        </p:txBody>
      </p:sp>
      <p:cxnSp>
        <p:nvCxnSpPr>
          <p:cNvPr id="20" name="直線矢印コネクタ 120">
            <a:extLst>
              <a:ext uri="{FF2B5EF4-FFF2-40B4-BE49-F238E27FC236}">
                <a16:creationId xmlns:a16="http://schemas.microsoft.com/office/drawing/2014/main" id="{C68025DA-16F4-FB4C-BF65-D3B697BB1473}"/>
              </a:ext>
            </a:extLst>
          </p:cNvPr>
          <p:cNvCxnSpPr>
            <a:cxnSpLocks/>
            <a:stCxn id="17" idx="0"/>
          </p:cNvCxnSpPr>
          <p:nvPr/>
        </p:nvCxnSpPr>
        <p:spPr>
          <a:xfrm flipV="1">
            <a:off x="4482917" y="3386198"/>
            <a:ext cx="0" cy="6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12">
            <a:extLst>
              <a:ext uri="{FF2B5EF4-FFF2-40B4-BE49-F238E27FC236}">
                <a16:creationId xmlns:a16="http://schemas.microsoft.com/office/drawing/2014/main" id="{8A448359-A70F-8B54-CE09-B533DC6451F3}"/>
              </a:ext>
            </a:extLst>
          </p:cNvPr>
          <p:cNvSpPr txBox="1">
            <a:spLocks noChangeArrowheads="1"/>
          </p:cNvSpPr>
          <p:nvPr/>
        </p:nvSpPr>
        <p:spPr bwMode="auto">
          <a:xfrm>
            <a:off x="3552798" y="3469695"/>
            <a:ext cx="963676"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証明書の</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有効性確認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22" name="カギ線コネクタ 69">
            <a:extLst>
              <a:ext uri="{FF2B5EF4-FFF2-40B4-BE49-F238E27FC236}">
                <a16:creationId xmlns:a16="http://schemas.microsoft.com/office/drawing/2014/main" id="{3594766E-9D5C-D596-8023-74CE88E4C6D2}"/>
              </a:ext>
            </a:extLst>
          </p:cNvPr>
          <p:cNvCxnSpPr>
            <a:cxnSpLocks/>
          </p:cNvCxnSpPr>
          <p:nvPr/>
        </p:nvCxnSpPr>
        <p:spPr>
          <a:xfrm rot="10800000" flipV="1">
            <a:off x="4960319" y="3717767"/>
            <a:ext cx="2232000" cy="324000"/>
          </a:xfrm>
          <a:prstGeom prst="bentConnector2">
            <a:avLst/>
          </a:prstGeom>
          <a:ln>
            <a:prstDash val="lgDash"/>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12">
            <a:extLst>
              <a:ext uri="{FF2B5EF4-FFF2-40B4-BE49-F238E27FC236}">
                <a16:creationId xmlns:a16="http://schemas.microsoft.com/office/drawing/2014/main" id="{A049E1F9-5021-19A8-B6EE-93D4A7429969}"/>
              </a:ext>
            </a:extLst>
          </p:cNvPr>
          <p:cNvSpPr txBox="1">
            <a:spLocks noChangeArrowheads="1"/>
          </p:cNvSpPr>
          <p:nvPr/>
        </p:nvSpPr>
        <p:spPr bwMode="auto">
          <a:xfrm>
            <a:off x="6063135" y="4989060"/>
            <a:ext cx="1193821" cy="120032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当人認証</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ID&amp;パスワードに加え、ワンタイムパワードによる多要素認証</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トークン返却</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pic>
        <p:nvPicPr>
          <p:cNvPr id="24" name="Graphic 116">
            <a:extLst>
              <a:ext uri="{FF2B5EF4-FFF2-40B4-BE49-F238E27FC236}">
                <a16:creationId xmlns:a16="http://schemas.microsoft.com/office/drawing/2014/main" id="{38EFCAF9-E120-6BEF-93D0-712F3EC69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8211" y="6456055"/>
            <a:ext cx="468000" cy="468000"/>
          </a:xfrm>
          <a:prstGeom prst="rect">
            <a:avLst/>
          </a:prstGeom>
        </p:spPr>
      </p:pic>
      <p:sp>
        <p:nvSpPr>
          <p:cNvPr id="25" name="TextBox 12">
            <a:extLst>
              <a:ext uri="{FF2B5EF4-FFF2-40B4-BE49-F238E27FC236}">
                <a16:creationId xmlns:a16="http://schemas.microsoft.com/office/drawing/2014/main" id="{B4EE74B0-F3D0-58F8-E38E-7BDEAF0235A7}"/>
              </a:ext>
            </a:extLst>
          </p:cNvPr>
          <p:cNvSpPr txBox="1">
            <a:spLocks noChangeArrowheads="1"/>
          </p:cNvSpPr>
          <p:nvPr/>
        </p:nvSpPr>
        <p:spPr bwMode="auto">
          <a:xfrm>
            <a:off x="3164296" y="6911417"/>
            <a:ext cx="1346815" cy="64633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ワンタイム</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パスワード</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生成アプリ</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26" name="正方形/長方形 25">
            <a:extLst>
              <a:ext uri="{FF2B5EF4-FFF2-40B4-BE49-F238E27FC236}">
                <a16:creationId xmlns:a16="http://schemas.microsoft.com/office/drawing/2014/main" id="{43E7BCFE-57DB-F695-8909-8B3691455049}"/>
              </a:ext>
            </a:extLst>
          </p:cNvPr>
          <p:cNvSpPr/>
          <p:nvPr/>
        </p:nvSpPr>
        <p:spPr>
          <a:xfrm>
            <a:off x="7345632" y="3385875"/>
            <a:ext cx="5389984" cy="259593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利用者認証</a:t>
            </a:r>
            <a:r>
              <a:rPr kumimoji="1" lang="en-US" altLang="ja-JP" sz="160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本人確認機能（レベル</a:t>
            </a:r>
            <a:r>
              <a:rPr kumimoji="1" lang="en" altLang="ja-JP" sz="1600" dirty="0">
                <a:solidFill>
                  <a:schemeClr val="tx1"/>
                </a:solidFill>
                <a:latin typeface="Meiryo UI" panose="020B0604030504040204" pitchFamily="34" charset="-128"/>
                <a:ea typeface="Meiryo UI" panose="020B0604030504040204" pitchFamily="34" charset="-128"/>
              </a:rPr>
              <a:t>B</a:t>
            </a:r>
            <a:r>
              <a:rPr kumimoji="1" lang="ja-JP" altLang="en" sz="1600">
                <a:solidFill>
                  <a:schemeClr val="tx1"/>
                </a:solidFill>
                <a:latin typeface="Meiryo UI" panose="020B0604030504040204" pitchFamily="34" charset="-128"/>
                <a:ea typeface="Meiryo UI" panose="020B0604030504040204" pitchFamily="34" charset="-128"/>
              </a:rPr>
              <a:t>）</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28" name="Rectangle 78">
            <a:extLst>
              <a:ext uri="{FF2B5EF4-FFF2-40B4-BE49-F238E27FC236}">
                <a16:creationId xmlns:a16="http://schemas.microsoft.com/office/drawing/2014/main" id="{1DD357FA-C58A-D12D-1118-5189D58CBF97}"/>
              </a:ext>
            </a:extLst>
          </p:cNvPr>
          <p:cNvSpPr/>
          <p:nvPr/>
        </p:nvSpPr>
        <p:spPr>
          <a:xfrm>
            <a:off x="7207966" y="2896760"/>
            <a:ext cx="6831364" cy="610679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rPr>
              <a:t>AWS Cloud</a:t>
            </a:r>
          </a:p>
        </p:txBody>
      </p:sp>
      <p:pic>
        <p:nvPicPr>
          <p:cNvPr id="29" name="Graphic 79">
            <a:extLst>
              <a:ext uri="{FF2B5EF4-FFF2-40B4-BE49-F238E27FC236}">
                <a16:creationId xmlns:a16="http://schemas.microsoft.com/office/drawing/2014/main" id="{A2125A5B-2325-529B-EE5A-B6FB41C30A1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07967" y="2895171"/>
            <a:ext cx="381000" cy="381000"/>
          </a:xfrm>
          <a:prstGeom prst="rect">
            <a:avLst/>
          </a:prstGeom>
        </p:spPr>
      </p:pic>
      <p:pic>
        <p:nvPicPr>
          <p:cNvPr id="30" name="Graphic 8">
            <a:extLst>
              <a:ext uri="{FF2B5EF4-FFF2-40B4-BE49-F238E27FC236}">
                <a16:creationId xmlns:a16="http://schemas.microsoft.com/office/drawing/2014/main" id="{7517731C-D666-54B6-B726-9DA5EED51E9A}"/>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164824" y="3464838"/>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1">
            <a:extLst>
              <a:ext uri="{FF2B5EF4-FFF2-40B4-BE49-F238E27FC236}">
                <a16:creationId xmlns:a16="http://schemas.microsoft.com/office/drawing/2014/main" id="{74A19AC6-5897-9AA1-15B0-BA78F357922E}"/>
              </a:ext>
            </a:extLst>
          </p:cNvPr>
          <p:cNvSpPr txBox="1">
            <a:spLocks noChangeArrowheads="1"/>
          </p:cNvSpPr>
          <p:nvPr/>
        </p:nvSpPr>
        <p:spPr bwMode="auto">
          <a:xfrm>
            <a:off x="7913151" y="3808369"/>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AWS WAF</a:t>
            </a:r>
          </a:p>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API</a:t>
            </a:r>
            <a:r>
              <a:rPr lang="ja-JP" altLang="en-US" sz="800" dirty="0">
                <a:latin typeface="Meiryo UI" panose="020B0604030504040204" pitchFamily="34" charset="-128"/>
                <a:ea typeface="Meiryo UI" panose="020B0604030504040204" pitchFamily="34" charset="-128"/>
                <a:cs typeface="Amazon Ember" panose="020B0603020204020204" pitchFamily="34" charset="0"/>
              </a:rPr>
              <a:t>保護</a:t>
            </a:r>
            <a:endParaRPr lang="en-US" altLang="ja-JP" sz="8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32" name="直線矢印コネクタ 120">
            <a:extLst>
              <a:ext uri="{FF2B5EF4-FFF2-40B4-BE49-F238E27FC236}">
                <a16:creationId xmlns:a16="http://schemas.microsoft.com/office/drawing/2014/main" id="{9D042A6C-9E91-4308-D605-63D42AB5EAF4}"/>
              </a:ext>
            </a:extLst>
          </p:cNvPr>
          <p:cNvCxnSpPr>
            <a:cxnSpLocks/>
            <a:stCxn id="31" idx="2"/>
            <a:endCxn id="46" idx="0"/>
          </p:cNvCxnSpPr>
          <p:nvPr/>
        </p:nvCxnSpPr>
        <p:spPr>
          <a:xfrm>
            <a:off x="8347704" y="4146923"/>
            <a:ext cx="4978" cy="575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Rectangle 115">
            <a:extLst>
              <a:ext uri="{FF2B5EF4-FFF2-40B4-BE49-F238E27FC236}">
                <a16:creationId xmlns:a16="http://schemas.microsoft.com/office/drawing/2014/main" id="{2C11F023-795B-DC5F-7859-F72322254EF4}"/>
              </a:ext>
            </a:extLst>
          </p:cNvPr>
          <p:cNvSpPr/>
          <p:nvPr/>
        </p:nvSpPr>
        <p:spPr>
          <a:xfrm>
            <a:off x="7502254" y="7781780"/>
            <a:ext cx="4378143"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endParaRPr>
          </a:p>
        </p:txBody>
      </p:sp>
      <p:sp>
        <p:nvSpPr>
          <p:cNvPr id="35" name="TextBox 20">
            <a:extLst>
              <a:ext uri="{FF2B5EF4-FFF2-40B4-BE49-F238E27FC236}">
                <a16:creationId xmlns:a16="http://schemas.microsoft.com/office/drawing/2014/main" id="{17494603-BB22-18D7-699C-7EA043B37BA3}"/>
              </a:ext>
            </a:extLst>
          </p:cNvPr>
          <p:cNvSpPr txBox="1">
            <a:spLocks noChangeArrowheads="1"/>
          </p:cNvSpPr>
          <p:nvPr/>
        </p:nvSpPr>
        <p:spPr bwMode="auto">
          <a:xfrm>
            <a:off x="7657569" y="7980884"/>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mazon Ember" panose="020B0603020204020204" pitchFamily="34" charset="0"/>
              </a:rPr>
              <a:t>連携機能</a:t>
            </a:r>
            <a:endParaRPr lang="ja-JP" altLang="en-US" sz="1600" dirty="0">
              <a:latin typeface="Meiryo UI" panose="020B0604030504040204" pitchFamily="34" charset="-128"/>
              <a:ea typeface="Meiryo UI" panose="020B0604030504040204" pitchFamily="34" charset="-128"/>
              <a:cs typeface="Amazon Ember" panose="020B0603020204020204" pitchFamily="34" charset="0"/>
            </a:endParaRPr>
          </a:p>
          <a:p>
            <a:r>
              <a:rPr lang="ja-JP" altLang="en-US" sz="1200">
                <a:latin typeface="Meiryo UI" panose="020B0604030504040204" pitchFamily="34" charset="-128"/>
                <a:ea typeface="Meiryo UI" panose="020B0604030504040204" pitchFamily="34" charset="-128"/>
              </a:rPr>
              <a:t>アプリケーションのトップ画面を表示</a:t>
            </a:r>
            <a:endParaRPr lang="ja-JP">
              <a:latin typeface="Meiryo UI" panose="020B0604030504040204" pitchFamily="34" charset="-128"/>
              <a:ea typeface="Meiryo UI" panose="020B0604030504040204" pitchFamily="34" charset="-128"/>
            </a:endParaRPr>
          </a:p>
        </p:txBody>
      </p:sp>
      <p:sp>
        <p:nvSpPr>
          <p:cNvPr id="37" name="TextBox 20">
            <a:extLst>
              <a:ext uri="{FF2B5EF4-FFF2-40B4-BE49-F238E27FC236}">
                <a16:creationId xmlns:a16="http://schemas.microsoft.com/office/drawing/2014/main" id="{492FDE33-C932-1C0D-08F2-0CD6E4ECEB90}"/>
              </a:ext>
            </a:extLst>
          </p:cNvPr>
          <p:cNvSpPr txBox="1">
            <a:spLocks noChangeArrowheads="1"/>
          </p:cNvSpPr>
          <p:nvPr/>
        </p:nvSpPr>
        <p:spPr bwMode="auto">
          <a:xfrm>
            <a:off x="9527663" y="7899554"/>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a:t>
            </a:r>
            <a:r>
              <a:rPr lang="en" altLang="ja-JP" sz="1200" dirty="0">
                <a:latin typeface="Meiryo UI" panose="020B0604030504040204" pitchFamily="34" charset="-128"/>
                <a:ea typeface="Meiryo UI" panose="020B0604030504040204" pitchFamily="34" charset="-128"/>
                <a:cs typeface="Amazon Ember" panose="020B0603020204020204" pitchFamily="34" charset="0"/>
              </a:rPr>
              <a:t>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br>
              <a:rPr lang="en-US" altLang="ja-JP" sz="1200">
                <a:latin typeface="Meiryo UI" panose="020B0604030504040204" pitchFamily="34" charset="-128"/>
                <a:ea typeface="Meiryo UI" panose="020B0604030504040204" pitchFamily="34" charset="-128"/>
                <a:cs typeface="Amazon Ember" panose="020B0603020204020204" pitchFamily="34" charset="0"/>
              </a:rPr>
            </a:b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静的コンテンツ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38" name="TextBox 20">
            <a:extLst>
              <a:ext uri="{FF2B5EF4-FFF2-40B4-BE49-F238E27FC236}">
                <a16:creationId xmlns:a16="http://schemas.microsoft.com/office/drawing/2014/main" id="{C1C40D89-34F2-2B9B-7570-8A1727A12222}"/>
              </a:ext>
            </a:extLst>
          </p:cNvPr>
          <p:cNvSpPr txBox="1">
            <a:spLocks noChangeArrowheads="1"/>
          </p:cNvSpPr>
          <p:nvPr/>
        </p:nvSpPr>
        <p:spPr bwMode="auto">
          <a:xfrm>
            <a:off x="9567954" y="5269153"/>
            <a:ext cx="1031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ECS</a:t>
            </a:r>
          </a:p>
          <a:p>
            <a:pPr algn="ct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ID管理</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39" name="TextBox 9">
            <a:extLst>
              <a:ext uri="{FF2B5EF4-FFF2-40B4-BE49-F238E27FC236}">
                <a16:creationId xmlns:a16="http://schemas.microsoft.com/office/drawing/2014/main" id="{36413BAB-98BA-8E47-A02F-26C76CFFE3B8}"/>
              </a:ext>
            </a:extLst>
          </p:cNvPr>
          <p:cNvSpPr txBox="1">
            <a:spLocks noChangeArrowheads="1"/>
          </p:cNvSpPr>
          <p:nvPr/>
        </p:nvSpPr>
        <p:spPr bwMode="auto">
          <a:xfrm>
            <a:off x="11064699" y="5262621"/>
            <a:ext cx="13682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Aurora</a:t>
            </a: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ユーザ情報保管</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データベース</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40" name="直線矢印コネクタ 120">
            <a:extLst>
              <a:ext uri="{FF2B5EF4-FFF2-40B4-BE49-F238E27FC236}">
                <a16:creationId xmlns:a16="http://schemas.microsoft.com/office/drawing/2014/main" id="{6DC0221D-92EF-3B24-944C-360E29FCC4E1}"/>
              </a:ext>
            </a:extLst>
          </p:cNvPr>
          <p:cNvCxnSpPr>
            <a:cxnSpLocks/>
          </p:cNvCxnSpPr>
          <p:nvPr/>
        </p:nvCxnSpPr>
        <p:spPr>
          <a:xfrm flipV="1">
            <a:off x="10355429" y="4977844"/>
            <a:ext cx="1119775"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86">
            <a:extLst>
              <a:ext uri="{FF2B5EF4-FFF2-40B4-BE49-F238E27FC236}">
                <a16:creationId xmlns:a16="http://schemas.microsoft.com/office/drawing/2014/main" id="{14B15FE5-6562-09C5-53DF-5B58EF665016}"/>
              </a:ext>
            </a:extLst>
          </p:cNvPr>
          <p:cNvSpPr/>
          <p:nvPr/>
        </p:nvSpPr>
        <p:spPr>
          <a:xfrm>
            <a:off x="7502254" y="4221631"/>
            <a:ext cx="5071567" cy="1637286"/>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Meiryo UI" panose="020B0604030504040204" pitchFamily="34" charset="-128"/>
                <a:ea typeface="Meiryo UI" panose="020B0604030504040204" pitchFamily="34" charset="-128"/>
                <a:cs typeface="Amazon Ember" panose="020B0603020204020204" pitchFamily="34" charset="0"/>
              </a:rPr>
              <a:t>Virtual private cloud (VPC)</a:t>
            </a:r>
          </a:p>
        </p:txBody>
      </p:sp>
      <p:pic>
        <p:nvPicPr>
          <p:cNvPr id="44" name="Graphic 87">
            <a:extLst>
              <a:ext uri="{FF2B5EF4-FFF2-40B4-BE49-F238E27FC236}">
                <a16:creationId xmlns:a16="http://schemas.microsoft.com/office/drawing/2014/main" id="{A737A44D-CDB6-1C4E-FB4B-B05ECEE5CA5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506220" y="4231365"/>
            <a:ext cx="381000" cy="381000"/>
          </a:xfrm>
          <a:prstGeom prst="rect">
            <a:avLst/>
          </a:prstGeom>
        </p:spPr>
      </p:pic>
      <p:pic>
        <p:nvPicPr>
          <p:cNvPr id="45" name="Graphic 18">
            <a:extLst>
              <a:ext uri="{FF2B5EF4-FFF2-40B4-BE49-F238E27FC236}">
                <a16:creationId xmlns:a16="http://schemas.microsoft.com/office/drawing/2014/main" id="{C4F6802E-0687-EAF3-042D-0EF3F240F1CA}"/>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810124" y="472195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raphic 6">
            <a:extLst>
              <a:ext uri="{FF2B5EF4-FFF2-40B4-BE49-F238E27FC236}">
                <a16:creationId xmlns:a16="http://schemas.microsoft.com/office/drawing/2014/main" id="{338A9C33-B75C-1232-0820-934F7D9D96C8}"/>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8079082" y="472195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20">
            <a:extLst>
              <a:ext uri="{FF2B5EF4-FFF2-40B4-BE49-F238E27FC236}">
                <a16:creationId xmlns:a16="http://schemas.microsoft.com/office/drawing/2014/main" id="{1392C884-BF3E-2BE0-D8D8-14B1F0529BF2}"/>
              </a:ext>
            </a:extLst>
          </p:cNvPr>
          <p:cNvSpPr txBox="1">
            <a:spLocks noChangeArrowheads="1"/>
          </p:cNvSpPr>
          <p:nvPr/>
        </p:nvSpPr>
        <p:spPr bwMode="auto">
          <a:xfrm>
            <a:off x="7557104" y="5269153"/>
            <a:ext cx="15524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Elastic Load Balancing</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負荷分散</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48" name="直線矢印コネクタ 120">
            <a:extLst>
              <a:ext uri="{FF2B5EF4-FFF2-40B4-BE49-F238E27FC236}">
                <a16:creationId xmlns:a16="http://schemas.microsoft.com/office/drawing/2014/main" id="{3DB26B39-C091-D018-CD4D-A2126143DC77}"/>
              </a:ext>
            </a:extLst>
          </p:cNvPr>
          <p:cNvCxnSpPr>
            <a:cxnSpLocks/>
            <a:stCxn id="46" idx="3"/>
            <a:endCxn id="45" idx="1"/>
          </p:cNvCxnSpPr>
          <p:nvPr/>
        </p:nvCxnSpPr>
        <p:spPr>
          <a:xfrm>
            <a:off x="8626282" y="4995553"/>
            <a:ext cx="11838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9" name="Graphic 7">
            <a:extLst>
              <a:ext uri="{FF2B5EF4-FFF2-40B4-BE49-F238E27FC236}">
                <a16:creationId xmlns:a16="http://schemas.microsoft.com/office/drawing/2014/main" id="{5F6C14CA-F80A-AD91-B1A2-E2F8AFEA0A69}"/>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1473309" y="472195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直線矢印コネクタ 120">
            <a:extLst>
              <a:ext uri="{FF2B5EF4-FFF2-40B4-BE49-F238E27FC236}">
                <a16:creationId xmlns:a16="http://schemas.microsoft.com/office/drawing/2014/main" id="{484BE1C0-FFF4-BFBF-0D1D-26B2E404EB3C}"/>
              </a:ext>
            </a:extLst>
          </p:cNvPr>
          <p:cNvCxnSpPr>
            <a:cxnSpLocks/>
          </p:cNvCxnSpPr>
          <p:nvPr/>
        </p:nvCxnSpPr>
        <p:spPr>
          <a:xfrm flipH="1" flipV="1">
            <a:off x="8297941" y="5801341"/>
            <a:ext cx="5052" cy="6966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Rectangle 115">
            <a:extLst>
              <a:ext uri="{FF2B5EF4-FFF2-40B4-BE49-F238E27FC236}">
                <a16:creationId xmlns:a16="http://schemas.microsoft.com/office/drawing/2014/main" id="{C9E31C48-9E99-9745-D855-4D6CF4EA7397}"/>
              </a:ext>
            </a:extLst>
          </p:cNvPr>
          <p:cNvSpPr/>
          <p:nvPr/>
        </p:nvSpPr>
        <p:spPr>
          <a:xfrm>
            <a:off x="7495936" y="6488157"/>
            <a:ext cx="4378143" cy="102472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64" name="TextBox 20">
            <a:extLst>
              <a:ext uri="{FF2B5EF4-FFF2-40B4-BE49-F238E27FC236}">
                <a16:creationId xmlns:a16="http://schemas.microsoft.com/office/drawing/2014/main" id="{A9829F29-FFD5-9705-1603-0DE2D515D59E}"/>
              </a:ext>
            </a:extLst>
          </p:cNvPr>
          <p:cNvSpPr txBox="1">
            <a:spLocks noChangeArrowheads="1"/>
          </p:cNvSpPr>
          <p:nvPr/>
        </p:nvSpPr>
        <p:spPr bwMode="auto">
          <a:xfrm>
            <a:off x="7710868" y="6561356"/>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65" name="TextBox 20">
            <a:extLst>
              <a:ext uri="{FF2B5EF4-FFF2-40B4-BE49-F238E27FC236}">
                <a16:creationId xmlns:a16="http://schemas.microsoft.com/office/drawing/2014/main" id="{E44A8D30-81C8-4F13-1045-843AE9909673}"/>
              </a:ext>
            </a:extLst>
          </p:cNvPr>
          <p:cNvSpPr txBox="1">
            <a:spLocks noChangeArrowheads="1"/>
          </p:cNvSpPr>
          <p:nvPr/>
        </p:nvSpPr>
        <p:spPr bwMode="auto">
          <a:xfrm>
            <a:off x="7710867" y="6901499"/>
            <a:ext cx="1696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err="1">
                <a:latin typeface="Meiryo UI" panose="020B0604030504040204" pitchFamily="34" charset="-128"/>
                <a:ea typeface="Meiryo UI" panose="020B0604030504040204" pitchFamily="34" charset="-128"/>
                <a:cs typeface="Arial" panose="020B0604020202020204" pitchFamily="34" charset="0"/>
              </a:rPr>
              <a:t>WebAPI</a:t>
            </a:r>
            <a:r>
              <a:rPr lang="ja-JP" altLang="en-US" sz="1200">
                <a:latin typeface="Meiryo UI" panose="020B0604030504040204" pitchFamily="34" charset="-128"/>
                <a:ea typeface="Meiryo UI" panose="020B0604030504040204" pitchFamily="34" charset="-128"/>
                <a:cs typeface="Arial" panose="020B0604020202020204" pitchFamily="34" charset="0"/>
              </a:rPr>
              <a:t>を提供する他の機能ブロック</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88" name="TextBox 12">
            <a:extLst>
              <a:ext uri="{FF2B5EF4-FFF2-40B4-BE49-F238E27FC236}">
                <a16:creationId xmlns:a16="http://schemas.microsoft.com/office/drawing/2014/main" id="{88D51EBE-E409-7079-D3D7-8A38D399BA44}"/>
              </a:ext>
            </a:extLst>
          </p:cNvPr>
          <p:cNvSpPr txBox="1">
            <a:spLocks noChangeArrowheads="1"/>
          </p:cNvSpPr>
          <p:nvPr/>
        </p:nvSpPr>
        <p:spPr bwMode="auto">
          <a:xfrm>
            <a:off x="8139128" y="5948189"/>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98" name="TextBox 20">
            <a:extLst>
              <a:ext uri="{FF2B5EF4-FFF2-40B4-BE49-F238E27FC236}">
                <a16:creationId xmlns:a16="http://schemas.microsoft.com/office/drawing/2014/main" id="{074AB666-C2D8-2778-20B0-6E1B160B27F7}"/>
              </a:ext>
            </a:extLst>
          </p:cNvPr>
          <p:cNvSpPr txBox="1">
            <a:spLocks noChangeArrowheads="1"/>
          </p:cNvSpPr>
          <p:nvPr/>
        </p:nvSpPr>
        <p:spPr bwMode="auto">
          <a:xfrm>
            <a:off x="9527663" y="6592364"/>
            <a:ext cx="2589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mazon Ember" panose="020B0603020204020204" pitchFamily="34" charset="0"/>
              </a:rPr>
              <a:t>申請・届出</a:t>
            </a:r>
            <a:r>
              <a:rPr lang="en-US" altLang="ja-JP" sz="1200">
                <a:latin typeface="Meiryo UI" panose="020B0604030504040204" pitchFamily="34" charset="-128"/>
                <a:ea typeface="Meiryo UI" panose="020B0604030504040204" pitchFamily="34" charset="-128"/>
                <a:cs typeface="Amazon Ember" panose="020B0603020204020204" pitchFamily="34" charset="0"/>
              </a:rPr>
              <a:t>_</a:t>
            </a:r>
            <a:r>
              <a:rPr lang="ja-JP" altLang="en-US" sz="1200">
                <a:latin typeface="Meiryo UI" panose="020B0604030504040204" pitchFamily="34" charset="-128"/>
                <a:ea typeface="Meiryo UI" panose="020B0604030504040204" pitchFamily="34" charset="-128"/>
                <a:cs typeface="Amazon Ember" panose="020B0603020204020204" pitchFamily="34" charset="0"/>
              </a:rPr>
              <a:t>申請・届出機能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a:t>
            </a:r>
            <a:r>
              <a:rPr lang="en" altLang="ja-JP" sz="1200" dirty="0">
                <a:latin typeface="Meiryo UI" panose="020B0604030504040204" pitchFamily="34" charset="-128"/>
                <a:ea typeface="Meiryo UI" panose="020B0604030504040204" pitchFamily="34" charset="-128"/>
                <a:cs typeface="Amazon Ember" panose="020B0603020204020204" pitchFamily="34" charset="0"/>
              </a:rPr>
              <a:t>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br>
              <a:rPr lang="en-US" altLang="ja-JP" sz="1200">
                <a:latin typeface="Meiryo UI" panose="020B0604030504040204" pitchFamily="34" charset="-128"/>
                <a:ea typeface="Meiryo UI" panose="020B0604030504040204" pitchFamily="34" charset="-128"/>
                <a:cs typeface="Amazon Ember" panose="020B0603020204020204" pitchFamily="34" charset="0"/>
              </a:rPr>
            </a:b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動的コンテンツ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00" name="カギ線コネクタ 94">
            <a:extLst>
              <a:ext uri="{FF2B5EF4-FFF2-40B4-BE49-F238E27FC236}">
                <a16:creationId xmlns:a16="http://schemas.microsoft.com/office/drawing/2014/main" id="{183CE85B-DD33-9B87-E0EA-AE97D5641817}"/>
              </a:ext>
            </a:extLst>
          </p:cNvPr>
          <p:cNvCxnSpPr>
            <a:cxnSpLocks/>
            <a:endCxn id="46" idx="1"/>
          </p:cNvCxnSpPr>
          <p:nvPr/>
        </p:nvCxnSpPr>
        <p:spPr>
          <a:xfrm flipV="1">
            <a:off x="4717867" y="4995553"/>
            <a:ext cx="3361215" cy="1642735"/>
          </a:xfrm>
          <a:prstGeom prst="bentConnector3">
            <a:avLst>
              <a:gd name="adj1" fmla="val 41484"/>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8292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5-1-4-5</a:t>
            </a:r>
            <a:r>
              <a:rPr kumimoji="1" lang="en-US" altLang="ja-JP" dirty="0"/>
              <a:t>. </a:t>
            </a:r>
            <a:r>
              <a:rPr kumimoji="1" lang="ja-JP" altLang="en-US" dirty="0"/>
              <a:t>データ管理</a:t>
            </a:r>
            <a:r>
              <a:rPr kumimoji="1" lang="en-US" altLang="ja-JP" dirty="0"/>
              <a:t>_</a:t>
            </a:r>
            <a:r>
              <a:rPr kumimoji="1" lang="ja-JP" altLang="en-US" dirty="0"/>
              <a:t>統計情報公開機能</a:t>
            </a:r>
            <a:br>
              <a:rPr kumimoji="1" lang="en-US" altLang="ja-JP" dirty="0"/>
            </a:br>
            <a:r>
              <a:rPr kumimoji="1" lang="ja-JP" altLang="en-US" sz="3600" dirty="0"/>
              <a:t>（パターン</a:t>
            </a:r>
            <a:r>
              <a:rPr kumimoji="1" lang="en-US" altLang="ja-JP" sz="3600" dirty="0"/>
              <a:t>4 </a:t>
            </a:r>
            <a:r>
              <a:rPr kumimoji="1" lang="ja-JP" altLang="en-US" sz="3600" dirty="0"/>
              <a:t>ダッシュボードによる公開：事前処理なし）</a:t>
            </a:r>
          </a:p>
        </p:txBody>
      </p:sp>
      <p:grpSp>
        <p:nvGrpSpPr>
          <p:cNvPr id="2" name="グループ化 1">
            <a:extLst>
              <a:ext uri="{FF2B5EF4-FFF2-40B4-BE49-F238E27FC236}">
                <a16:creationId xmlns:a16="http://schemas.microsoft.com/office/drawing/2014/main" id="{28CC4163-34A6-4CF9-B303-35123767311F}"/>
              </a:ext>
            </a:extLst>
          </p:cNvPr>
          <p:cNvGrpSpPr/>
          <p:nvPr/>
        </p:nvGrpSpPr>
        <p:grpSpPr>
          <a:xfrm>
            <a:off x="3291125" y="2077633"/>
            <a:ext cx="11418413" cy="6987431"/>
            <a:chOff x="157981" y="706033"/>
            <a:chExt cx="11418413" cy="6987431"/>
          </a:xfrm>
        </p:grpSpPr>
        <p:sp>
          <p:nvSpPr>
            <p:cNvPr id="4" name="正方形/長方形 3">
              <a:extLst>
                <a:ext uri="{FF2B5EF4-FFF2-40B4-BE49-F238E27FC236}">
                  <a16:creationId xmlns:a16="http://schemas.microsoft.com/office/drawing/2014/main" id="{6309D61D-1655-255C-5D46-12B596F868B9}"/>
                </a:ext>
              </a:extLst>
            </p:cNvPr>
            <p:cNvSpPr/>
            <p:nvPr/>
          </p:nvSpPr>
          <p:spPr>
            <a:xfrm>
              <a:off x="4367531" y="2518117"/>
              <a:ext cx="4059017" cy="235868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統計情報公開機能</a:t>
              </a:r>
            </a:p>
          </p:txBody>
        </p:sp>
        <p:sp>
          <p:nvSpPr>
            <p:cNvPr id="5" name="TextBox 12">
              <a:extLst>
                <a:ext uri="{FF2B5EF4-FFF2-40B4-BE49-F238E27FC236}">
                  <a16:creationId xmlns:a16="http://schemas.microsoft.com/office/drawing/2014/main" id="{75FE7923-7A39-F310-1D28-2B31170C53C1}"/>
                </a:ext>
              </a:extLst>
            </p:cNvPr>
            <p:cNvSpPr txBox="1">
              <a:spLocks noChangeArrowheads="1"/>
            </p:cNvSpPr>
            <p:nvPr/>
          </p:nvSpPr>
          <p:spPr bwMode="auto">
            <a:xfrm>
              <a:off x="157981" y="400628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48959A02-CAEB-0BF7-8269-2E222D74E1D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254650" y="343385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30298DEF-4DA9-FAF6-045A-496E5C708CDF}"/>
                </a:ext>
              </a:extLst>
            </p:cNvPr>
            <p:cNvCxnSpPr>
              <a:cxnSpLocks/>
              <a:stCxn id="6" idx="1"/>
              <a:endCxn id="16" idx="1"/>
            </p:cNvCxnSpPr>
            <p:nvPr/>
          </p:nvCxnSpPr>
          <p:spPr>
            <a:xfrm>
              <a:off x="724550" y="3668804"/>
              <a:ext cx="1159216" cy="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FFE3E672-4E55-F80B-C0CF-DC8603F38A88}"/>
                </a:ext>
              </a:extLst>
            </p:cNvPr>
            <p:cNvSpPr/>
            <p:nvPr/>
          </p:nvSpPr>
          <p:spPr>
            <a:xfrm>
              <a:off x="1569124" y="707621"/>
              <a:ext cx="1000727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2F11D629-2E0C-0251-D962-1A5742F0642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706033"/>
              <a:ext cx="381000" cy="381000"/>
            </a:xfrm>
            <a:prstGeom prst="rect">
              <a:avLst/>
            </a:prstGeom>
          </p:spPr>
        </p:pic>
        <p:sp>
          <p:nvSpPr>
            <p:cNvPr id="10" name="Rectangle 134">
              <a:extLst>
                <a:ext uri="{FF2B5EF4-FFF2-40B4-BE49-F238E27FC236}">
                  <a16:creationId xmlns:a16="http://schemas.microsoft.com/office/drawing/2014/main" id="{0B14A630-81E5-7804-EA98-01BED94BC4FB}"/>
                </a:ext>
              </a:extLst>
            </p:cNvPr>
            <p:cNvSpPr/>
            <p:nvPr/>
          </p:nvSpPr>
          <p:spPr>
            <a:xfrm>
              <a:off x="8666697" y="2941404"/>
              <a:ext cx="2332386"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224C006F-6416-3972-E768-DCF5074268AA}"/>
                </a:ext>
              </a:extLst>
            </p:cNvPr>
            <p:cNvSpPr txBox="1">
              <a:spLocks noChangeArrowheads="1"/>
            </p:cNvSpPr>
            <p:nvPr/>
          </p:nvSpPr>
          <p:spPr bwMode="auto">
            <a:xfrm>
              <a:off x="8703794" y="3668918"/>
              <a:ext cx="2312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zh-TW" sz="1200" dirty="0">
                <a:latin typeface="Arial" panose="020B0604020202020204" pitchFamily="34" charset="0"/>
                <a:ea typeface="Amazon Ember" panose="020B0603020204020204" pitchFamily="34" charset="0"/>
                <a:cs typeface="Arial" panose="020B0604020202020204" pitchFamily="34" charset="0"/>
              </a:endParaRPr>
            </a:p>
          </p:txBody>
        </p:sp>
        <p:sp>
          <p:nvSpPr>
            <p:cNvPr id="12" name="TextBox 17">
              <a:extLst>
                <a:ext uri="{FF2B5EF4-FFF2-40B4-BE49-F238E27FC236}">
                  <a16:creationId xmlns:a16="http://schemas.microsoft.com/office/drawing/2014/main" id="{8C7C753E-AC46-C4C5-C967-2A06FC0185F2}"/>
                </a:ext>
              </a:extLst>
            </p:cNvPr>
            <p:cNvSpPr txBox="1">
              <a:spLocks noChangeArrowheads="1"/>
            </p:cNvSpPr>
            <p:nvPr/>
          </p:nvSpPr>
          <p:spPr bwMode="auto">
            <a:xfrm>
              <a:off x="5153933" y="3980458"/>
              <a:ext cx="2292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a:t>
              </a:r>
            </a:p>
            <a:p>
              <a:pPr algn="ctr" eaLnBrk="1" hangingPunct="1"/>
              <a:r>
                <a:rPr lang="en-US" altLang="en-US" sz="1200" dirty="0" err="1">
                  <a:latin typeface="Arial" panose="020B0604020202020204" pitchFamily="34" charset="0"/>
                  <a:ea typeface="Amazon Ember" panose="020B0603020204020204" pitchFamily="34" charset="0"/>
                  <a:cs typeface="Arial" panose="020B0604020202020204" pitchFamily="34" charset="0"/>
                </a:rPr>
                <a:t>QuickSight</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統計処理公開用</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ダッシュボード</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3" name="Graphic 7">
              <a:extLst>
                <a:ext uri="{FF2B5EF4-FFF2-40B4-BE49-F238E27FC236}">
                  <a16:creationId xmlns:a16="http://schemas.microsoft.com/office/drawing/2014/main" id="{0DD4C665-286B-1725-744C-43F6196E4C0C}"/>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021600" y="3390355"/>
              <a:ext cx="557016" cy="55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34">
              <a:extLst>
                <a:ext uri="{FF2B5EF4-FFF2-40B4-BE49-F238E27FC236}">
                  <a16:creationId xmlns:a16="http://schemas.microsoft.com/office/drawing/2014/main" id="{A1AFF5A5-B8DE-0F1F-ADCE-4A1AF489FFF2}"/>
                </a:ext>
              </a:extLst>
            </p:cNvPr>
            <p:cNvSpPr/>
            <p:nvPr/>
          </p:nvSpPr>
          <p:spPr>
            <a:xfrm>
              <a:off x="1883766" y="2941404"/>
              <a:ext cx="2332386"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17" name="直線矢印コネクタ 16">
              <a:extLst>
                <a:ext uri="{FF2B5EF4-FFF2-40B4-BE49-F238E27FC236}">
                  <a16:creationId xmlns:a16="http://schemas.microsoft.com/office/drawing/2014/main" id="{90E6180B-0A57-79F8-3F94-BEAE0AC0865F}"/>
                </a:ext>
              </a:extLst>
            </p:cNvPr>
            <p:cNvCxnSpPr>
              <a:cxnSpLocks/>
              <a:stCxn id="16" idx="3"/>
              <a:endCxn id="13" idx="1"/>
            </p:cNvCxnSpPr>
            <p:nvPr/>
          </p:nvCxnSpPr>
          <p:spPr>
            <a:xfrm flipV="1">
              <a:off x="4216152" y="3668863"/>
              <a:ext cx="180544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6767FD8C-99CF-1A4F-0BC5-44F262A614D9}"/>
                </a:ext>
              </a:extLst>
            </p:cNvPr>
            <p:cNvCxnSpPr>
              <a:cxnSpLocks/>
              <a:stCxn id="10" idx="1"/>
              <a:endCxn id="13" idx="3"/>
            </p:cNvCxnSpPr>
            <p:nvPr/>
          </p:nvCxnSpPr>
          <p:spPr>
            <a:xfrm flipH="1" flipV="1">
              <a:off x="6578616" y="3668863"/>
              <a:ext cx="208808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20">
              <a:extLst>
                <a:ext uri="{FF2B5EF4-FFF2-40B4-BE49-F238E27FC236}">
                  <a16:creationId xmlns:a16="http://schemas.microsoft.com/office/drawing/2014/main" id="{1D6E5167-3F4E-8716-6B79-09A4A0D1110A}"/>
                </a:ext>
              </a:extLst>
            </p:cNvPr>
            <p:cNvSpPr txBox="1">
              <a:spLocks noChangeArrowheads="1"/>
            </p:cNvSpPr>
            <p:nvPr/>
          </p:nvSpPr>
          <p:spPr bwMode="auto">
            <a:xfrm>
              <a:off x="9037672" y="2955317"/>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100" dirty="0"/>
                <a:t>公開</a:t>
              </a:r>
              <a:r>
                <a:rPr lang="ja-JP" altLang="ja-JP" sz="1100" dirty="0"/>
                <a:t>対象となるデータを生成する機能</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42B9D541-F014-4CC3-F941-5D2D18B0409B}"/>
                </a:ext>
              </a:extLst>
            </p:cNvPr>
            <p:cNvSpPr txBox="1">
              <a:spLocks noChangeArrowheads="1"/>
            </p:cNvSpPr>
            <p:nvPr/>
          </p:nvSpPr>
          <p:spPr bwMode="auto">
            <a:xfrm>
              <a:off x="2236725" y="2955317"/>
              <a:ext cx="164524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a:r>
                <a:rPr lang="ja-JP" altLang="ja-JP" sz="1100" dirty="0"/>
                <a:t>ブラウザ上で動作するフロントエンドアプリを配信する​</a:t>
              </a: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ja-JP" sz="1600" dirty="0">
                <a:latin typeface="Arial" panose="020B0604020202020204" pitchFamily="34" charset="0"/>
                <a:ea typeface="Amazon Ember" panose="020B0603020204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DF98F89-1DC5-F522-5C7A-84E8C965085D}"/>
                </a:ext>
              </a:extLst>
            </p:cNvPr>
            <p:cNvSpPr txBox="1">
              <a:spLocks noChangeArrowheads="1"/>
            </p:cNvSpPr>
            <p:nvPr/>
          </p:nvSpPr>
          <p:spPr bwMode="auto">
            <a:xfrm>
              <a:off x="1899640" y="3753294"/>
              <a:ext cx="2455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コンテンツ管理</a:t>
              </a:r>
              <a:r>
                <a:rPr lang="en-US" altLang="ja-JP" sz="1200" dirty="0">
                  <a:latin typeface="Arial" panose="020B0604020202020204" pitchFamily="34" charset="0"/>
                  <a:ea typeface="Amazon Ember" panose="020B0603020204020204" pitchFamily="34" charset="0"/>
                  <a:cs typeface="Arial" panose="020B0604020202020204" pitchFamily="34" charset="0"/>
                </a:rPr>
                <a:t>_Web</a:t>
              </a:r>
              <a:r>
                <a:rPr lang="ja-JP" altLang="en-US" sz="1200" dirty="0">
                  <a:latin typeface="Arial" panose="020B0604020202020204" pitchFamily="34" charset="0"/>
                  <a:ea typeface="Amazon Ember" panose="020B0603020204020204" pitchFamily="34" charset="0"/>
                  <a:cs typeface="Arial" panose="020B0604020202020204" pitchFamily="34" charset="0"/>
                </a:rPr>
                <a:t>ページ</a:t>
              </a:r>
              <a:r>
                <a:rPr lang="en-US" altLang="ja-JP" sz="1200" dirty="0">
                  <a:latin typeface="Arial" panose="020B0604020202020204" pitchFamily="34" charset="0"/>
                  <a:ea typeface="Amazon Ember" panose="020B0603020204020204" pitchFamily="34" charset="0"/>
                  <a:cs typeface="Arial" panose="020B0604020202020204" pitchFamily="34" charset="0"/>
                </a:rPr>
                <a:t>(</a:t>
              </a:r>
              <a:r>
                <a:rPr lang="ja-JP" altLang="en-US" sz="1200" dirty="0">
                  <a:latin typeface="Arial" panose="020B0604020202020204" pitchFamily="34" charset="0"/>
                  <a:ea typeface="Amazon Ember" panose="020B0603020204020204" pitchFamily="34" charset="0"/>
                  <a:cs typeface="Arial" panose="020B0604020202020204" pitchFamily="34" charset="0"/>
                </a:rPr>
                <a:t>静的コンテンツ</a:t>
              </a:r>
              <a:r>
                <a:rPr lang="en-US" altLang="ja-JP" sz="1200" dirty="0">
                  <a:latin typeface="Arial" panose="020B0604020202020204" pitchFamily="34" charset="0"/>
                  <a:ea typeface="Amazon Ember" panose="020B0603020204020204" pitchFamily="34" charset="0"/>
                  <a:cs typeface="Arial" panose="020B0604020202020204" pitchFamily="34" charset="0"/>
                </a:rPr>
                <a:t>)</a:t>
              </a:r>
              <a:r>
                <a:rPr lang="ja-JP" altLang="en-US" sz="1200" dirty="0">
                  <a:latin typeface="Arial" panose="020B0604020202020204" pitchFamily="34" charset="0"/>
                  <a:ea typeface="Amazon Ember" panose="020B0603020204020204" pitchFamily="34" charset="0"/>
                  <a:cs typeface="Arial" panose="020B0604020202020204" pitchFamily="34" charset="0"/>
                </a:rPr>
                <a:t>公開機能</a:t>
              </a:r>
            </a:p>
          </p:txBody>
        </p:sp>
      </p:grpSp>
    </p:spTree>
    <p:extLst>
      <p:ext uri="{BB962C8B-B14F-4D97-AF65-F5344CB8AC3E}">
        <p14:creationId xmlns:p14="http://schemas.microsoft.com/office/powerpoint/2010/main" val="3924718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5-1-4-6</a:t>
            </a:r>
            <a:r>
              <a:rPr kumimoji="1" lang="en-US" altLang="ja-JP" dirty="0"/>
              <a:t>. </a:t>
            </a:r>
            <a:r>
              <a:rPr kumimoji="1" lang="ja-JP" altLang="en-US" dirty="0"/>
              <a:t>データ管理</a:t>
            </a:r>
            <a:r>
              <a:rPr kumimoji="1" lang="en-US" altLang="ja-JP" dirty="0"/>
              <a:t>_</a:t>
            </a:r>
            <a:r>
              <a:rPr kumimoji="1" lang="ja-JP" altLang="en-US" dirty="0"/>
              <a:t>文書検索機能</a:t>
            </a:r>
            <a:br>
              <a:rPr kumimoji="1" lang="en-US" altLang="ja-JP" dirty="0"/>
            </a:br>
            <a:r>
              <a:rPr kumimoji="1" lang="ja-JP" altLang="en-US" sz="3600" dirty="0"/>
              <a:t>（パターン</a:t>
            </a:r>
            <a:r>
              <a:rPr kumimoji="1" lang="en-US" altLang="ja-JP" sz="3600" dirty="0"/>
              <a:t>1 Lambda</a:t>
            </a:r>
            <a:r>
              <a:rPr kumimoji="1" lang="ja-JP" altLang="en-US" sz="3600" dirty="0"/>
              <a:t>利用）</a:t>
            </a:r>
          </a:p>
        </p:txBody>
      </p:sp>
      <p:grpSp>
        <p:nvGrpSpPr>
          <p:cNvPr id="2" name="グループ化 1">
            <a:extLst>
              <a:ext uri="{FF2B5EF4-FFF2-40B4-BE49-F238E27FC236}">
                <a16:creationId xmlns:a16="http://schemas.microsoft.com/office/drawing/2014/main" id="{6D0FC8F2-362E-C05F-F9AF-C2AA984E9EE9}"/>
              </a:ext>
            </a:extLst>
          </p:cNvPr>
          <p:cNvGrpSpPr/>
          <p:nvPr/>
        </p:nvGrpSpPr>
        <p:grpSpPr>
          <a:xfrm>
            <a:off x="3291976" y="2194120"/>
            <a:ext cx="11416710" cy="6764205"/>
            <a:chOff x="127590" y="712357"/>
            <a:chExt cx="11416710" cy="6764205"/>
          </a:xfrm>
        </p:grpSpPr>
        <p:sp>
          <p:nvSpPr>
            <p:cNvPr id="4" name="正方形/長方形 3">
              <a:extLst>
                <a:ext uri="{FF2B5EF4-FFF2-40B4-BE49-F238E27FC236}">
                  <a16:creationId xmlns:a16="http://schemas.microsoft.com/office/drawing/2014/main" id="{508FCFCD-3A6D-7480-7B88-2ABA491293CB}"/>
                </a:ext>
              </a:extLst>
            </p:cNvPr>
            <p:cNvSpPr/>
            <p:nvPr/>
          </p:nvSpPr>
          <p:spPr>
            <a:xfrm>
              <a:off x="7284455" y="3866496"/>
              <a:ext cx="1511859" cy="1920809"/>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5" name="正方形/長方形 3">
              <a:extLst>
                <a:ext uri="{FF2B5EF4-FFF2-40B4-BE49-F238E27FC236}">
                  <a16:creationId xmlns:a16="http://schemas.microsoft.com/office/drawing/2014/main" id="{77AC6E2E-BF75-C8C1-15EF-9C615D52BA49}"/>
                </a:ext>
              </a:extLst>
            </p:cNvPr>
            <p:cNvSpPr/>
            <p:nvPr/>
          </p:nvSpPr>
          <p:spPr>
            <a:xfrm>
              <a:off x="1798818" y="712357"/>
              <a:ext cx="9636879" cy="3152586"/>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lang="ja-JP" sz="1600">
                  <a:solidFill>
                    <a:schemeClr val="tx1"/>
                  </a:solidFill>
                  <a:latin typeface="Meiryo UI" panose="020B0604030504040204" pitchFamily="34" charset="-128"/>
                  <a:ea typeface="Meiryo UI" panose="020B0604030504040204" pitchFamily="34" charset="-128"/>
                </a:rPr>
                <a:t>データ管理_文書検索機能</a:t>
              </a:r>
              <a:endParaRPr lang="en-US" altLang="ja-JP"/>
            </a:p>
          </p:txBody>
        </p:sp>
        <p:sp>
          <p:nvSpPr>
            <p:cNvPr id="6" name="TextBox 12">
              <a:extLst>
                <a:ext uri="{FF2B5EF4-FFF2-40B4-BE49-F238E27FC236}">
                  <a16:creationId xmlns:a16="http://schemas.microsoft.com/office/drawing/2014/main" id="{E9EDFF80-C0EE-8A2D-E441-DBE0811C5B0C}"/>
                </a:ext>
              </a:extLst>
            </p:cNvPr>
            <p:cNvSpPr txBox="1">
              <a:spLocks noChangeArrowheads="1"/>
            </p:cNvSpPr>
            <p:nvPr/>
          </p:nvSpPr>
          <p:spPr bwMode="auto">
            <a:xfrm>
              <a:off x="127590" y="2673741"/>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7" name="Graphic 23">
              <a:extLst>
                <a:ext uri="{FF2B5EF4-FFF2-40B4-BE49-F238E27FC236}">
                  <a16:creationId xmlns:a16="http://schemas.microsoft.com/office/drawing/2014/main" id="{9129F67E-F3A2-6104-260F-6E9402DEBA4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63261" y="218975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8">
              <a:extLst>
                <a:ext uri="{FF2B5EF4-FFF2-40B4-BE49-F238E27FC236}">
                  <a16:creationId xmlns:a16="http://schemas.microsoft.com/office/drawing/2014/main" id="{B650C9CA-3036-E5D9-4587-C8F592F26D98}"/>
                </a:ext>
              </a:extLst>
            </p:cNvPr>
            <p:cNvSpPr/>
            <p:nvPr/>
          </p:nvSpPr>
          <p:spPr>
            <a:xfrm>
              <a:off x="1367422" y="1057302"/>
              <a:ext cx="10176878" cy="64192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9" name="Graphic 79">
              <a:extLst>
                <a:ext uri="{FF2B5EF4-FFF2-40B4-BE49-F238E27FC236}">
                  <a16:creationId xmlns:a16="http://schemas.microsoft.com/office/drawing/2014/main" id="{01B9591B-6BAF-2F6B-CEF9-058F143F771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7422" y="1073713"/>
              <a:ext cx="381000" cy="381000"/>
            </a:xfrm>
            <a:prstGeom prst="rect">
              <a:avLst/>
            </a:prstGeom>
          </p:spPr>
        </p:pic>
        <p:cxnSp>
          <p:nvCxnSpPr>
            <p:cNvPr id="10" name="Straight Arrow Connector 3">
              <a:extLst>
                <a:ext uri="{FF2B5EF4-FFF2-40B4-BE49-F238E27FC236}">
                  <a16:creationId xmlns:a16="http://schemas.microsoft.com/office/drawing/2014/main" id="{47560946-68DF-99CC-9954-A6D002131EA3}"/>
                </a:ext>
              </a:extLst>
            </p:cNvPr>
            <p:cNvCxnSpPr>
              <a:cxnSpLocks/>
              <a:stCxn id="7" idx="1"/>
              <a:endCxn id="17" idx="1"/>
            </p:cNvCxnSpPr>
            <p:nvPr/>
          </p:nvCxnSpPr>
          <p:spPr>
            <a:xfrm>
              <a:off x="833161" y="2424706"/>
              <a:ext cx="1812902" cy="100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40">
              <a:extLst>
                <a:ext uri="{FF2B5EF4-FFF2-40B4-BE49-F238E27FC236}">
                  <a16:creationId xmlns:a16="http://schemas.microsoft.com/office/drawing/2014/main" id="{BCFFFF4C-5C7A-521B-4D5D-FBE5F70806FC}"/>
                </a:ext>
              </a:extLst>
            </p:cNvPr>
            <p:cNvSpPr/>
            <p:nvPr/>
          </p:nvSpPr>
          <p:spPr>
            <a:xfrm>
              <a:off x="2334382" y="4375557"/>
              <a:ext cx="4888625" cy="12377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TextBox 20">
              <a:extLst>
                <a:ext uri="{FF2B5EF4-FFF2-40B4-BE49-F238E27FC236}">
                  <a16:creationId xmlns:a16="http://schemas.microsoft.com/office/drawing/2014/main" id="{49F3A34B-4EEF-179F-6FE5-E6CB61673A46}"/>
                </a:ext>
              </a:extLst>
            </p:cNvPr>
            <p:cNvSpPr txBox="1">
              <a:spLocks noChangeArrowheads="1"/>
            </p:cNvSpPr>
            <p:nvPr/>
          </p:nvSpPr>
          <p:spPr bwMode="auto">
            <a:xfrm>
              <a:off x="4979651" y="4763621"/>
              <a:ext cx="23048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_Web</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静的コンテンツ</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TextBox 20">
              <a:extLst>
                <a:ext uri="{FF2B5EF4-FFF2-40B4-BE49-F238E27FC236}">
                  <a16:creationId xmlns:a16="http://schemas.microsoft.com/office/drawing/2014/main" id="{A8A85407-C686-D78D-F849-313FD98CEA91}"/>
                </a:ext>
              </a:extLst>
            </p:cNvPr>
            <p:cNvSpPr txBox="1">
              <a:spLocks noChangeArrowheads="1"/>
            </p:cNvSpPr>
            <p:nvPr/>
          </p:nvSpPr>
          <p:spPr bwMode="auto">
            <a:xfrm>
              <a:off x="2447325" y="4609651"/>
              <a:ext cx="26121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ブラウザ上で動作するフロントエンドアプリを配信する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5" name="Connector: Elbow 4">
              <a:extLst>
                <a:ext uri="{FF2B5EF4-FFF2-40B4-BE49-F238E27FC236}">
                  <a16:creationId xmlns:a16="http://schemas.microsoft.com/office/drawing/2014/main" id="{BE77FBE9-8943-A79D-7A78-F4FC8D45B560}"/>
                </a:ext>
              </a:extLst>
            </p:cNvPr>
            <p:cNvCxnSpPr>
              <a:cxnSpLocks/>
              <a:stCxn id="7" idx="1"/>
              <a:endCxn id="11" idx="1"/>
            </p:cNvCxnSpPr>
            <p:nvPr/>
          </p:nvCxnSpPr>
          <p:spPr>
            <a:xfrm>
              <a:off x="833161" y="2424706"/>
              <a:ext cx="1501221" cy="256974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17">
              <a:extLst>
                <a:ext uri="{FF2B5EF4-FFF2-40B4-BE49-F238E27FC236}">
                  <a16:creationId xmlns:a16="http://schemas.microsoft.com/office/drawing/2014/main" id="{80CFD3FB-65F6-E391-D838-05EC80CCB11D}"/>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2646063" y="216046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a:extLst>
                <a:ext uri="{FF2B5EF4-FFF2-40B4-BE49-F238E27FC236}">
                  <a16:creationId xmlns:a16="http://schemas.microsoft.com/office/drawing/2014/main" id="{1E4BF1A6-A3B5-B1B3-F553-F19A4FA0AB76}"/>
                </a:ext>
              </a:extLst>
            </p:cNvPr>
            <p:cNvSpPr txBox="1">
              <a:spLocks noChangeArrowheads="1"/>
            </p:cNvSpPr>
            <p:nvPr/>
          </p:nvSpPr>
          <p:spPr bwMode="auto">
            <a:xfrm>
              <a:off x="1843801" y="2704519"/>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検索</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9" name="Graphic 10">
              <a:extLst>
                <a:ext uri="{FF2B5EF4-FFF2-40B4-BE49-F238E27FC236}">
                  <a16:creationId xmlns:a16="http://schemas.microsoft.com/office/drawing/2014/main" id="{A1FF8F50-570A-250F-B509-5CDBA430C16B}"/>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515986" y="216504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0">
              <a:extLst>
                <a:ext uri="{FF2B5EF4-FFF2-40B4-BE49-F238E27FC236}">
                  <a16:creationId xmlns:a16="http://schemas.microsoft.com/office/drawing/2014/main" id="{7CA2AF3F-0F86-942B-602B-A53560816862}"/>
                </a:ext>
              </a:extLst>
            </p:cNvPr>
            <p:cNvSpPr txBox="1">
              <a:spLocks noChangeArrowheads="1"/>
            </p:cNvSpPr>
            <p:nvPr/>
          </p:nvSpPr>
          <p:spPr bwMode="auto">
            <a:xfrm>
              <a:off x="3644131" y="2726092"/>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検索処理関数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1" name="直線矢印コネクタ 120">
              <a:extLst>
                <a:ext uri="{FF2B5EF4-FFF2-40B4-BE49-F238E27FC236}">
                  <a16:creationId xmlns:a16="http://schemas.microsoft.com/office/drawing/2014/main" id="{C809E625-63FF-B92B-4E47-5D282C04B507}"/>
                </a:ext>
              </a:extLst>
            </p:cNvPr>
            <p:cNvCxnSpPr>
              <a:cxnSpLocks/>
              <a:stCxn id="17" idx="3"/>
              <a:endCxn id="19" idx="1"/>
            </p:cNvCxnSpPr>
            <p:nvPr/>
          </p:nvCxnSpPr>
          <p:spPr>
            <a:xfrm>
              <a:off x="3194703" y="2434783"/>
              <a:ext cx="1321283"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2" name="Graphic 10">
              <a:extLst>
                <a:ext uri="{FF2B5EF4-FFF2-40B4-BE49-F238E27FC236}">
                  <a16:creationId xmlns:a16="http://schemas.microsoft.com/office/drawing/2014/main" id="{2487B265-A5A6-B6F0-F772-5B159D9D998D}"/>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2782489" y="333484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線矢印コネクタ 120">
              <a:extLst>
                <a:ext uri="{FF2B5EF4-FFF2-40B4-BE49-F238E27FC236}">
                  <a16:creationId xmlns:a16="http://schemas.microsoft.com/office/drawing/2014/main" id="{E5A68359-C91E-B5DD-2EA5-C94D1234F5FE}"/>
                </a:ext>
              </a:extLst>
            </p:cNvPr>
            <p:cNvCxnSpPr>
              <a:cxnSpLocks/>
              <a:stCxn id="18" idx="2"/>
              <a:endCxn id="22" idx="0"/>
            </p:cNvCxnSpPr>
            <p:nvPr/>
          </p:nvCxnSpPr>
          <p:spPr>
            <a:xfrm flipH="1">
              <a:off x="2965369" y="3104629"/>
              <a:ext cx="1" cy="2302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Graphic 8">
              <a:extLst>
                <a:ext uri="{FF2B5EF4-FFF2-40B4-BE49-F238E27FC236}">
                  <a16:creationId xmlns:a16="http://schemas.microsoft.com/office/drawing/2014/main" id="{9A8FA2A7-13EE-F09A-042F-F9918D507F81}"/>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2750606" y="131148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1">
              <a:extLst>
                <a:ext uri="{FF2B5EF4-FFF2-40B4-BE49-F238E27FC236}">
                  <a16:creationId xmlns:a16="http://schemas.microsoft.com/office/drawing/2014/main" id="{0B1DE866-FAB4-6360-E69F-1DD560E23C35}"/>
                </a:ext>
              </a:extLst>
            </p:cNvPr>
            <p:cNvSpPr txBox="1">
              <a:spLocks noChangeArrowheads="1"/>
            </p:cNvSpPr>
            <p:nvPr/>
          </p:nvSpPr>
          <p:spPr bwMode="auto">
            <a:xfrm>
              <a:off x="2485830" y="1655017"/>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800" dirty="0">
                  <a:latin typeface="Amazon Ember" panose="020B0603020204020204" pitchFamily="34" charset="0"/>
                  <a:ea typeface="Amazon Ember" panose="020B0603020204020204" pitchFamily="34" charset="0"/>
                  <a:cs typeface="Amazon Ember" panose="020B0603020204020204" pitchFamily="34" charset="0"/>
                </a:rPr>
                <a:t>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8" name="直線矢印コネクタ 120">
              <a:extLst>
                <a:ext uri="{FF2B5EF4-FFF2-40B4-BE49-F238E27FC236}">
                  <a16:creationId xmlns:a16="http://schemas.microsoft.com/office/drawing/2014/main" id="{3A27D458-26D8-2DB1-2209-8AC65726BC0E}"/>
                </a:ext>
              </a:extLst>
            </p:cNvPr>
            <p:cNvCxnSpPr>
              <a:cxnSpLocks/>
              <a:stCxn id="27" idx="2"/>
              <a:endCxn id="17" idx="0"/>
            </p:cNvCxnSpPr>
            <p:nvPr/>
          </p:nvCxnSpPr>
          <p:spPr>
            <a:xfrm>
              <a:off x="2920383" y="1993571"/>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0">
              <a:extLst>
                <a:ext uri="{FF2B5EF4-FFF2-40B4-BE49-F238E27FC236}">
                  <a16:creationId xmlns:a16="http://schemas.microsoft.com/office/drawing/2014/main" id="{270DEFBE-419F-D6FE-FD59-555D979D92F4}"/>
                </a:ext>
              </a:extLst>
            </p:cNvPr>
            <p:cNvSpPr txBox="1">
              <a:spLocks noChangeArrowheads="1"/>
            </p:cNvSpPr>
            <p:nvPr/>
          </p:nvSpPr>
          <p:spPr bwMode="auto">
            <a:xfrm>
              <a:off x="1819194" y="3735139"/>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0" name="Rectangle 93">
              <a:extLst>
                <a:ext uri="{FF2B5EF4-FFF2-40B4-BE49-F238E27FC236}">
                  <a16:creationId xmlns:a16="http://schemas.microsoft.com/office/drawing/2014/main" id="{6E171F7C-7A58-986E-2D86-899D188E911C}"/>
                </a:ext>
              </a:extLst>
            </p:cNvPr>
            <p:cNvSpPr/>
            <p:nvPr/>
          </p:nvSpPr>
          <p:spPr>
            <a:xfrm>
              <a:off x="2334382" y="5766756"/>
              <a:ext cx="4862718" cy="159175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1" name="TextBox 20">
              <a:extLst>
                <a:ext uri="{FF2B5EF4-FFF2-40B4-BE49-F238E27FC236}">
                  <a16:creationId xmlns:a16="http://schemas.microsoft.com/office/drawing/2014/main" id="{2129EA8F-DE48-9EA6-60C9-4D75DC2F07CE}"/>
                </a:ext>
              </a:extLst>
            </p:cNvPr>
            <p:cNvSpPr txBox="1">
              <a:spLocks noChangeArrowheads="1"/>
            </p:cNvSpPr>
            <p:nvPr/>
          </p:nvSpPr>
          <p:spPr bwMode="auto">
            <a:xfrm>
              <a:off x="4807097" y="5969523"/>
              <a:ext cx="263806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ユーザ認証機能（国民向け）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ユーザ認証機能（企業向け）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ユーザ認証機能（職員向け）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TextBox 20">
              <a:extLst>
                <a:ext uri="{FF2B5EF4-FFF2-40B4-BE49-F238E27FC236}">
                  <a16:creationId xmlns:a16="http://schemas.microsoft.com/office/drawing/2014/main" id="{E5BB04DE-124F-0CCA-B39F-F67672A4BCE4}"/>
                </a:ext>
              </a:extLst>
            </p:cNvPr>
            <p:cNvSpPr txBox="1">
              <a:spLocks noChangeArrowheads="1"/>
            </p:cNvSpPr>
            <p:nvPr/>
          </p:nvSpPr>
          <p:spPr bwMode="auto">
            <a:xfrm>
              <a:off x="2485830" y="6129685"/>
              <a:ext cx="2461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ユーザ認証を行い、認証トークンを発行する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3" name="Connector: Elbow 101">
              <a:extLst>
                <a:ext uri="{FF2B5EF4-FFF2-40B4-BE49-F238E27FC236}">
                  <a16:creationId xmlns:a16="http://schemas.microsoft.com/office/drawing/2014/main" id="{7E320D3B-CF3A-1B78-7530-B5A63EB7414C}"/>
                </a:ext>
              </a:extLst>
            </p:cNvPr>
            <p:cNvCxnSpPr>
              <a:cxnSpLocks/>
              <a:stCxn id="7" idx="1"/>
              <a:endCxn id="30" idx="1"/>
            </p:cNvCxnSpPr>
            <p:nvPr/>
          </p:nvCxnSpPr>
          <p:spPr>
            <a:xfrm>
              <a:off x="833161" y="2424706"/>
              <a:ext cx="1501221" cy="413792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5" name="Rectangle 57">
              <a:extLst>
                <a:ext uri="{FF2B5EF4-FFF2-40B4-BE49-F238E27FC236}">
                  <a16:creationId xmlns:a16="http://schemas.microsoft.com/office/drawing/2014/main" id="{4591279B-EA1C-597E-C6D2-40495BA542EF}"/>
                </a:ext>
              </a:extLst>
            </p:cNvPr>
            <p:cNvSpPr/>
            <p:nvPr/>
          </p:nvSpPr>
          <p:spPr>
            <a:xfrm>
              <a:off x="4028848" y="1167890"/>
              <a:ext cx="7259824" cy="2562665"/>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ln w="0"/>
                  <a:solidFill>
                    <a:schemeClr val="tx1"/>
                  </a:solidFill>
                  <a:latin typeface="Arial" panose="020B0604020202020204" pitchFamily="34" charset="0"/>
                  <a:cs typeface="Arial" panose="020B0604020202020204" pitchFamily="34" charset="0"/>
                </a:rPr>
                <a:t>Virtual private cloud (VPC)</a:t>
              </a:r>
            </a:p>
          </p:txBody>
        </p:sp>
        <p:pic>
          <p:nvPicPr>
            <p:cNvPr id="36" name="Graphic 58">
              <a:extLst>
                <a:ext uri="{FF2B5EF4-FFF2-40B4-BE49-F238E27FC236}">
                  <a16:creationId xmlns:a16="http://schemas.microsoft.com/office/drawing/2014/main" id="{D5907D4B-59C7-73FC-7DCC-5A9E035B62B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022698" y="1167889"/>
              <a:ext cx="381000" cy="381000"/>
            </a:xfrm>
            <a:prstGeom prst="rect">
              <a:avLst/>
            </a:prstGeom>
          </p:spPr>
        </p:pic>
        <p:pic>
          <p:nvPicPr>
            <p:cNvPr id="37" name="Graphic 14">
              <a:extLst>
                <a:ext uri="{FF2B5EF4-FFF2-40B4-BE49-F238E27FC236}">
                  <a16:creationId xmlns:a16="http://schemas.microsoft.com/office/drawing/2014/main" id="{976D37F7-C2A6-8309-2ED8-32913B644E35}"/>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5970960" y="216046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17">
              <a:extLst>
                <a:ext uri="{FF2B5EF4-FFF2-40B4-BE49-F238E27FC236}">
                  <a16:creationId xmlns:a16="http://schemas.microsoft.com/office/drawing/2014/main" id="{4790DE4A-FD17-84AF-5BC4-460D34178384}"/>
                </a:ext>
              </a:extLst>
            </p:cNvPr>
            <p:cNvSpPr txBox="1">
              <a:spLocks noChangeArrowheads="1"/>
            </p:cNvSpPr>
            <p:nvPr/>
          </p:nvSpPr>
          <p:spPr bwMode="auto">
            <a:xfrm>
              <a:off x="5299810" y="2704519"/>
              <a:ext cx="18972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Amazon</a:t>
              </a:r>
            </a:p>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OpenSearch Service</a:t>
              </a:r>
            </a:p>
            <a:p>
              <a:pPr algn="ctr" eaLnBrk="1" hangingPunct="1"/>
              <a:r>
                <a:rPr lang="ja-JP" altLang="en-US" sz="1000" dirty="0">
                  <a:latin typeface="Arial" panose="020B0604020202020204" pitchFamily="34" charset="0"/>
                  <a:ea typeface="Amazon Ember" panose="020B0603020204020204" pitchFamily="34" charset="0"/>
                  <a:cs typeface="Arial" panose="020B0604020202020204" pitchFamily="34" charset="0"/>
                </a:rPr>
                <a:t>全文検索</a:t>
              </a:r>
              <a:endParaRPr lang="en-US" altLang="en-US" sz="1000" dirty="0">
                <a:latin typeface="Arial" panose="020B0604020202020204" pitchFamily="34" charset="0"/>
                <a:ea typeface="Amazon Ember" panose="020B0603020204020204" pitchFamily="34" charset="0"/>
                <a:cs typeface="Arial" panose="020B0604020202020204" pitchFamily="34" charset="0"/>
              </a:endParaRPr>
            </a:p>
          </p:txBody>
        </p:sp>
        <p:cxnSp>
          <p:nvCxnSpPr>
            <p:cNvPr id="39" name="直線矢印コネクタ 120">
              <a:extLst>
                <a:ext uri="{FF2B5EF4-FFF2-40B4-BE49-F238E27FC236}">
                  <a16:creationId xmlns:a16="http://schemas.microsoft.com/office/drawing/2014/main" id="{02494964-20EF-AD9A-D52D-E11103F202C9}"/>
                </a:ext>
              </a:extLst>
            </p:cNvPr>
            <p:cNvCxnSpPr>
              <a:cxnSpLocks/>
              <a:stCxn id="19" idx="3"/>
              <a:endCxn id="37" idx="1"/>
            </p:cNvCxnSpPr>
            <p:nvPr/>
          </p:nvCxnSpPr>
          <p:spPr>
            <a:xfrm flipV="1">
              <a:off x="5064626" y="2434783"/>
              <a:ext cx="90633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64">
              <a:extLst>
                <a:ext uri="{FF2B5EF4-FFF2-40B4-BE49-F238E27FC236}">
                  <a16:creationId xmlns:a16="http://schemas.microsoft.com/office/drawing/2014/main" id="{62324434-7591-E551-4325-D9D46479D3E2}"/>
                </a:ext>
              </a:extLst>
            </p:cNvPr>
            <p:cNvSpPr/>
            <p:nvPr/>
          </p:nvSpPr>
          <p:spPr>
            <a:xfrm>
              <a:off x="8887833" y="4361665"/>
              <a:ext cx="2363781" cy="263924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1" name="TextBox 20">
              <a:extLst>
                <a:ext uri="{FF2B5EF4-FFF2-40B4-BE49-F238E27FC236}">
                  <a16:creationId xmlns:a16="http://schemas.microsoft.com/office/drawing/2014/main" id="{0599982E-3161-9A5F-ADAE-281AC46725CE}"/>
                </a:ext>
              </a:extLst>
            </p:cNvPr>
            <p:cNvSpPr txBox="1">
              <a:spLocks noChangeArrowheads="1"/>
            </p:cNvSpPr>
            <p:nvPr/>
          </p:nvSpPr>
          <p:spPr bwMode="auto">
            <a:xfrm>
              <a:off x="8983884" y="4481541"/>
              <a:ext cx="23047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全文検索の対象となるデータを生成する機能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2" name="TextBox 20">
              <a:extLst>
                <a:ext uri="{FF2B5EF4-FFF2-40B4-BE49-F238E27FC236}">
                  <a16:creationId xmlns:a16="http://schemas.microsoft.com/office/drawing/2014/main" id="{A3524138-E17B-AED2-AB78-E6784498BD8C}"/>
                </a:ext>
              </a:extLst>
            </p:cNvPr>
            <p:cNvSpPr txBox="1">
              <a:spLocks noChangeArrowheads="1"/>
            </p:cNvSpPr>
            <p:nvPr/>
          </p:nvSpPr>
          <p:spPr bwMode="auto">
            <a:xfrm>
              <a:off x="8954831" y="5200773"/>
              <a:ext cx="2380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データ連携機能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データ管理_データ収集機能</a:t>
              </a:r>
              <a:endParaRPr lang="en-US" altLang="ja-JP" sz="1200" dirty="0">
                <a:latin typeface="Amazon Ember"/>
                <a:ea typeface="Amazon Ember" panose="020B0603020204020204" pitchFamily="34" charset="0"/>
                <a:cs typeface="Amazon Ember" panose="020B0603020204020204" pitchFamily="34" charset="0"/>
              </a:endParaRPr>
            </a:p>
          </p:txBody>
        </p:sp>
        <p:pic>
          <p:nvPicPr>
            <p:cNvPr id="45" name="Graphic 8">
              <a:extLst>
                <a:ext uri="{FF2B5EF4-FFF2-40B4-BE49-F238E27FC236}">
                  <a16:creationId xmlns:a16="http://schemas.microsoft.com/office/drawing/2014/main" id="{D35B9D0F-BED8-A2B0-57A7-10ED7731FA28}"/>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9296953" y="59197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9">
              <a:extLst>
                <a:ext uri="{FF2B5EF4-FFF2-40B4-BE49-F238E27FC236}">
                  <a16:creationId xmlns:a16="http://schemas.microsoft.com/office/drawing/2014/main" id="{C39981B7-AD7E-E7A3-295E-3A348E5D2964}"/>
                </a:ext>
              </a:extLst>
            </p:cNvPr>
            <p:cNvSpPr txBox="1">
              <a:spLocks noChangeArrowheads="1"/>
            </p:cNvSpPr>
            <p:nvPr/>
          </p:nvSpPr>
          <p:spPr bwMode="auto">
            <a:xfrm>
              <a:off x="8961724" y="6468344"/>
              <a:ext cx="12190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ファイル保管</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7" name="Graphic 10">
              <a:extLst>
                <a:ext uri="{FF2B5EF4-FFF2-40B4-BE49-F238E27FC236}">
                  <a16:creationId xmlns:a16="http://schemas.microsoft.com/office/drawing/2014/main" id="{09CACC1B-8CC4-B141-2C1E-8DD0D00B9C3E}"/>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726200" y="215038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20">
              <a:extLst>
                <a:ext uri="{FF2B5EF4-FFF2-40B4-BE49-F238E27FC236}">
                  <a16:creationId xmlns:a16="http://schemas.microsoft.com/office/drawing/2014/main" id="{FF987762-B202-27E9-FA66-6E1E418B9F71}"/>
                </a:ext>
              </a:extLst>
            </p:cNvPr>
            <p:cNvSpPr txBox="1">
              <a:spLocks noChangeArrowheads="1"/>
            </p:cNvSpPr>
            <p:nvPr/>
          </p:nvSpPr>
          <p:spPr bwMode="auto">
            <a:xfrm>
              <a:off x="6854345" y="2742604"/>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差分取り込み関数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9" name="直線矢印コネクタ 120">
              <a:extLst>
                <a:ext uri="{FF2B5EF4-FFF2-40B4-BE49-F238E27FC236}">
                  <a16:creationId xmlns:a16="http://schemas.microsoft.com/office/drawing/2014/main" id="{F8E0940D-CF49-5520-BAF8-4FA42CC08BF3}"/>
                </a:ext>
              </a:extLst>
            </p:cNvPr>
            <p:cNvCxnSpPr>
              <a:cxnSpLocks/>
              <a:stCxn id="57" idx="1"/>
              <a:endCxn id="37" idx="3"/>
            </p:cNvCxnSpPr>
            <p:nvPr/>
          </p:nvCxnSpPr>
          <p:spPr>
            <a:xfrm flipH="1">
              <a:off x="6519600" y="2426516"/>
              <a:ext cx="629753" cy="82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0" name="Graphic 7">
              <a:extLst>
                <a:ext uri="{FF2B5EF4-FFF2-40B4-BE49-F238E27FC236}">
                  <a16:creationId xmlns:a16="http://schemas.microsoft.com/office/drawing/2014/main" id="{4A013E87-311D-78AB-D28C-88F30A2D1A55}"/>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0353627" y="593009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9">
              <a:extLst>
                <a:ext uri="{FF2B5EF4-FFF2-40B4-BE49-F238E27FC236}">
                  <a16:creationId xmlns:a16="http://schemas.microsoft.com/office/drawing/2014/main" id="{CF04B7D6-0D98-008D-70DA-AF438BB7E34D}"/>
                </a:ext>
              </a:extLst>
            </p:cNvPr>
            <p:cNvSpPr txBox="1">
              <a:spLocks noChangeArrowheads="1"/>
            </p:cNvSpPr>
            <p:nvPr/>
          </p:nvSpPr>
          <p:spPr bwMode="auto">
            <a:xfrm>
              <a:off x="10029576" y="6468344"/>
              <a:ext cx="1222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Aurora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データ保管</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52" name="TextBox 15">
              <a:extLst>
                <a:ext uri="{FF2B5EF4-FFF2-40B4-BE49-F238E27FC236}">
                  <a16:creationId xmlns:a16="http://schemas.microsoft.com/office/drawing/2014/main" id="{62982D25-BA82-137E-1F73-70F1A8C5BE87}"/>
                </a:ext>
              </a:extLst>
            </p:cNvPr>
            <p:cNvSpPr txBox="1">
              <a:spLocks noChangeArrowheads="1"/>
            </p:cNvSpPr>
            <p:nvPr/>
          </p:nvSpPr>
          <p:spPr bwMode="auto">
            <a:xfrm>
              <a:off x="9909528" y="2540784"/>
              <a:ext cx="7879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SDK</a:t>
              </a:r>
            </a:p>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for Pandas</a:t>
              </a:r>
            </a:p>
          </p:txBody>
        </p:sp>
        <p:pic>
          <p:nvPicPr>
            <p:cNvPr id="53" name="Picture 16">
              <a:extLst>
                <a:ext uri="{FF2B5EF4-FFF2-40B4-BE49-F238E27FC236}">
                  <a16:creationId xmlns:a16="http://schemas.microsoft.com/office/drawing/2014/main" id="{D3ACE49E-982B-56DC-8F30-D357E84AB959}"/>
                </a:ext>
              </a:extLst>
            </p:cNvPr>
            <p:cNvPicPr>
              <a:picLocks noChangeAspect="1"/>
            </p:cNvPicPr>
            <p:nvPr/>
          </p:nvPicPr>
          <p:blipFill>
            <a:blip r:embed="rId20"/>
            <a:stretch>
              <a:fillRect/>
            </a:stretch>
          </p:blipFill>
          <p:spPr>
            <a:xfrm>
              <a:off x="9237982" y="2538905"/>
              <a:ext cx="548640" cy="548640"/>
            </a:xfrm>
            <a:prstGeom prst="rect">
              <a:avLst/>
            </a:prstGeom>
          </p:spPr>
        </p:pic>
        <p:pic>
          <p:nvPicPr>
            <p:cNvPr id="54" name="Graphic 19" descr="Add">
              <a:extLst>
                <a:ext uri="{FF2B5EF4-FFF2-40B4-BE49-F238E27FC236}">
                  <a16:creationId xmlns:a16="http://schemas.microsoft.com/office/drawing/2014/main" id="{AAC77AEB-C994-9866-B5EC-BD364EC5C48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589820" y="2250229"/>
              <a:ext cx="360401" cy="360401"/>
            </a:xfrm>
            <a:prstGeom prst="rect">
              <a:avLst/>
            </a:prstGeom>
          </p:spPr>
        </p:pic>
        <p:pic>
          <p:nvPicPr>
            <p:cNvPr id="55" name="Picture 20">
              <a:extLst>
                <a:ext uri="{FF2B5EF4-FFF2-40B4-BE49-F238E27FC236}">
                  <a16:creationId xmlns:a16="http://schemas.microsoft.com/office/drawing/2014/main" id="{F8CB4B30-68A3-D435-B8B8-00E7F2D73C91}"/>
                </a:ext>
              </a:extLst>
            </p:cNvPr>
            <p:cNvPicPr>
              <a:picLocks noChangeAspect="1"/>
            </p:cNvPicPr>
            <p:nvPr/>
          </p:nvPicPr>
          <p:blipFill>
            <a:blip r:embed="rId23"/>
            <a:stretch>
              <a:fillRect/>
            </a:stretch>
          </p:blipFill>
          <p:spPr>
            <a:xfrm>
              <a:off x="9262187" y="1815865"/>
              <a:ext cx="500230" cy="548640"/>
            </a:xfrm>
            <a:prstGeom prst="rect">
              <a:avLst/>
            </a:prstGeom>
          </p:spPr>
        </p:pic>
        <p:sp>
          <p:nvSpPr>
            <p:cNvPr id="56" name="TextBox 15">
              <a:extLst>
                <a:ext uri="{FF2B5EF4-FFF2-40B4-BE49-F238E27FC236}">
                  <a16:creationId xmlns:a16="http://schemas.microsoft.com/office/drawing/2014/main" id="{49AD83F1-7084-4FE4-8C29-C5056E706E6E}"/>
                </a:ext>
              </a:extLst>
            </p:cNvPr>
            <p:cNvSpPr txBox="1">
              <a:spLocks noChangeArrowheads="1"/>
            </p:cNvSpPr>
            <p:nvPr/>
          </p:nvSpPr>
          <p:spPr bwMode="auto">
            <a:xfrm>
              <a:off x="9812809" y="1827987"/>
              <a:ext cx="1013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OpenSearch</a:t>
              </a:r>
            </a:p>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Client</a:t>
              </a:r>
            </a:p>
          </p:txBody>
        </p:sp>
        <p:sp>
          <p:nvSpPr>
            <p:cNvPr id="57" name="Rectangle 109">
              <a:extLst>
                <a:ext uri="{FF2B5EF4-FFF2-40B4-BE49-F238E27FC236}">
                  <a16:creationId xmlns:a16="http://schemas.microsoft.com/office/drawing/2014/main" id="{57533283-4A35-52C5-5608-05B66F561BA8}"/>
                </a:ext>
              </a:extLst>
            </p:cNvPr>
            <p:cNvSpPr/>
            <p:nvPr/>
          </p:nvSpPr>
          <p:spPr>
            <a:xfrm>
              <a:off x="7149353" y="1210538"/>
              <a:ext cx="3896987" cy="243195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8" name="直線矢印コネクタ 120">
              <a:extLst>
                <a:ext uri="{FF2B5EF4-FFF2-40B4-BE49-F238E27FC236}">
                  <a16:creationId xmlns:a16="http://schemas.microsoft.com/office/drawing/2014/main" id="{6AC504FE-AA19-6BB7-1B69-F41CFC79245C}"/>
                </a:ext>
              </a:extLst>
            </p:cNvPr>
            <p:cNvCxnSpPr>
              <a:cxnSpLocks/>
              <a:stCxn id="40" idx="0"/>
            </p:cNvCxnSpPr>
            <p:nvPr/>
          </p:nvCxnSpPr>
          <p:spPr>
            <a:xfrm flipV="1">
              <a:off x="10069724" y="3670258"/>
              <a:ext cx="0" cy="6914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9" name="Graphic 19">
              <a:extLst>
                <a:ext uri="{FF2B5EF4-FFF2-40B4-BE49-F238E27FC236}">
                  <a16:creationId xmlns:a16="http://schemas.microsoft.com/office/drawing/2014/main" id="{D5D2B270-CE81-EF59-D504-405C4642042C}"/>
                </a:ext>
              </a:extLst>
            </p:cNvPr>
            <p:cNvPicPr>
              <a:picLocks noChangeAspect="1" noChangeArrowheads="1"/>
            </p:cNvPicPr>
            <p:nvPr/>
          </p:nvPicPr>
          <p:blipFill>
            <a:blip r:embed="rId24">
              <a:extLst>
                <a:ext uri="{96DAC541-7B7A-43D3-8B79-37D633B846F1}">
                  <asvg:svgBlip xmlns:asvg="http://schemas.microsoft.com/office/drawing/2016/SVG/main" r:embed="rId25"/>
                </a:ext>
              </a:extLst>
            </a:blip>
            <a:srcRect/>
            <a:stretch/>
          </p:blipFill>
          <p:spPr bwMode="auto">
            <a:xfrm>
              <a:off x="7781100" y="462054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1">
              <a:extLst>
                <a:ext uri="{FF2B5EF4-FFF2-40B4-BE49-F238E27FC236}">
                  <a16:creationId xmlns:a16="http://schemas.microsoft.com/office/drawing/2014/main" id="{8CDD8B95-BB7D-032B-A5E4-0EE850A5C033}"/>
                </a:ext>
              </a:extLst>
            </p:cNvPr>
            <p:cNvSpPr txBox="1">
              <a:spLocks noChangeArrowheads="1"/>
            </p:cNvSpPr>
            <p:nvPr/>
          </p:nvSpPr>
          <p:spPr bwMode="auto">
            <a:xfrm>
              <a:off x="7309284" y="5188086"/>
              <a:ext cx="1492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EventBridge</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定時</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Lambda</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トリガー</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61" name="直線矢印コネクタ 120">
              <a:extLst>
                <a:ext uri="{FF2B5EF4-FFF2-40B4-BE49-F238E27FC236}">
                  <a16:creationId xmlns:a16="http://schemas.microsoft.com/office/drawing/2014/main" id="{09F0BB57-B565-C5F5-EBFF-7F27092C6FD5}"/>
                </a:ext>
              </a:extLst>
            </p:cNvPr>
            <p:cNvCxnSpPr>
              <a:cxnSpLocks/>
              <a:stCxn id="59" idx="0"/>
            </p:cNvCxnSpPr>
            <p:nvPr/>
          </p:nvCxnSpPr>
          <p:spPr>
            <a:xfrm flipH="1" flipV="1">
              <a:off x="8039249" y="3659482"/>
              <a:ext cx="0" cy="961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09769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5-1-4-6</a:t>
            </a:r>
            <a:r>
              <a:rPr kumimoji="1" lang="en-US" altLang="ja-JP" dirty="0"/>
              <a:t>. </a:t>
            </a:r>
            <a:r>
              <a:rPr kumimoji="1" lang="ja-JP" altLang="en-US" dirty="0"/>
              <a:t>データ管理</a:t>
            </a:r>
            <a:r>
              <a:rPr kumimoji="1" lang="en-US" altLang="ja-JP" dirty="0"/>
              <a:t>_</a:t>
            </a:r>
            <a:r>
              <a:rPr kumimoji="1" lang="ja-JP" altLang="en-US" dirty="0"/>
              <a:t>文書検索機能</a:t>
            </a:r>
            <a:br>
              <a:rPr kumimoji="1" lang="en-US" altLang="ja-JP" dirty="0"/>
            </a:br>
            <a:r>
              <a:rPr kumimoji="1" lang="ja-JP" altLang="en-US" sz="3600" dirty="0"/>
              <a:t>（パターン</a:t>
            </a:r>
            <a:r>
              <a:rPr kumimoji="1" lang="en-US" altLang="ja-JP" sz="3600" dirty="0"/>
              <a:t>2 ECS</a:t>
            </a:r>
            <a:r>
              <a:rPr kumimoji="1" lang="ja-JP" altLang="en-US" sz="3600" dirty="0"/>
              <a:t>利用）</a:t>
            </a:r>
          </a:p>
        </p:txBody>
      </p:sp>
      <p:grpSp>
        <p:nvGrpSpPr>
          <p:cNvPr id="2" name="グループ化 1">
            <a:extLst>
              <a:ext uri="{FF2B5EF4-FFF2-40B4-BE49-F238E27FC236}">
                <a16:creationId xmlns:a16="http://schemas.microsoft.com/office/drawing/2014/main" id="{2B6EA17A-F7DA-3BF3-3203-0CA7F4BDBBA6}"/>
              </a:ext>
            </a:extLst>
          </p:cNvPr>
          <p:cNvGrpSpPr/>
          <p:nvPr/>
        </p:nvGrpSpPr>
        <p:grpSpPr>
          <a:xfrm>
            <a:off x="3291976" y="2194178"/>
            <a:ext cx="11416710" cy="6764205"/>
            <a:chOff x="127590" y="712357"/>
            <a:chExt cx="11416710" cy="6764205"/>
          </a:xfrm>
        </p:grpSpPr>
        <p:sp>
          <p:nvSpPr>
            <p:cNvPr id="4" name="正方形/長方形 3">
              <a:extLst>
                <a:ext uri="{FF2B5EF4-FFF2-40B4-BE49-F238E27FC236}">
                  <a16:creationId xmlns:a16="http://schemas.microsoft.com/office/drawing/2014/main" id="{2188A424-061A-4201-84E7-8003827B2BA0}"/>
                </a:ext>
              </a:extLst>
            </p:cNvPr>
            <p:cNvSpPr/>
            <p:nvPr/>
          </p:nvSpPr>
          <p:spPr>
            <a:xfrm>
              <a:off x="7284455" y="3866496"/>
              <a:ext cx="1511859" cy="1920809"/>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5" name="正方形/長方形 3">
              <a:extLst>
                <a:ext uri="{FF2B5EF4-FFF2-40B4-BE49-F238E27FC236}">
                  <a16:creationId xmlns:a16="http://schemas.microsoft.com/office/drawing/2014/main" id="{74F994A7-E74B-2B85-F0BC-0B4E5ADD9F38}"/>
                </a:ext>
              </a:extLst>
            </p:cNvPr>
            <p:cNvSpPr/>
            <p:nvPr/>
          </p:nvSpPr>
          <p:spPr>
            <a:xfrm>
              <a:off x="1798818" y="712357"/>
              <a:ext cx="9636879" cy="3152586"/>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lang="ja-JP" sz="1600">
                  <a:solidFill>
                    <a:schemeClr val="tx1"/>
                  </a:solidFill>
                  <a:latin typeface="Meiryo UI" panose="020B0604030504040204" pitchFamily="34" charset="-128"/>
                  <a:ea typeface="Meiryo UI" panose="020B0604030504040204" pitchFamily="34" charset="-128"/>
                </a:rPr>
                <a:t>データ管理_文書検索機能</a:t>
              </a:r>
              <a:endParaRPr lang="en-US" altLang="ja-JP"/>
            </a:p>
          </p:txBody>
        </p:sp>
        <p:sp>
          <p:nvSpPr>
            <p:cNvPr id="6" name="TextBox 12">
              <a:extLst>
                <a:ext uri="{FF2B5EF4-FFF2-40B4-BE49-F238E27FC236}">
                  <a16:creationId xmlns:a16="http://schemas.microsoft.com/office/drawing/2014/main" id="{B1464FD5-922B-D5CC-E84A-ED1DB5051343}"/>
                </a:ext>
              </a:extLst>
            </p:cNvPr>
            <p:cNvSpPr txBox="1">
              <a:spLocks noChangeArrowheads="1"/>
            </p:cNvSpPr>
            <p:nvPr/>
          </p:nvSpPr>
          <p:spPr bwMode="auto">
            <a:xfrm>
              <a:off x="127590" y="2673741"/>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7" name="Graphic 23">
              <a:extLst>
                <a:ext uri="{FF2B5EF4-FFF2-40B4-BE49-F238E27FC236}">
                  <a16:creationId xmlns:a16="http://schemas.microsoft.com/office/drawing/2014/main" id="{158D706A-96E4-FFE7-D645-1B5054DC9C08}"/>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63261" y="218975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8">
              <a:extLst>
                <a:ext uri="{FF2B5EF4-FFF2-40B4-BE49-F238E27FC236}">
                  <a16:creationId xmlns:a16="http://schemas.microsoft.com/office/drawing/2014/main" id="{A67B2EA8-4526-5441-CB77-F73E9A3FFA27}"/>
                </a:ext>
              </a:extLst>
            </p:cNvPr>
            <p:cNvSpPr/>
            <p:nvPr/>
          </p:nvSpPr>
          <p:spPr>
            <a:xfrm>
              <a:off x="1367422" y="1057302"/>
              <a:ext cx="10176878" cy="64192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9" name="Graphic 79">
              <a:extLst>
                <a:ext uri="{FF2B5EF4-FFF2-40B4-BE49-F238E27FC236}">
                  <a16:creationId xmlns:a16="http://schemas.microsoft.com/office/drawing/2014/main" id="{BC60A611-DFE0-CA11-EAA6-45BDB831B0B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7422" y="1073713"/>
              <a:ext cx="381000" cy="381000"/>
            </a:xfrm>
            <a:prstGeom prst="rect">
              <a:avLst/>
            </a:prstGeom>
          </p:spPr>
        </p:pic>
        <p:cxnSp>
          <p:nvCxnSpPr>
            <p:cNvPr id="10" name="Straight Arrow Connector 3">
              <a:extLst>
                <a:ext uri="{FF2B5EF4-FFF2-40B4-BE49-F238E27FC236}">
                  <a16:creationId xmlns:a16="http://schemas.microsoft.com/office/drawing/2014/main" id="{8027AEE4-1548-9AE3-FB3A-2DBAE6DC65AB}"/>
                </a:ext>
              </a:extLst>
            </p:cNvPr>
            <p:cNvCxnSpPr>
              <a:cxnSpLocks/>
              <a:stCxn id="7" idx="1"/>
              <a:endCxn id="17" idx="1"/>
            </p:cNvCxnSpPr>
            <p:nvPr/>
          </p:nvCxnSpPr>
          <p:spPr>
            <a:xfrm>
              <a:off x="833161" y="2424706"/>
              <a:ext cx="1812902" cy="100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40">
              <a:extLst>
                <a:ext uri="{FF2B5EF4-FFF2-40B4-BE49-F238E27FC236}">
                  <a16:creationId xmlns:a16="http://schemas.microsoft.com/office/drawing/2014/main" id="{05339399-1E92-52A1-3519-273E4D91955F}"/>
                </a:ext>
              </a:extLst>
            </p:cNvPr>
            <p:cNvSpPr/>
            <p:nvPr/>
          </p:nvSpPr>
          <p:spPr>
            <a:xfrm>
              <a:off x="2334382" y="4375557"/>
              <a:ext cx="4888625" cy="12377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TextBox 20">
              <a:extLst>
                <a:ext uri="{FF2B5EF4-FFF2-40B4-BE49-F238E27FC236}">
                  <a16:creationId xmlns:a16="http://schemas.microsoft.com/office/drawing/2014/main" id="{BEE62241-918C-685E-0368-75F38D36A157}"/>
                </a:ext>
              </a:extLst>
            </p:cNvPr>
            <p:cNvSpPr txBox="1">
              <a:spLocks noChangeArrowheads="1"/>
            </p:cNvSpPr>
            <p:nvPr/>
          </p:nvSpPr>
          <p:spPr bwMode="auto">
            <a:xfrm>
              <a:off x="4979651" y="4763621"/>
              <a:ext cx="23048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_Web</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静的コンテンツ</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TextBox 20">
              <a:extLst>
                <a:ext uri="{FF2B5EF4-FFF2-40B4-BE49-F238E27FC236}">
                  <a16:creationId xmlns:a16="http://schemas.microsoft.com/office/drawing/2014/main" id="{D79B86F8-D382-EA25-C78A-6B2A6D9D0C60}"/>
                </a:ext>
              </a:extLst>
            </p:cNvPr>
            <p:cNvSpPr txBox="1">
              <a:spLocks noChangeArrowheads="1"/>
            </p:cNvSpPr>
            <p:nvPr/>
          </p:nvSpPr>
          <p:spPr bwMode="auto">
            <a:xfrm>
              <a:off x="2447325" y="4609651"/>
              <a:ext cx="26121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ブラウザ上で動作するフロントエンドアプリを配信する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5" name="Connector: Elbow 4">
              <a:extLst>
                <a:ext uri="{FF2B5EF4-FFF2-40B4-BE49-F238E27FC236}">
                  <a16:creationId xmlns:a16="http://schemas.microsoft.com/office/drawing/2014/main" id="{AC756C7C-0906-C9D5-3171-E0C665D21788}"/>
                </a:ext>
              </a:extLst>
            </p:cNvPr>
            <p:cNvCxnSpPr>
              <a:cxnSpLocks/>
              <a:stCxn id="7" idx="1"/>
              <a:endCxn id="11" idx="1"/>
            </p:cNvCxnSpPr>
            <p:nvPr/>
          </p:nvCxnSpPr>
          <p:spPr>
            <a:xfrm>
              <a:off x="833161" y="2424706"/>
              <a:ext cx="1501221" cy="256974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17">
              <a:extLst>
                <a:ext uri="{FF2B5EF4-FFF2-40B4-BE49-F238E27FC236}">
                  <a16:creationId xmlns:a16="http://schemas.microsoft.com/office/drawing/2014/main" id="{2120F660-FA86-CDAD-07EA-03E05E47F3EF}"/>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2646063" y="216046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a:extLst>
                <a:ext uri="{FF2B5EF4-FFF2-40B4-BE49-F238E27FC236}">
                  <a16:creationId xmlns:a16="http://schemas.microsoft.com/office/drawing/2014/main" id="{86BDDE20-4CE3-6A52-AAD4-097F35DEF5E8}"/>
                </a:ext>
              </a:extLst>
            </p:cNvPr>
            <p:cNvSpPr txBox="1">
              <a:spLocks noChangeArrowheads="1"/>
            </p:cNvSpPr>
            <p:nvPr/>
          </p:nvSpPr>
          <p:spPr bwMode="auto">
            <a:xfrm>
              <a:off x="1843801" y="2704519"/>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検索</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9" name="Graphic 10">
              <a:extLst>
                <a:ext uri="{FF2B5EF4-FFF2-40B4-BE49-F238E27FC236}">
                  <a16:creationId xmlns:a16="http://schemas.microsoft.com/office/drawing/2014/main" id="{43DAB4F5-05FC-96F6-7A86-5941D0188008}"/>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515986" y="216504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0">
              <a:extLst>
                <a:ext uri="{FF2B5EF4-FFF2-40B4-BE49-F238E27FC236}">
                  <a16:creationId xmlns:a16="http://schemas.microsoft.com/office/drawing/2014/main" id="{07E2D934-DD8A-E786-4834-52D64ADE0C46}"/>
                </a:ext>
              </a:extLst>
            </p:cNvPr>
            <p:cNvSpPr txBox="1">
              <a:spLocks noChangeArrowheads="1"/>
            </p:cNvSpPr>
            <p:nvPr/>
          </p:nvSpPr>
          <p:spPr bwMode="auto">
            <a:xfrm>
              <a:off x="3644131" y="2726092"/>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検索処理関数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1" name="直線矢印コネクタ 120">
              <a:extLst>
                <a:ext uri="{FF2B5EF4-FFF2-40B4-BE49-F238E27FC236}">
                  <a16:creationId xmlns:a16="http://schemas.microsoft.com/office/drawing/2014/main" id="{8D706780-533C-BD25-70EC-2990FB7F2DA9}"/>
                </a:ext>
              </a:extLst>
            </p:cNvPr>
            <p:cNvCxnSpPr>
              <a:cxnSpLocks/>
              <a:stCxn id="17" idx="3"/>
              <a:endCxn id="19" idx="1"/>
            </p:cNvCxnSpPr>
            <p:nvPr/>
          </p:nvCxnSpPr>
          <p:spPr>
            <a:xfrm>
              <a:off x="3194703" y="2434783"/>
              <a:ext cx="1321283"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2" name="Graphic 10">
              <a:extLst>
                <a:ext uri="{FF2B5EF4-FFF2-40B4-BE49-F238E27FC236}">
                  <a16:creationId xmlns:a16="http://schemas.microsoft.com/office/drawing/2014/main" id="{1C15E86D-F463-D41A-C5DE-38F1C06E6D6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2782489" y="333484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線矢印コネクタ 120">
              <a:extLst>
                <a:ext uri="{FF2B5EF4-FFF2-40B4-BE49-F238E27FC236}">
                  <a16:creationId xmlns:a16="http://schemas.microsoft.com/office/drawing/2014/main" id="{6B92CCB2-1D69-8A00-4930-3794C48E1544}"/>
                </a:ext>
              </a:extLst>
            </p:cNvPr>
            <p:cNvCxnSpPr>
              <a:cxnSpLocks/>
              <a:stCxn id="18" idx="2"/>
              <a:endCxn id="22" idx="0"/>
            </p:cNvCxnSpPr>
            <p:nvPr/>
          </p:nvCxnSpPr>
          <p:spPr>
            <a:xfrm flipH="1">
              <a:off x="2965369" y="3104629"/>
              <a:ext cx="1" cy="2302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Graphic 8">
              <a:extLst>
                <a:ext uri="{FF2B5EF4-FFF2-40B4-BE49-F238E27FC236}">
                  <a16:creationId xmlns:a16="http://schemas.microsoft.com/office/drawing/2014/main" id="{85F27DD0-0C1D-0F30-0BA2-95C40F11F81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2750606" y="131148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1">
              <a:extLst>
                <a:ext uri="{FF2B5EF4-FFF2-40B4-BE49-F238E27FC236}">
                  <a16:creationId xmlns:a16="http://schemas.microsoft.com/office/drawing/2014/main" id="{7B14A8D2-4921-A3D5-6B41-20F09DE5B74F}"/>
                </a:ext>
              </a:extLst>
            </p:cNvPr>
            <p:cNvSpPr txBox="1">
              <a:spLocks noChangeArrowheads="1"/>
            </p:cNvSpPr>
            <p:nvPr/>
          </p:nvSpPr>
          <p:spPr bwMode="auto">
            <a:xfrm>
              <a:off x="2485830" y="1655017"/>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800" dirty="0">
                  <a:latin typeface="Amazon Ember" panose="020B0603020204020204" pitchFamily="34" charset="0"/>
                  <a:ea typeface="Amazon Ember" panose="020B0603020204020204" pitchFamily="34" charset="0"/>
                  <a:cs typeface="Amazon Ember" panose="020B0603020204020204" pitchFamily="34" charset="0"/>
                </a:rPr>
                <a:t>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8" name="直線矢印コネクタ 120">
              <a:extLst>
                <a:ext uri="{FF2B5EF4-FFF2-40B4-BE49-F238E27FC236}">
                  <a16:creationId xmlns:a16="http://schemas.microsoft.com/office/drawing/2014/main" id="{1D0763FF-7211-7F9F-49CF-34158FD4A7C6}"/>
                </a:ext>
              </a:extLst>
            </p:cNvPr>
            <p:cNvCxnSpPr>
              <a:cxnSpLocks/>
              <a:stCxn id="27" idx="2"/>
              <a:endCxn id="17" idx="0"/>
            </p:cNvCxnSpPr>
            <p:nvPr/>
          </p:nvCxnSpPr>
          <p:spPr>
            <a:xfrm>
              <a:off x="2920383" y="1993571"/>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0">
              <a:extLst>
                <a:ext uri="{FF2B5EF4-FFF2-40B4-BE49-F238E27FC236}">
                  <a16:creationId xmlns:a16="http://schemas.microsoft.com/office/drawing/2014/main" id="{3B66E552-1D47-2E41-830B-293AF6DFD159}"/>
                </a:ext>
              </a:extLst>
            </p:cNvPr>
            <p:cNvSpPr txBox="1">
              <a:spLocks noChangeArrowheads="1"/>
            </p:cNvSpPr>
            <p:nvPr/>
          </p:nvSpPr>
          <p:spPr bwMode="auto">
            <a:xfrm>
              <a:off x="1819194" y="3735139"/>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0" name="Rectangle 93">
              <a:extLst>
                <a:ext uri="{FF2B5EF4-FFF2-40B4-BE49-F238E27FC236}">
                  <a16:creationId xmlns:a16="http://schemas.microsoft.com/office/drawing/2014/main" id="{0E767ABC-FE11-1153-D653-C13F71435696}"/>
                </a:ext>
              </a:extLst>
            </p:cNvPr>
            <p:cNvSpPr/>
            <p:nvPr/>
          </p:nvSpPr>
          <p:spPr>
            <a:xfrm>
              <a:off x="2334382" y="5766757"/>
              <a:ext cx="4862718" cy="165913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1" name="TextBox 20">
              <a:extLst>
                <a:ext uri="{FF2B5EF4-FFF2-40B4-BE49-F238E27FC236}">
                  <a16:creationId xmlns:a16="http://schemas.microsoft.com/office/drawing/2014/main" id="{EC8763F8-C917-63BD-6EEB-09F12296A5CA}"/>
                </a:ext>
              </a:extLst>
            </p:cNvPr>
            <p:cNvSpPr txBox="1">
              <a:spLocks noChangeArrowheads="1"/>
            </p:cNvSpPr>
            <p:nvPr/>
          </p:nvSpPr>
          <p:spPr bwMode="auto">
            <a:xfrm>
              <a:off x="4807097" y="5969523"/>
              <a:ext cx="263806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ユーザ認証機能（国民向け）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ユーザ認証機能（企業向け）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ユーザ認証機能（職員向け）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TextBox 20">
              <a:extLst>
                <a:ext uri="{FF2B5EF4-FFF2-40B4-BE49-F238E27FC236}">
                  <a16:creationId xmlns:a16="http://schemas.microsoft.com/office/drawing/2014/main" id="{234D74E1-87B0-896D-A11A-32CE4E1E2208}"/>
                </a:ext>
              </a:extLst>
            </p:cNvPr>
            <p:cNvSpPr txBox="1">
              <a:spLocks noChangeArrowheads="1"/>
            </p:cNvSpPr>
            <p:nvPr/>
          </p:nvSpPr>
          <p:spPr bwMode="auto">
            <a:xfrm>
              <a:off x="2485830" y="6129685"/>
              <a:ext cx="2461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ユーザ認証を行い、認証トークンを発行する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3" name="Connector: Elbow 101">
              <a:extLst>
                <a:ext uri="{FF2B5EF4-FFF2-40B4-BE49-F238E27FC236}">
                  <a16:creationId xmlns:a16="http://schemas.microsoft.com/office/drawing/2014/main" id="{EF83CFC5-98C0-3895-3333-4E875DCA7381}"/>
                </a:ext>
              </a:extLst>
            </p:cNvPr>
            <p:cNvCxnSpPr>
              <a:cxnSpLocks/>
              <a:stCxn id="7" idx="1"/>
              <a:endCxn id="30" idx="1"/>
            </p:cNvCxnSpPr>
            <p:nvPr/>
          </p:nvCxnSpPr>
          <p:spPr>
            <a:xfrm>
              <a:off x="833161" y="2424706"/>
              <a:ext cx="1501221" cy="417161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5" name="Rectangle 57">
              <a:extLst>
                <a:ext uri="{FF2B5EF4-FFF2-40B4-BE49-F238E27FC236}">
                  <a16:creationId xmlns:a16="http://schemas.microsoft.com/office/drawing/2014/main" id="{365009EF-F70A-0CAD-3307-8D7BEE0898DB}"/>
                </a:ext>
              </a:extLst>
            </p:cNvPr>
            <p:cNvSpPr/>
            <p:nvPr/>
          </p:nvSpPr>
          <p:spPr>
            <a:xfrm>
              <a:off x="4028848" y="1167890"/>
              <a:ext cx="7259824" cy="2562665"/>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ln w="0"/>
                  <a:solidFill>
                    <a:schemeClr val="tx1"/>
                  </a:solidFill>
                  <a:latin typeface="Arial" panose="020B0604020202020204" pitchFamily="34" charset="0"/>
                  <a:cs typeface="Arial" panose="020B0604020202020204" pitchFamily="34" charset="0"/>
                </a:rPr>
                <a:t>Virtual private cloud (VPC)</a:t>
              </a:r>
            </a:p>
          </p:txBody>
        </p:sp>
        <p:pic>
          <p:nvPicPr>
            <p:cNvPr id="36" name="Graphic 58">
              <a:extLst>
                <a:ext uri="{FF2B5EF4-FFF2-40B4-BE49-F238E27FC236}">
                  <a16:creationId xmlns:a16="http://schemas.microsoft.com/office/drawing/2014/main" id="{A14EE6A3-C557-BF95-9132-4C54C9ECFED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022698" y="1167889"/>
              <a:ext cx="381000" cy="381000"/>
            </a:xfrm>
            <a:prstGeom prst="rect">
              <a:avLst/>
            </a:prstGeom>
          </p:spPr>
        </p:pic>
        <p:pic>
          <p:nvPicPr>
            <p:cNvPr id="37" name="Graphic 14">
              <a:extLst>
                <a:ext uri="{FF2B5EF4-FFF2-40B4-BE49-F238E27FC236}">
                  <a16:creationId xmlns:a16="http://schemas.microsoft.com/office/drawing/2014/main" id="{F59D53F2-D653-A3AC-DCB2-FCA6DDB7B5D7}"/>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5970960" y="216046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17">
              <a:extLst>
                <a:ext uri="{FF2B5EF4-FFF2-40B4-BE49-F238E27FC236}">
                  <a16:creationId xmlns:a16="http://schemas.microsoft.com/office/drawing/2014/main" id="{A5746C5A-6BBD-2226-AFBA-7F34D61B1D62}"/>
                </a:ext>
              </a:extLst>
            </p:cNvPr>
            <p:cNvSpPr txBox="1">
              <a:spLocks noChangeArrowheads="1"/>
            </p:cNvSpPr>
            <p:nvPr/>
          </p:nvSpPr>
          <p:spPr bwMode="auto">
            <a:xfrm>
              <a:off x="5299810" y="2704519"/>
              <a:ext cx="18972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Amazon</a:t>
              </a:r>
            </a:p>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OpenSearch Service</a:t>
              </a:r>
            </a:p>
            <a:p>
              <a:pPr algn="ctr" eaLnBrk="1" hangingPunct="1"/>
              <a:r>
                <a:rPr lang="ja-JP" altLang="en-US" sz="1000" dirty="0">
                  <a:latin typeface="Arial" panose="020B0604020202020204" pitchFamily="34" charset="0"/>
                  <a:ea typeface="Amazon Ember" panose="020B0603020204020204" pitchFamily="34" charset="0"/>
                  <a:cs typeface="Arial" panose="020B0604020202020204" pitchFamily="34" charset="0"/>
                </a:rPr>
                <a:t>全文検索</a:t>
              </a:r>
              <a:endParaRPr lang="en-US" altLang="en-US" sz="1000" dirty="0">
                <a:latin typeface="Arial" panose="020B0604020202020204" pitchFamily="34" charset="0"/>
                <a:ea typeface="Amazon Ember" panose="020B0603020204020204" pitchFamily="34" charset="0"/>
                <a:cs typeface="Arial" panose="020B0604020202020204" pitchFamily="34" charset="0"/>
              </a:endParaRPr>
            </a:p>
          </p:txBody>
        </p:sp>
        <p:cxnSp>
          <p:nvCxnSpPr>
            <p:cNvPr id="39" name="直線矢印コネクタ 120">
              <a:extLst>
                <a:ext uri="{FF2B5EF4-FFF2-40B4-BE49-F238E27FC236}">
                  <a16:creationId xmlns:a16="http://schemas.microsoft.com/office/drawing/2014/main" id="{FD8E9A24-7893-FB90-2BC6-7238FA16AF1F}"/>
                </a:ext>
              </a:extLst>
            </p:cNvPr>
            <p:cNvCxnSpPr>
              <a:cxnSpLocks/>
              <a:stCxn id="19" idx="3"/>
              <a:endCxn id="37" idx="1"/>
            </p:cNvCxnSpPr>
            <p:nvPr/>
          </p:nvCxnSpPr>
          <p:spPr>
            <a:xfrm flipV="1">
              <a:off x="5064626" y="2434783"/>
              <a:ext cx="90633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64">
              <a:extLst>
                <a:ext uri="{FF2B5EF4-FFF2-40B4-BE49-F238E27FC236}">
                  <a16:creationId xmlns:a16="http://schemas.microsoft.com/office/drawing/2014/main" id="{F3E02DB8-0F32-80CE-FF1F-FCD8F4B88876}"/>
                </a:ext>
              </a:extLst>
            </p:cNvPr>
            <p:cNvSpPr/>
            <p:nvPr/>
          </p:nvSpPr>
          <p:spPr>
            <a:xfrm>
              <a:off x="8887833" y="4361665"/>
              <a:ext cx="2363781" cy="263924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1" name="TextBox 20">
              <a:extLst>
                <a:ext uri="{FF2B5EF4-FFF2-40B4-BE49-F238E27FC236}">
                  <a16:creationId xmlns:a16="http://schemas.microsoft.com/office/drawing/2014/main" id="{C6334621-2F05-53A7-EA18-A6DBB5ED3126}"/>
                </a:ext>
              </a:extLst>
            </p:cNvPr>
            <p:cNvSpPr txBox="1">
              <a:spLocks noChangeArrowheads="1"/>
            </p:cNvSpPr>
            <p:nvPr/>
          </p:nvSpPr>
          <p:spPr bwMode="auto">
            <a:xfrm>
              <a:off x="8983884" y="4481541"/>
              <a:ext cx="23047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全文検索の対象となるデータを生成する機能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2" name="TextBox 20">
              <a:extLst>
                <a:ext uri="{FF2B5EF4-FFF2-40B4-BE49-F238E27FC236}">
                  <a16:creationId xmlns:a16="http://schemas.microsoft.com/office/drawing/2014/main" id="{07CCD57E-8A3C-20CA-613F-1519AA133EE6}"/>
                </a:ext>
              </a:extLst>
            </p:cNvPr>
            <p:cNvSpPr txBox="1">
              <a:spLocks noChangeArrowheads="1"/>
            </p:cNvSpPr>
            <p:nvPr/>
          </p:nvSpPr>
          <p:spPr bwMode="auto">
            <a:xfrm>
              <a:off x="8954831" y="5200773"/>
              <a:ext cx="2380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データ連携機能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データ管理_データ収集機能</a:t>
              </a:r>
              <a:endParaRPr lang="en-US" altLang="ja-JP" sz="1200" dirty="0">
                <a:latin typeface="Amazon Ember"/>
                <a:ea typeface="Amazon Ember" panose="020B0603020204020204" pitchFamily="34" charset="0"/>
                <a:cs typeface="Amazon Ember" panose="020B0603020204020204" pitchFamily="34" charset="0"/>
              </a:endParaRPr>
            </a:p>
          </p:txBody>
        </p:sp>
        <p:pic>
          <p:nvPicPr>
            <p:cNvPr id="45" name="Graphic 8">
              <a:extLst>
                <a:ext uri="{FF2B5EF4-FFF2-40B4-BE49-F238E27FC236}">
                  <a16:creationId xmlns:a16="http://schemas.microsoft.com/office/drawing/2014/main" id="{33926361-2BDF-68DF-2F24-A032C52EBEC9}"/>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9296953" y="59197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9">
              <a:extLst>
                <a:ext uri="{FF2B5EF4-FFF2-40B4-BE49-F238E27FC236}">
                  <a16:creationId xmlns:a16="http://schemas.microsoft.com/office/drawing/2014/main" id="{360AB71C-6757-2C2A-AEF4-07CF9132F027}"/>
                </a:ext>
              </a:extLst>
            </p:cNvPr>
            <p:cNvSpPr txBox="1">
              <a:spLocks noChangeArrowheads="1"/>
            </p:cNvSpPr>
            <p:nvPr/>
          </p:nvSpPr>
          <p:spPr bwMode="auto">
            <a:xfrm>
              <a:off x="8961724" y="6468344"/>
              <a:ext cx="12190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ファイル保管</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7" name="直線矢印コネクタ 120">
              <a:extLst>
                <a:ext uri="{FF2B5EF4-FFF2-40B4-BE49-F238E27FC236}">
                  <a16:creationId xmlns:a16="http://schemas.microsoft.com/office/drawing/2014/main" id="{0CAF9E9C-1F6A-86AC-4461-68D38F1538E2}"/>
                </a:ext>
              </a:extLst>
            </p:cNvPr>
            <p:cNvCxnSpPr>
              <a:cxnSpLocks/>
              <a:stCxn id="51" idx="1"/>
              <a:endCxn id="37" idx="3"/>
            </p:cNvCxnSpPr>
            <p:nvPr/>
          </p:nvCxnSpPr>
          <p:spPr>
            <a:xfrm flipH="1">
              <a:off x="6519600" y="2426516"/>
              <a:ext cx="629753" cy="82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8" name="Graphic 7">
              <a:extLst>
                <a:ext uri="{FF2B5EF4-FFF2-40B4-BE49-F238E27FC236}">
                  <a16:creationId xmlns:a16="http://schemas.microsoft.com/office/drawing/2014/main" id="{57C96646-445C-7C65-2670-82A3AA4611BD}"/>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0353627" y="593009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9">
              <a:extLst>
                <a:ext uri="{FF2B5EF4-FFF2-40B4-BE49-F238E27FC236}">
                  <a16:creationId xmlns:a16="http://schemas.microsoft.com/office/drawing/2014/main" id="{7EF14D44-9868-307A-EA59-3FDCA645E389}"/>
                </a:ext>
              </a:extLst>
            </p:cNvPr>
            <p:cNvSpPr txBox="1">
              <a:spLocks noChangeArrowheads="1"/>
            </p:cNvSpPr>
            <p:nvPr/>
          </p:nvSpPr>
          <p:spPr bwMode="auto">
            <a:xfrm>
              <a:off x="10029576" y="6468344"/>
              <a:ext cx="1222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Aurora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データ保管</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0" name="Graphic 19" descr="Add">
              <a:extLst>
                <a:ext uri="{FF2B5EF4-FFF2-40B4-BE49-F238E27FC236}">
                  <a16:creationId xmlns:a16="http://schemas.microsoft.com/office/drawing/2014/main" id="{82B4C38C-E6F1-1456-AFD7-89B93B82A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589820" y="2250229"/>
              <a:ext cx="360401" cy="360401"/>
            </a:xfrm>
            <a:prstGeom prst="rect">
              <a:avLst/>
            </a:prstGeom>
          </p:spPr>
        </p:pic>
        <p:sp>
          <p:nvSpPr>
            <p:cNvPr id="51" name="Rectangle 109">
              <a:extLst>
                <a:ext uri="{FF2B5EF4-FFF2-40B4-BE49-F238E27FC236}">
                  <a16:creationId xmlns:a16="http://schemas.microsoft.com/office/drawing/2014/main" id="{2E6795FF-1546-EC64-C02D-1E297BD69558}"/>
                </a:ext>
              </a:extLst>
            </p:cNvPr>
            <p:cNvSpPr/>
            <p:nvPr/>
          </p:nvSpPr>
          <p:spPr>
            <a:xfrm>
              <a:off x="7149353" y="1210538"/>
              <a:ext cx="3896987" cy="243195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2" name="Rectangle 110">
              <a:extLst>
                <a:ext uri="{FF2B5EF4-FFF2-40B4-BE49-F238E27FC236}">
                  <a16:creationId xmlns:a16="http://schemas.microsoft.com/office/drawing/2014/main" id="{06E33354-FB5B-C687-2DDD-1E74F872F9CA}"/>
                </a:ext>
              </a:extLst>
            </p:cNvPr>
            <p:cNvSpPr/>
            <p:nvPr/>
          </p:nvSpPr>
          <p:spPr>
            <a:xfrm>
              <a:off x="9326173" y="2158645"/>
              <a:ext cx="548640" cy="548640"/>
            </a:xfrm>
            <a:prstGeom prst="rect">
              <a:avLst/>
            </a:prstGeom>
            <a:ln/>
          </p:spPr>
          <p:style>
            <a:lnRef idx="2">
              <a:schemeClr val="dk1"/>
            </a:lnRef>
            <a:fillRef idx="1">
              <a:schemeClr val="lt1"/>
            </a:fillRef>
            <a:effectRef idx="0">
              <a:schemeClr val="dk1"/>
            </a:effectRef>
            <a:fontRef idx="minor">
              <a:schemeClr val="dk1"/>
            </a:fontRef>
          </p:style>
          <p:txBody>
            <a:bodyPr tIns="91440" anchor="ctr"/>
            <a:lstStyle/>
            <a:p>
              <a:pPr algn="ctr" eaLnBrk="1" fontAlgn="auto" hangingPunct="1">
                <a:spcBef>
                  <a:spcPts val="0"/>
                </a:spcBef>
                <a:spcAft>
                  <a:spcPts val="0"/>
                </a:spcAft>
                <a:defRPr/>
              </a:pPr>
              <a:r>
                <a:rPr lang="ja-JP" altLang="en-US" sz="900" dirty="0">
                  <a:solidFill>
                    <a:schemeClr val="tx1"/>
                  </a:solidFill>
                  <a:latin typeface="Amazon Ember" panose="020B0603020204020204" pitchFamily="34" charset="0"/>
                  <a:cs typeface="Amazon Ember" panose="020B0603020204020204" pitchFamily="34" charset="0"/>
                </a:rPr>
                <a:t>その他</a:t>
              </a:r>
              <a:endParaRPr lang="en-US" altLang="ja-JP" sz="1800" dirty="0"/>
            </a:p>
          </p:txBody>
        </p:sp>
        <p:sp>
          <p:nvSpPr>
            <p:cNvPr id="53" name="TextBox 15">
              <a:extLst>
                <a:ext uri="{FF2B5EF4-FFF2-40B4-BE49-F238E27FC236}">
                  <a16:creationId xmlns:a16="http://schemas.microsoft.com/office/drawing/2014/main" id="{1B6C3810-CD09-D194-1E34-7CF5C12FC7D2}"/>
                </a:ext>
              </a:extLst>
            </p:cNvPr>
            <p:cNvSpPr txBox="1">
              <a:spLocks noChangeArrowheads="1"/>
            </p:cNvSpPr>
            <p:nvPr/>
          </p:nvSpPr>
          <p:spPr bwMode="auto">
            <a:xfrm>
              <a:off x="10038057" y="2138943"/>
              <a:ext cx="7879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a:latin typeface="Amazon Ember" panose="020B0603020204020204" pitchFamily="34" charset="0"/>
                  <a:ea typeface="Amazon Ember" panose="020B0603020204020204" pitchFamily="34" charset="0"/>
                  <a:cs typeface="Amazon Ember" panose="020B0603020204020204" pitchFamily="34" charset="0"/>
                </a:rPr>
                <a:t>Logstash</a:t>
              </a:r>
            </a:p>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Fluentd</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等</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4" name="直線矢印コネクタ 120">
              <a:extLst>
                <a:ext uri="{FF2B5EF4-FFF2-40B4-BE49-F238E27FC236}">
                  <a16:creationId xmlns:a16="http://schemas.microsoft.com/office/drawing/2014/main" id="{20086861-67DB-8602-F663-9810F4615A1F}"/>
                </a:ext>
              </a:extLst>
            </p:cNvPr>
            <p:cNvCxnSpPr>
              <a:cxnSpLocks/>
              <a:stCxn id="40" idx="0"/>
            </p:cNvCxnSpPr>
            <p:nvPr/>
          </p:nvCxnSpPr>
          <p:spPr>
            <a:xfrm flipV="1">
              <a:off x="10069724" y="3670258"/>
              <a:ext cx="0" cy="6914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5" name="Graphic 19">
              <a:extLst>
                <a:ext uri="{FF2B5EF4-FFF2-40B4-BE49-F238E27FC236}">
                  <a16:creationId xmlns:a16="http://schemas.microsoft.com/office/drawing/2014/main" id="{EE068BD6-4328-D187-D55A-4447AE867559}"/>
                </a:ext>
              </a:extLst>
            </p:cNvPr>
            <p:cNvPicPr>
              <a:picLocks noChangeAspect="1" noChangeArrowheads="1"/>
            </p:cNvPicPr>
            <p:nvPr/>
          </p:nvPicPr>
          <p:blipFill>
            <a:blip r:embed="rId22">
              <a:extLst>
                <a:ext uri="{96DAC541-7B7A-43D3-8B79-37D633B846F1}">
                  <asvg:svgBlip xmlns:asvg="http://schemas.microsoft.com/office/drawing/2016/SVG/main" r:embed="rId23"/>
                </a:ext>
              </a:extLst>
            </a:blip>
            <a:srcRect/>
            <a:stretch/>
          </p:blipFill>
          <p:spPr bwMode="auto">
            <a:xfrm>
              <a:off x="7781100" y="462054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11">
              <a:extLst>
                <a:ext uri="{FF2B5EF4-FFF2-40B4-BE49-F238E27FC236}">
                  <a16:creationId xmlns:a16="http://schemas.microsoft.com/office/drawing/2014/main" id="{49D83C2A-51AE-96AA-1C7E-22148EED6CE8}"/>
                </a:ext>
              </a:extLst>
            </p:cNvPr>
            <p:cNvSpPr txBox="1">
              <a:spLocks noChangeArrowheads="1"/>
            </p:cNvSpPr>
            <p:nvPr/>
          </p:nvSpPr>
          <p:spPr bwMode="auto">
            <a:xfrm>
              <a:off x="7267510" y="5188086"/>
              <a:ext cx="15887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EventBridge</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定時</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ECS</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タスクトリガー</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7" name="直線矢印コネクタ 120">
              <a:extLst>
                <a:ext uri="{FF2B5EF4-FFF2-40B4-BE49-F238E27FC236}">
                  <a16:creationId xmlns:a16="http://schemas.microsoft.com/office/drawing/2014/main" id="{CB242806-1D1F-89B8-7555-729A371B5007}"/>
                </a:ext>
              </a:extLst>
            </p:cNvPr>
            <p:cNvCxnSpPr>
              <a:cxnSpLocks/>
              <a:stCxn id="55" idx="0"/>
            </p:cNvCxnSpPr>
            <p:nvPr/>
          </p:nvCxnSpPr>
          <p:spPr>
            <a:xfrm flipH="1" flipV="1">
              <a:off x="8039249" y="3659482"/>
              <a:ext cx="0" cy="961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8" name="Graphic 18">
              <a:extLst>
                <a:ext uri="{FF2B5EF4-FFF2-40B4-BE49-F238E27FC236}">
                  <a16:creationId xmlns:a16="http://schemas.microsoft.com/office/drawing/2014/main" id="{1CBF70D8-3092-A645-F035-B2AFAFEE7782}"/>
                </a:ext>
              </a:extLst>
            </p:cNvPr>
            <p:cNvPicPr>
              <a:picLocks noChangeAspect="1" noChangeArrowheads="1"/>
            </p:cNvPicPr>
            <p:nvPr/>
          </p:nvPicPr>
          <p:blipFill>
            <a:blip r:embed="rId24">
              <a:extLst>
                <a:ext uri="{96DAC541-7B7A-43D3-8B79-37D633B846F1}">
                  <asvg:svgBlip xmlns:asvg="http://schemas.microsoft.com/office/drawing/2016/SVG/main" r:embed="rId25"/>
                </a:ext>
              </a:extLst>
            </a:blip>
            <a:srcRect/>
            <a:stretch/>
          </p:blipFill>
          <p:spPr bwMode="auto">
            <a:xfrm>
              <a:off x="7724373" y="215727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19">
              <a:extLst>
                <a:ext uri="{FF2B5EF4-FFF2-40B4-BE49-F238E27FC236}">
                  <a16:creationId xmlns:a16="http://schemas.microsoft.com/office/drawing/2014/main" id="{EE085FC2-DABC-5351-F986-169E8955D723}"/>
                </a:ext>
              </a:extLst>
            </p:cNvPr>
            <p:cNvSpPr txBox="1">
              <a:spLocks noChangeArrowheads="1"/>
            </p:cNvSpPr>
            <p:nvPr/>
          </p:nvSpPr>
          <p:spPr bwMode="auto">
            <a:xfrm>
              <a:off x="7187773" y="2749695"/>
              <a:ext cx="17173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ECS(</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Fargate</a:t>
              </a:r>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差分取り込みタスク</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1188018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5-1-4-6</a:t>
            </a:r>
            <a:r>
              <a:rPr kumimoji="1" lang="en-US" altLang="ja-JP" dirty="0"/>
              <a:t>. </a:t>
            </a:r>
            <a:r>
              <a:rPr kumimoji="1" lang="ja-JP" altLang="en-US" dirty="0"/>
              <a:t>データ管理</a:t>
            </a:r>
            <a:r>
              <a:rPr kumimoji="1" lang="en-US" altLang="ja-JP" dirty="0"/>
              <a:t>_</a:t>
            </a:r>
            <a:r>
              <a:rPr kumimoji="1" lang="ja-JP" altLang="en-US" dirty="0"/>
              <a:t>文書検索機能</a:t>
            </a:r>
            <a:br>
              <a:rPr kumimoji="1" lang="en-US" altLang="ja-JP" dirty="0"/>
            </a:br>
            <a:r>
              <a:rPr kumimoji="1" lang="ja-JP" altLang="en-US" sz="3600" dirty="0"/>
              <a:t>（パターン</a:t>
            </a:r>
            <a:r>
              <a:rPr kumimoji="1" lang="en-US" altLang="ja-JP" sz="3600" dirty="0"/>
              <a:t>3 </a:t>
            </a:r>
            <a:r>
              <a:rPr kumimoji="1" lang="ja-JP" altLang="en-US" sz="3600" dirty="0"/>
              <a:t>リアルタイム取り込みの場合）</a:t>
            </a:r>
          </a:p>
        </p:txBody>
      </p:sp>
      <p:grpSp>
        <p:nvGrpSpPr>
          <p:cNvPr id="2" name="グループ化 1">
            <a:extLst>
              <a:ext uri="{FF2B5EF4-FFF2-40B4-BE49-F238E27FC236}">
                <a16:creationId xmlns:a16="http://schemas.microsoft.com/office/drawing/2014/main" id="{CF7D254A-1E78-C0D6-0D9B-1A1A81171213}"/>
              </a:ext>
            </a:extLst>
          </p:cNvPr>
          <p:cNvGrpSpPr/>
          <p:nvPr/>
        </p:nvGrpSpPr>
        <p:grpSpPr>
          <a:xfrm>
            <a:off x="3544293" y="2043175"/>
            <a:ext cx="10912076" cy="6720781"/>
            <a:chOff x="127590" y="755781"/>
            <a:chExt cx="10912076" cy="6720781"/>
          </a:xfrm>
        </p:grpSpPr>
        <p:sp>
          <p:nvSpPr>
            <p:cNvPr id="4" name="L-Shape 2">
              <a:extLst>
                <a:ext uri="{FF2B5EF4-FFF2-40B4-BE49-F238E27FC236}">
                  <a16:creationId xmlns:a16="http://schemas.microsoft.com/office/drawing/2014/main" id="{39AFCDA1-5565-1669-5AE4-8AD3C3B69997}"/>
                </a:ext>
              </a:extLst>
            </p:cNvPr>
            <p:cNvSpPr/>
            <p:nvPr/>
          </p:nvSpPr>
          <p:spPr>
            <a:xfrm flipH="1" flipV="1">
              <a:off x="1766435" y="760189"/>
              <a:ext cx="8895375" cy="5004707"/>
            </a:xfrm>
            <a:prstGeom prst="corner">
              <a:avLst>
                <a:gd name="adj1" fmla="val 66896"/>
                <a:gd name="adj2" fmla="val 74420"/>
              </a:avLst>
            </a:prstGeom>
            <a:solidFill>
              <a:srgbClr val="3EBE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2400" dirty="0">
                <a:latin typeface="Meiryo" panose="020B0604030504040204" pitchFamily="34" charset="-128"/>
                <a:ea typeface="Meiryo" panose="020B0604030504040204" pitchFamily="34" charset="-128"/>
              </a:endParaRPr>
            </a:p>
          </p:txBody>
        </p:sp>
        <p:sp>
          <p:nvSpPr>
            <p:cNvPr id="5" name="TextBox 12">
              <a:extLst>
                <a:ext uri="{FF2B5EF4-FFF2-40B4-BE49-F238E27FC236}">
                  <a16:creationId xmlns:a16="http://schemas.microsoft.com/office/drawing/2014/main" id="{71444729-20E7-458B-6578-17A5A3F71B41}"/>
                </a:ext>
              </a:extLst>
            </p:cNvPr>
            <p:cNvSpPr txBox="1">
              <a:spLocks noChangeArrowheads="1"/>
            </p:cNvSpPr>
            <p:nvPr/>
          </p:nvSpPr>
          <p:spPr bwMode="auto">
            <a:xfrm>
              <a:off x="127590" y="2673741"/>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12329134-C316-A435-C4ED-1FE0209DD4F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63261" y="218975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418CDFF0-6914-108A-CE56-E20DE80D9166}"/>
                </a:ext>
              </a:extLst>
            </p:cNvPr>
            <p:cNvSpPr/>
            <p:nvPr/>
          </p:nvSpPr>
          <p:spPr>
            <a:xfrm>
              <a:off x="1367422" y="1057302"/>
              <a:ext cx="9278809" cy="64192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38B88FE8-A7D9-5B61-B9F1-49AB467423F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7422" y="1073713"/>
              <a:ext cx="381000" cy="381000"/>
            </a:xfrm>
            <a:prstGeom prst="rect">
              <a:avLst/>
            </a:prstGeom>
          </p:spPr>
        </p:pic>
        <p:cxnSp>
          <p:nvCxnSpPr>
            <p:cNvPr id="9" name="Straight Arrow Connector 3">
              <a:extLst>
                <a:ext uri="{FF2B5EF4-FFF2-40B4-BE49-F238E27FC236}">
                  <a16:creationId xmlns:a16="http://schemas.microsoft.com/office/drawing/2014/main" id="{DAC28424-2D5B-2E73-EA00-DC7A93D5B737}"/>
                </a:ext>
              </a:extLst>
            </p:cNvPr>
            <p:cNvCxnSpPr>
              <a:cxnSpLocks/>
              <a:stCxn id="6" idx="1"/>
              <a:endCxn id="16" idx="1"/>
            </p:cNvCxnSpPr>
            <p:nvPr/>
          </p:nvCxnSpPr>
          <p:spPr>
            <a:xfrm>
              <a:off x="833161" y="2424706"/>
              <a:ext cx="1812902" cy="100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40">
              <a:extLst>
                <a:ext uri="{FF2B5EF4-FFF2-40B4-BE49-F238E27FC236}">
                  <a16:creationId xmlns:a16="http://schemas.microsoft.com/office/drawing/2014/main" id="{6CDEF879-AF3A-4580-F566-C9333ED82339}"/>
                </a:ext>
              </a:extLst>
            </p:cNvPr>
            <p:cNvSpPr/>
            <p:nvPr/>
          </p:nvSpPr>
          <p:spPr>
            <a:xfrm>
              <a:off x="2334383" y="4150321"/>
              <a:ext cx="4561162" cy="146303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TextBox 20">
              <a:extLst>
                <a:ext uri="{FF2B5EF4-FFF2-40B4-BE49-F238E27FC236}">
                  <a16:creationId xmlns:a16="http://schemas.microsoft.com/office/drawing/2014/main" id="{C1EFD5D3-DB5F-DDAE-E4EC-948DC869E286}"/>
                </a:ext>
              </a:extLst>
            </p:cNvPr>
            <p:cNvSpPr txBox="1">
              <a:spLocks noChangeArrowheads="1"/>
            </p:cNvSpPr>
            <p:nvPr/>
          </p:nvSpPr>
          <p:spPr bwMode="auto">
            <a:xfrm>
              <a:off x="4979651" y="4763621"/>
              <a:ext cx="19158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_Web</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静的コンテンツ</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TextBox 20">
              <a:extLst>
                <a:ext uri="{FF2B5EF4-FFF2-40B4-BE49-F238E27FC236}">
                  <a16:creationId xmlns:a16="http://schemas.microsoft.com/office/drawing/2014/main" id="{30B9FC83-D45C-A4D7-24A1-49B6DFC348CC}"/>
                </a:ext>
              </a:extLst>
            </p:cNvPr>
            <p:cNvSpPr txBox="1">
              <a:spLocks noChangeArrowheads="1"/>
            </p:cNvSpPr>
            <p:nvPr/>
          </p:nvSpPr>
          <p:spPr bwMode="auto">
            <a:xfrm>
              <a:off x="2447325" y="4609651"/>
              <a:ext cx="26121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ブラウザ上で動作するフロントエンドアプリを配信する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4" name="Connector: Elbow 4">
              <a:extLst>
                <a:ext uri="{FF2B5EF4-FFF2-40B4-BE49-F238E27FC236}">
                  <a16:creationId xmlns:a16="http://schemas.microsoft.com/office/drawing/2014/main" id="{2024E410-1A88-3E4D-DED6-2BD932A9A972}"/>
                </a:ext>
              </a:extLst>
            </p:cNvPr>
            <p:cNvCxnSpPr>
              <a:cxnSpLocks/>
              <a:stCxn id="6" idx="1"/>
              <a:endCxn id="10" idx="1"/>
            </p:cNvCxnSpPr>
            <p:nvPr/>
          </p:nvCxnSpPr>
          <p:spPr>
            <a:xfrm>
              <a:off x="833161" y="2424706"/>
              <a:ext cx="1501222" cy="245713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16" name="Graphic 17">
              <a:extLst>
                <a:ext uri="{FF2B5EF4-FFF2-40B4-BE49-F238E27FC236}">
                  <a16:creationId xmlns:a16="http://schemas.microsoft.com/office/drawing/2014/main" id="{CE9AD20E-0BFB-CBB7-2448-B19D6BAEDF0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2646063" y="216046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9">
              <a:extLst>
                <a:ext uri="{FF2B5EF4-FFF2-40B4-BE49-F238E27FC236}">
                  <a16:creationId xmlns:a16="http://schemas.microsoft.com/office/drawing/2014/main" id="{6155BDE0-C027-C98F-9D84-3ED25533E229}"/>
                </a:ext>
              </a:extLst>
            </p:cNvPr>
            <p:cNvSpPr txBox="1">
              <a:spLocks noChangeArrowheads="1"/>
            </p:cNvSpPr>
            <p:nvPr/>
          </p:nvSpPr>
          <p:spPr bwMode="auto">
            <a:xfrm>
              <a:off x="1843801" y="2704519"/>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検索</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8" name="Graphic 10">
              <a:extLst>
                <a:ext uri="{FF2B5EF4-FFF2-40B4-BE49-F238E27FC236}">
                  <a16:creationId xmlns:a16="http://schemas.microsoft.com/office/drawing/2014/main" id="{0A66564F-AEB2-5843-F181-350B806769BD}"/>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515986" y="216504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0">
              <a:extLst>
                <a:ext uri="{FF2B5EF4-FFF2-40B4-BE49-F238E27FC236}">
                  <a16:creationId xmlns:a16="http://schemas.microsoft.com/office/drawing/2014/main" id="{061E4BDB-27B9-91AF-A311-6958E9DC2294}"/>
                </a:ext>
              </a:extLst>
            </p:cNvPr>
            <p:cNvSpPr txBox="1">
              <a:spLocks noChangeArrowheads="1"/>
            </p:cNvSpPr>
            <p:nvPr/>
          </p:nvSpPr>
          <p:spPr bwMode="auto">
            <a:xfrm>
              <a:off x="3644131" y="2726092"/>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検索処理関数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0" name="直線矢印コネクタ 120">
              <a:extLst>
                <a:ext uri="{FF2B5EF4-FFF2-40B4-BE49-F238E27FC236}">
                  <a16:creationId xmlns:a16="http://schemas.microsoft.com/office/drawing/2014/main" id="{932807DC-B10C-2065-DF75-517D3D48F501}"/>
                </a:ext>
              </a:extLst>
            </p:cNvPr>
            <p:cNvCxnSpPr>
              <a:cxnSpLocks/>
              <a:stCxn id="16" idx="3"/>
              <a:endCxn id="18" idx="1"/>
            </p:cNvCxnSpPr>
            <p:nvPr/>
          </p:nvCxnSpPr>
          <p:spPr>
            <a:xfrm>
              <a:off x="3194703" y="2434783"/>
              <a:ext cx="1321283"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1" name="Graphic 10">
              <a:extLst>
                <a:ext uri="{FF2B5EF4-FFF2-40B4-BE49-F238E27FC236}">
                  <a16:creationId xmlns:a16="http://schemas.microsoft.com/office/drawing/2014/main" id="{AEDB0FA1-67FB-BBF7-F3CE-261A9057CA4A}"/>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2782489" y="333484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直線矢印コネクタ 120">
              <a:extLst>
                <a:ext uri="{FF2B5EF4-FFF2-40B4-BE49-F238E27FC236}">
                  <a16:creationId xmlns:a16="http://schemas.microsoft.com/office/drawing/2014/main" id="{8B333CC4-D6E4-3D99-0894-243DB3E2CABE}"/>
                </a:ext>
              </a:extLst>
            </p:cNvPr>
            <p:cNvCxnSpPr>
              <a:cxnSpLocks/>
              <a:stCxn id="17" idx="2"/>
              <a:endCxn id="21" idx="0"/>
            </p:cNvCxnSpPr>
            <p:nvPr/>
          </p:nvCxnSpPr>
          <p:spPr>
            <a:xfrm flipH="1">
              <a:off x="2965369" y="3104629"/>
              <a:ext cx="1" cy="2302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Graphic 8">
              <a:extLst>
                <a:ext uri="{FF2B5EF4-FFF2-40B4-BE49-F238E27FC236}">
                  <a16:creationId xmlns:a16="http://schemas.microsoft.com/office/drawing/2014/main" id="{D5867A86-099F-864E-71D9-493D08CD88C6}"/>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2750606" y="131148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1">
              <a:extLst>
                <a:ext uri="{FF2B5EF4-FFF2-40B4-BE49-F238E27FC236}">
                  <a16:creationId xmlns:a16="http://schemas.microsoft.com/office/drawing/2014/main" id="{6CEC18D8-BAB6-9387-C26B-02795E84AFC3}"/>
                </a:ext>
              </a:extLst>
            </p:cNvPr>
            <p:cNvSpPr txBox="1">
              <a:spLocks noChangeArrowheads="1"/>
            </p:cNvSpPr>
            <p:nvPr/>
          </p:nvSpPr>
          <p:spPr bwMode="auto">
            <a:xfrm>
              <a:off x="2485830" y="1655017"/>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800" dirty="0">
                  <a:latin typeface="Amazon Ember" panose="020B0603020204020204" pitchFamily="34" charset="0"/>
                  <a:ea typeface="Amazon Ember" panose="020B0603020204020204" pitchFamily="34" charset="0"/>
                  <a:cs typeface="Amazon Ember" panose="020B0603020204020204" pitchFamily="34" charset="0"/>
                </a:rPr>
                <a:t>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7" name="直線矢印コネクタ 120">
              <a:extLst>
                <a:ext uri="{FF2B5EF4-FFF2-40B4-BE49-F238E27FC236}">
                  <a16:creationId xmlns:a16="http://schemas.microsoft.com/office/drawing/2014/main" id="{BFEF2DAC-021F-CFA6-B2C7-673356AEAB34}"/>
                </a:ext>
              </a:extLst>
            </p:cNvPr>
            <p:cNvCxnSpPr>
              <a:cxnSpLocks/>
              <a:stCxn id="26" idx="2"/>
              <a:endCxn id="16" idx="0"/>
            </p:cNvCxnSpPr>
            <p:nvPr/>
          </p:nvCxnSpPr>
          <p:spPr>
            <a:xfrm>
              <a:off x="2920383" y="1993571"/>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0">
              <a:extLst>
                <a:ext uri="{FF2B5EF4-FFF2-40B4-BE49-F238E27FC236}">
                  <a16:creationId xmlns:a16="http://schemas.microsoft.com/office/drawing/2014/main" id="{A748D181-522F-7E62-B7AC-5F668DB885D4}"/>
                </a:ext>
              </a:extLst>
            </p:cNvPr>
            <p:cNvSpPr txBox="1">
              <a:spLocks noChangeArrowheads="1"/>
            </p:cNvSpPr>
            <p:nvPr/>
          </p:nvSpPr>
          <p:spPr bwMode="auto">
            <a:xfrm>
              <a:off x="1819194" y="3735139"/>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9" name="Rectangle 93">
              <a:extLst>
                <a:ext uri="{FF2B5EF4-FFF2-40B4-BE49-F238E27FC236}">
                  <a16:creationId xmlns:a16="http://schemas.microsoft.com/office/drawing/2014/main" id="{0C52B2AD-2501-D1B0-B6AF-C96FE2000B64}"/>
                </a:ext>
              </a:extLst>
            </p:cNvPr>
            <p:cNvSpPr/>
            <p:nvPr/>
          </p:nvSpPr>
          <p:spPr>
            <a:xfrm>
              <a:off x="2334382" y="5766757"/>
              <a:ext cx="3968944" cy="152208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0" name="TextBox 20">
              <a:extLst>
                <a:ext uri="{FF2B5EF4-FFF2-40B4-BE49-F238E27FC236}">
                  <a16:creationId xmlns:a16="http://schemas.microsoft.com/office/drawing/2014/main" id="{5CBD5904-D004-9340-3DCB-B201D2153686}"/>
                </a:ext>
              </a:extLst>
            </p:cNvPr>
            <p:cNvSpPr txBox="1">
              <a:spLocks noChangeArrowheads="1"/>
            </p:cNvSpPr>
            <p:nvPr/>
          </p:nvSpPr>
          <p:spPr bwMode="auto">
            <a:xfrm>
              <a:off x="2471906" y="5902245"/>
              <a:ext cx="140707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ユーザ認証を行い、</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認証トークンを</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発行する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1" name="Connector: Elbow 101">
              <a:extLst>
                <a:ext uri="{FF2B5EF4-FFF2-40B4-BE49-F238E27FC236}">
                  <a16:creationId xmlns:a16="http://schemas.microsoft.com/office/drawing/2014/main" id="{66DFE4FB-625C-C6CC-3575-0A223BADC982}"/>
                </a:ext>
              </a:extLst>
            </p:cNvPr>
            <p:cNvCxnSpPr>
              <a:cxnSpLocks/>
              <a:stCxn id="6" idx="1"/>
              <a:endCxn id="29" idx="1"/>
            </p:cNvCxnSpPr>
            <p:nvPr/>
          </p:nvCxnSpPr>
          <p:spPr>
            <a:xfrm>
              <a:off x="833161" y="2424706"/>
              <a:ext cx="1501221" cy="410309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3" name="Rectangle 57">
              <a:extLst>
                <a:ext uri="{FF2B5EF4-FFF2-40B4-BE49-F238E27FC236}">
                  <a16:creationId xmlns:a16="http://schemas.microsoft.com/office/drawing/2014/main" id="{03E07D33-2686-5032-A7F5-5387916AAA87}"/>
                </a:ext>
              </a:extLst>
            </p:cNvPr>
            <p:cNvSpPr/>
            <p:nvPr/>
          </p:nvSpPr>
          <p:spPr>
            <a:xfrm>
              <a:off x="4028849" y="1220087"/>
              <a:ext cx="6459852" cy="2121884"/>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ln w="0"/>
                  <a:solidFill>
                    <a:schemeClr val="tx1"/>
                  </a:solidFill>
                  <a:latin typeface="Arial" panose="020B0604020202020204" pitchFamily="34" charset="0"/>
                  <a:cs typeface="Arial" panose="020B0604020202020204" pitchFamily="34" charset="0"/>
                </a:rPr>
                <a:t>Virtual private cloud (VPC)</a:t>
              </a:r>
            </a:p>
          </p:txBody>
        </p:sp>
        <p:pic>
          <p:nvPicPr>
            <p:cNvPr id="34" name="Graphic 58">
              <a:extLst>
                <a:ext uri="{FF2B5EF4-FFF2-40B4-BE49-F238E27FC236}">
                  <a16:creationId xmlns:a16="http://schemas.microsoft.com/office/drawing/2014/main" id="{E748114D-05BD-9D02-D452-1F0E08E3444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025911" y="1214946"/>
              <a:ext cx="381000" cy="381000"/>
            </a:xfrm>
            <a:prstGeom prst="rect">
              <a:avLst/>
            </a:prstGeom>
          </p:spPr>
        </p:pic>
        <p:pic>
          <p:nvPicPr>
            <p:cNvPr id="35" name="Graphic 14">
              <a:extLst>
                <a:ext uri="{FF2B5EF4-FFF2-40B4-BE49-F238E27FC236}">
                  <a16:creationId xmlns:a16="http://schemas.microsoft.com/office/drawing/2014/main" id="{8126F8F0-5987-4DEB-2624-556EE9A265AB}"/>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5970960" y="216046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7">
              <a:extLst>
                <a:ext uri="{FF2B5EF4-FFF2-40B4-BE49-F238E27FC236}">
                  <a16:creationId xmlns:a16="http://schemas.microsoft.com/office/drawing/2014/main" id="{B00D0933-1E25-A0E7-FFF0-184903EFF64E}"/>
                </a:ext>
              </a:extLst>
            </p:cNvPr>
            <p:cNvSpPr txBox="1">
              <a:spLocks noChangeArrowheads="1"/>
            </p:cNvSpPr>
            <p:nvPr/>
          </p:nvSpPr>
          <p:spPr bwMode="auto">
            <a:xfrm>
              <a:off x="5299810" y="2704519"/>
              <a:ext cx="18972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Amazon</a:t>
              </a:r>
            </a:p>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OpenSearch Service</a:t>
              </a:r>
            </a:p>
            <a:p>
              <a:pPr algn="ctr" eaLnBrk="1" hangingPunct="1"/>
              <a:r>
                <a:rPr lang="ja-JP" altLang="en-US" sz="1000" dirty="0">
                  <a:latin typeface="Arial" panose="020B0604020202020204" pitchFamily="34" charset="0"/>
                  <a:ea typeface="Amazon Ember" panose="020B0603020204020204" pitchFamily="34" charset="0"/>
                  <a:cs typeface="Arial" panose="020B0604020202020204" pitchFamily="34" charset="0"/>
                </a:rPr>
                <a:t>全文検索</a:t>
              </a:r>
              <a:endParaRPr lang="en-US" altLang="en-US" sz="1000" dirty="0">
                <a:latin typeface="Arial" panose="020B0604020202020204" pitchFamily="34" charset="0"/>
                <a:ea typeface="Amazon Ember" panose="020B0603020204020204" pitchFamily="34" charset="0"/>
                <a:cs typeface="Arial" panose="020B0604020202020204" pitchFamily="34" charset="0"/>
              </a:endParaRPr>
            </a:p>
          </p:txBody>
        </p:sp>
        <p:cxnSp>
          <p:nvCxnSpPr>
            <p:cNvPr id="37" name="直線矢印コネクタ 120">
              <a:extLst>
                <a:ext uri="{FF2B5EF4-FFF2-40B4-BE49-F238E27FC236}">
                  <a16:creationId xmlns:a16="http://schemas.microsoft.com/office/drawing/2014/main" id="{B3A3D842-1085-7BC7-2EC4-D698A85DDBD9}"/>
                </a:ext>
              </a:extLst>
            </p:cNvPr>
            <p:cNvCxnSpPr>
              <a:cxnSpLocks/>
              <a:stCxn id="18" idx="3"/>
              <a:endCxn id="35" idx="1"/>
            </p:cNvCxnSpPr>
            <p:nvPr/>
          </p:nvCxnSpPr>
          <p:spPr>
            <a:xfrm flipV="1">
              <a:off x="5064626" y="2434783"/>
              <a:ext cx="906334"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Rectangle 64">
              <a:extLst>
                <a:ext uri="{FF2B5EF4-FFF2-40B4-BE49-F238E27FC236}">
                  <a16:creationId xmlns:a16="http://schemas.microsoft.com/office/drawing/2014/main" id="{13262C7F-A1E5-73CB-A7D1-743DFD51A49E}"/>
                </a:ext>
              </a:extLst>
            </p:cNvPr>
            <p:cNvSpPr/>
            <p:nvPr/>
          </p:nvSpPr>
          <p:spPr>
            <a:xfrm>
              <a:off x="6605031" y="5820596"/>
              <a:ext cx="3883671" cy="146824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9" name="TextBox 20">
              <a:extLst>
                <a:ext uri="{FF2B5EF4-FFF2-40B4-BE49-F238E27FC236}">
                  <a16:creationId xmlns:a16="http://schemas.microsoft.com/office/drawing/2014/main" id="{0B2F611A-121F-2BC4-DAB9-8F4132C62B2C}"/>
                </a:ext>
              </a:extLst>
            </p:cNvPr>
            <p:cNvSpPr txBox="1">
              <a:spLocks noChangeArrowheads="1"/>
            </p:cNvSpPr>
            <p:nvPr/>
          </p:nvSpPr>
          <p:spPr bwMode="auto">
            <a:xfrm>
              <a:off x="6637393" y="6516731"/>
              <a:ext cx="18070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全文検索の対象となるデータを生成する機能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0" name="TextBox 20">
              <a:extLst>
                <a:ext uri="{FF2B5EF4-FFF2-40B4-BE49-F238E27FC236}">
                  <a16:creationId xmlns:a16="http://schemas.microsoft.com/office/drawing/2014/main" id="{08127FF2-A7B0-ED78-4CCF-A5337A0B1ADB}"/>
                </a:ext>
              </a:extLst>
            </p:cNvPr>
            <p:cNvSpPr txBox="1">
              <a:spLocks noChangeArrowheads="1"/>
            </p:cNvSpPr>
            <p:nvPr/>
          </p:nvSpPr>
          <p:spPr bwMode="auto">
            <a:xfrm>
              <a:off x="8171901" y="6598053"/>
              <a:ext cx="26059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データ連携機能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データ管理_データ収集機能</a:t>
              </a:r>
              <a:endParaRPr lang="en-US" altLang="ja-JP" sz="1200" dirty="0">
                <a:latin typeface="Amazon Ember"/>
                <a:ea typeface="Amazon Ember" panose="020B0603020204020204" pitchFamily="34" charset="0"/>
                <a:cs typeface="Amazon Ember" panose="020B0603020204020204" pitchFamily="34" charset="0"/>
              </a:endParaRPr>
            </a:p>
          </p:txBody>
        </p:sp>
        <p:pic>
          <p:nvPicPr>
            <p:cNvPr id="41" name="Graphic 12">
              <a:extLst>
                <a:ext uri="{FF2B5EF4-FFF2-40B4-BE49-F238E27FC236}">
                  <a16:creationId xmlns:a16="http://schemas.microsoft.com/office/drawing/2014/main" id="{238CCF67-F074-EE0A-8271-E8FEE4A59E84}"/>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7451843" y="216504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9">
              <a:extLst>
                <a:ext uri="{FF2B5EF4-FFF2-40B4-BE49-F238E27FC236}">
                  <a16:creationId xmlns:a16="http://schemas.microsoft.com/office/drawing/2014/main" id="{3306925A-9744-725D-635A-8D7CA806A35E}"/>
                </a:ext>
              </a:extLst>
            </p:cNvPr>
            <p:cNvSpPr txBox="1">
              <a:spLocks noChangeArrowheads="1"/>
            </p:cNvSpPr>
            <p:nvPr/>
          </p:nvSpPr>
          <p:spPr bwMode="auto">
            <a:xfrm>
              <a:off x="7085646" y="2713671"/>
              <a:ext cx="135149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050" dirty="0">
                  <a:latin typeface="Arial" panose="020B0604020202020204" pitchFamily="34" charset="0"/>
                  <a:ea typeface="Amazon Ember" panose="020B0603020204020204" pitchFamily="34" charset="0"/>
                  <a:cs typeface="Arial" panose="020B0604020202020204" pitchFamily="34" charset="0"/>
                </a:rPr>
              </a:br>
              <a:r>
                <a:rPr lang="en-US" altLang="en-US" sz="1050" dirty="0">
                  <a:latin typeface="Arial" panose="020B0604020202020204" pitchFamily="34" charset="0"/>
                  <a:ea typeface="Amazon Ember" panose="020B0603020204020204" pitchFamily="34" charset="0"/>
                  <a:cs typeface="Arial" panose="020B0604020202020204" pitchFamily="34" charset="0"/>
                </a:rPr>
                <a:t>Data Firehose</a:t>
              </a:r>
            </a:p>
            <a:p>
              <a:pPr algn="ctr" eaLnBrk="1" hangingPunct="1"/>
              <a:r>
                <a:rPr lang="ja-JP" altLang="en-US" sz="1050" dirty="0">
                  <a:latin typeface="Arial" panose="020B0604020202020204" pitchFamily="34" charset="0"/>
                  <a:ea typeface="Amazon Ember" panose="020B0603020204020204" pitchFamily="34" charset="0"/>
                  <a:cs typeface="Arial" panose="020B0604020202020204" pitchFamily="34" charset="0"/>
                </a:rPr>
                <a:t>取り込みパイプ</a:t>
              </a:r>
              <a:endParaRPr lang="en-US" altLang="en-US" sz="1050" dirty="0">
                <a:latin typeface="Arial" panose="020B0604020202020204" pitchFamily="34" charset="0"/>
                <a:ea typeface="Amazon Ember" panose="020B0603020204020204" pitchFamily="34" charset="0"/>
                <a:cs typeface="Arial" panose="020B0604020202020204" pitchFamily="34" charset="0"/>
              </a:endParaRPr>
            </a:p>
          </p:txBody>
        </p:sp>
        <p:pic>
          <p:nvPicPr>
            <p:cNvPr id="45" name="Graphic 10">
              <a:extLst>
                <a:ext uri="{FF2B5EF4-FFF2-40B4-BE49-F238E27FC236}">
                  <a16:creationId xmlns:a16="http://schemas.microsoft.com/office/drawing/2014/main" id="{6A80B25B-C6C8-1CC0-7C18-A259CC3FFFCD}"/>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971406" y="216046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20">
              <a:extLst>
                <a:ext uri="{FF2B5EF4-FFF2-40B4-BE49-F238E27FC236}">
                  <a16:creationId xmlns:a16="http://schemas.microsoft.com/office/drawing/2014/main" id="{212A4C40-BF9B-AC63-D763-53A0AE0DD0C0}"/>
                </a:ext>
              </a:extLst>
            </p:cNvPr>
            <p:cNvSpPr txBox="1">
              <a:spLocks noChangeArrowheads="1"/>
            </p:cNvSpPr>
            <p:nvPr/>
          </p:nvSpPr>
          <p:spPr bwMode="auto">
            <a:xfrm>
              <a:off x="8463276" y="2686864"/>
              <a:ext cx="147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コンシューマ関数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7" name="Graphic 6">
              <a:extLst>
                <a:ext uri="{FF2B5EF4-FFF2-40B4-BE49-F238E27FC236}">
                  <a16:creationId xmlns:a16="http://schemas.microsoft.com/office/drawing/2014/main" id="{59F9C151-2C44-7A45-612F-0E86E4E12801}"/>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8046817" y="587792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phic 18">
              <a:extLst>
                <a:ext uri="{FF2B5EF4-FFF2-40B4-BE49-F238E27FC236}">
                  <a16:creationId xmlns:a16="http://schemas.microsoft.com/office/drawing/2014/main" id="{612B622A-3695-F6FE-13E4-137F47DE4A4D}"/>
                </a:ext>
              </a:extLst>
            </p:cNvPr>
            <p:cNvPicPr>
              <a:picLocks noChangeAspect="1" noChangeArrowheads="1"/>
            </p:cNvPicPr>
            <p:nvPr/>
          </p:nvPicPr>
          <p:blipFill>
            <a:blip r:embed="rId20">
              <a:extLst>
                <a:ext uri="{96DAC541-7B7A-43D3-8B79-37D633B846F1}">
                  <asvg:svgBlip xmlns:asvg="http://schemas.microsoft.com/office/drawing/2016/SVG/main" r:embed="rId21"/>
                </a:ext>
              </a:extLst>
            </a:blip>
            <a:srcRect/>
            <a:stretch/>
          </p:blipFill>
          <p:spPr bwMode="auto">
            <a:xfrm>
              <a:off x="9743659" y="587580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11">
              <a:extLst>
                <a:ext uri="{FF2B5EF4-FFF2-40B4-BE49-F238E27FC236}">
                  <a16:creationId xmlns:a16="http://schemas.microsoft.com/office/drawing/2014/main" id="{0DBC9706-8CA5-3BBE-5C16-54D43CC8B6FD}"/>
                </a:ext>
              </a:extLst>
            </p:cNvPr>
            <p:cNvSpPr txBox="1">
              <a:spLocks noChangeArrowheads="1"/>
            </p:cNvSpPr>
            <p:nvPr/>
          </p:nvSpPr>
          <p:spPr bwMode="auto">
            <a:xfrm>
              <a:off x="8996292" y="6391652"/>
              <a:ext cx="20433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p>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DocumentDB</a:t>
              </a:r>
              <a:r>
                <a:rPr lang="en-US" altLang="en-US" sz="1000" dirty="0">
                  <a:latin typeface="Amazon Ember" panose="020B0603020204020204" pitchFamily="34" charset="0"/>
                  <a:ea typeface="Amazon Ember" panose="020B0603020204020204" pitchFamily="34" charset="0"/>
                  <a:cs typeface="Amazon Ember" panose="020B0603020204020204" pitchFamily="34" charset="0"/>
                </a:rPr>
                <a:t> </a:t>
              </a:r>
            </a:p>
          </p:txBody>
        </p:sp>
        <p:sp>
          <p:nvSpPr>
            <p:cNvPr id="50" name="TextBox 11">
              <a:extLst>
                <a:ext uri="{FF2B5EF4-FFF2-40B4-BE49-F238E27FC236}">
                  <a16:creationId xmlns:a16="http://schemas.microsoft.com/office/drawing/2014/main" id="{889A4C32-E0A2-B118-B78C-C71AF7B512F7}"/>
                </a:ext>
              </a:extLst>
            </p:cNvPr>
            <p:cNvSpPr txBox="1">
              <a:spLocks noChangeArrowheads="1"/>
            </p:cNvSpPr>
            <p:nvPr/>
          </p:nvSpPr>
          <p:spPr bwMode="auto">
            <a:xfrm>
              <a:off x="7693688" y="6408248"/>
              <a:ext cx="1268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00" dirty="0">
                  <a:latin typeface="Amazon Ember"/>
                  <a:ea typeface="Amazon Ember" panose="020B0603020204020204" pitchFamily="34" charset="0"/>
                  <a:cs typeface="Amazon Ember" panose="020B0603020204020204" pitchFamily="34" charset="0"/>
                </a:rPr>
                <a:t>Amazon Aurora </a:t>
              </a:r>
            </a:p>
          </p:txBody>
        </p:sp>
        <p:cxnSp>
          <p:nvCxnSpPr>
            <p:cNvPr id="51" name="直線矢印コネクタ 120">
              <a:extLst>
                <a:ext uri="{FF2B5EF4-FFF2-40B4-BE49-F238E27FC236}">
                  <a16:creationId xmlns:a16="http://schemas.microsoft.com/office/drawing/2014/main" id="{FB5B9A04-A9DE-C0E1-EFC1-4A5069086490}"/>
                </a:ext>
              </a:extLst>
            </p:cNvPr>
            <p:cNvCxnSpPr>
              <a:cxnSpLocks/>
              <a:stCxn id="41" idx="1"/>
              <a:endCxn id="35" idx="3"/>
            </p:cNvCxnSpPr>
            <p:nvPr/>
          </p:nvCxnSpPr>
          <p:spPr>
            <a:xfrm flipH="1" flipV="1">
              <a:off x="6519600" y="2434783"/>
              <a:ext cx="932243" cy="45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2" name="Graphic 107">
              <a:extLst>
                <a:ext uri="{FF2B5EF4-FFF2-40B4-BE49-F238E27FC236}">
                  <a16:creationId xmlns:a16="http://schemas.microsoft.com/office/drawing/2014/main" id="{35EB5AB5-3EF2-29F0-6768-AC2F78F8B26C}"/>
                </a:ext>
              </a:extLst>
            </p:cNvPr>
            <p:cNvPicPr>
              <a:picLocks noChangeAspect="1" noChangeArrowheads="1"/>
            </p:cNvPicPr>
            <p:nvPr/>
          </p:nvPicPr>
          <p:blipFill>
            <a:blip r:embed="rId22">
              <a:extLst>
                <a:ext uri="{96DAC541-7B7A-43D3-8B79-37D633B846F1}">
                  <asvg:svgBlip xmlns:asvg="http://schemas.microsoft.com/office/drawing/2016/SVG/main" r:embed="rId23"/>
                </a:ext>
              </a:extLst>
            </a:blip>
            <a:srcRect/>
            <a:stretch/>
          </p:blipFill>
          <p:spPr bwMode="auto">
            <a:xfrm>
              <a:off x="7411730" y="478597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34">
              <a:extLst>
                <a:ext uri="{FF2B5EF4-FFF2-40B4-BE49-F238E27FC236}">
                  <a16:creationId xmlns:a16="http://schemas.microsoft.com/office/drawing/2014/main" id="{3FAF8754-B932-3F91-5FBB-980BDAAB8DD5}"/>
                </a:ext>
              </a:extLst>
            </p:cNvPr>
            <p:cNvSpPr txBox="1">
              <a:spLocks noChangeArrowheads="1"/>
            </p:cNvSpPr>
            <p:nvPr/>
          </p:nvSpPr>
          <p:spPr bwMode="auto">
            <a:xfrm>
              <a:off x="6561045" y="5290558"/>
              <a:ext cx="22575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MSK</a:t>
              </a:r>
            </a:p>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 MSK Connect</a:t>
              </a:r>
            </a:p>
          </p:txBody>
        </p:sp>
        <p:sp>
          <p:nvSpPr>
            <p:cNvPr id="54" name="TextBox 16">
              <a:extLst>
                <a:ext uri="{FF2B5EF4-FFF2-40B4-BE49-F238E27FC236}">
                  <a16:creationId xmlns:a16="http://schemas.microsoft.com/office/drawing/2014/main" id="{C3A8916E-E249-919D-A2C9-5DED0C9BB87D}"/>
                </a:ext>
              </a:extLst>
            </p:cNvPr>
            <p:cNvSpPr txBox="1">
              <a:spLocks noChangeArrowheads="1"/>
            </p:cNvSpPr>
            <p:nvPr/>
          </p:nvSpPr>
          <p:spPr bwMode="auto">
            <a:xfrm>
              <a:off x="9417158" y="4513352"/>
              <a:ext cx="12016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DocumentDB</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ChangeStream</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5" name="直線矢印コネクタ 120">
              <a:extLst>
                <a:ext uri="{FF2B5EF4-FFF2-40B4-BE49-F238E27FC236}">
                  <a16:creationId xmlns:a16="http://schemas.microsoft.com/office/drawing/2014/main" id="{7F835600-0BA4-C86C-0710-EEAEFF49BF6B}"/>
                </a:ext>
              </a:extLst>
            </p:cNvPr>
            <p:cNvCxnSpPr>
              <a:cxnSpLocks/>
              <a:stCxn id="47" idx="0"/>
              <a:endCxn id="53" idx="2"/>
            </p:cNvCxnSpPr>
            <p:nvPr/>
          </p:nvCxnSpPr>
          <p:spPr>
            <a:xfrm flipH="1" flipV="1">
              <a:off x="7689809" y="5690668"/>
              <a:ext cx="631328" cy="187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直線矢印コネクタ 120">
              <a:extLst>
                <a:ext uri="{FF2B5EF4-FFF2-40B4-BE49-F238E27FC236}">
                  <a16:creationId xmlns:a16="http://schemas.microsoft.com/office/drawing/2014/main" id="{851E5E9C-688D-2BEB-1E62-E8BDDBEEB8E3}"/>
                </a:ext>
              </a:extLst>
            </p:cNvPr>
            <p:cNvCxnSpPr>
              <a:cxnSpLocks/>
              <a:stCxn id="48" idx="0"/>
              <a:endCxn id="54" idx="2"/>
            </p:cNvCxnSpPr>
            <p:nvPr/>
          </p:nvCxnSpPr>
          <p:spPr>
            <a:xfrm flipV="1">
              <a:off x="10017979" y="4913462"/>
              <a:ext cx="0" cy="9623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Rectangle 123">
              <a:extLst>
                <a:ext uri="{FF2B5EF4-FFF2-40B4-BE49-F238E27FC236}">
                  <a16:creationId xmlns:a16="http://schemas.microsoft.com/office/drawing/2014/main" id="{EBDD25AD-3D8B-4E62-3CBC-F412D707D576}"/>
                </a:ext>
              </a:extLst>
            </p:cNvPr>
            <p:cNvSpPr/>
            <p:nvPr/>
          </p:nvSpPr>
          <p:spPr>
            <a:xfrm>
              <a:off x="6992976" y="3597259"/>
              <a:ext cx="3481220" cy="209337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8" name="直線矢印コネクタ 120">
              <a:extLst>
                <a:ext uri="{FF2B5EF4-FFF2-40B4-BE49-F238E27FC236}">
                  <a16:creationId xmlns:a16="http://schemas.microsoft.com/office/drawing/2014/main" id="{7C4BC4C4-C30A-A17D-B9AB-14E583C19E8F}"/>
                </a:ext>
              </a:extLst>
            </p:cNvPr>
            <p:cNvCxnSpPr>
              <a:cxnSpLocks/>
              <a:endCxn id="46" idx="2"/>
            </p:cNvCxnSpPr>
            <p:nvPr/>
          </p:nvCxnSpPr>
          <p:spPr>
            <a:xfrm flipV="1">
              <a:off x="9199724" y="3086974"/>
              <a:ext cx="0" cy="50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直線矢印コネクタ 120">
              <a:extLst>
                <a:ext uri="{FF2B5EF4-FFF2-40B4-BE49-F238E27FC236}">
                  <a16:creationId xmlns:a16="http://schemas.microsoft.com/office/drawing/2014/main" id="{CD70FE24-883F-0E70-B574-8692926BEE5E}"/>
                </a:ext>
              </a:extLst>
            </p:cNvPr>
            <p:cNvCxnSpPr>
              <a:cxnSpLocks/>
              <a:stCxn id="45" idx="1"/>
              <a:endCxn id="41" idx="3"/>
            </p:cNvCxnSpPr>
            <p:nvPr/>
          </p:nvCxnSpPr>
          <p:spPr>
            <a:xfrm flipH="1">
              <a:off x="8000483" y="2434783"/>
              <a:ext cx="970923" cy="45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0" name="Graphic 10">
              <a:extLst>
                <a:ext uri="{FF2B5EF4-FFF2-40B4-BE49-F238E27FC236}">
                  <a16:creationId xmlns:a16="http://schemas.microsoft.com/office/drawing/2014/main" id="{E3070546-1524-DE34-342B-CC52C1F03947}"/>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546158" y="1340084"/>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20">
              <a:extLst>
                <a:ext uri="{FF2B5EF4-FFF2-40B4-BE49-F238E27FC236}">
                  <a16:creationId xmlns:a16="http://schemas.microsoft.com/office/drawing/2014/main" id="{1ED30614-28AD-20C6-B8BE-621E9D44F5A4}"/>
                </a:ext>
              </a:extLst>
            </p:cNvPr>
            <p:cNvSpPr txBox="1">
              <a:spLocks noChangeArrowheads="1"/>
            </p:cNvSpPr>
            <p:nvPr/>
          </p:nvSpPr>
          <p:spPr bwMode="auto">
            <a:xfrm>
              <a:off x="7787414" y="1352837"/>
              <a:ext cx="1092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データ整形関数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62" name="直線矢印コネクタ 120">
              <a:extLst>
                <a:ext uri="{FF2B5EF4-FFF2-40B4-BE49-F238E27FC236}">
                  <a16:creationId xmlns:a16="http://schemas.microsoft.com/office/drawing/2014/main" id="{700E484E-3925-4B59-D4E7-12681996B18E}"/>
                </a:ext>
              </a:extLst>
            </p:cNvPr>
            <p:cNvCxnSpPr>
              <a:cxnSpLocks/>
              <a:stCxn id="60" idx="2"/>
              <a:endCxn id="41" idx="0"/>
            </p:cNvCxnSpPr>
            <p:nvPr/>
          </p:nvCxnSpPr>
          <p:spPr>
            <a:xfrm flipH="1">
              <a:off x="7726163" y="1705844"/>
              <a:ext cx="2875" cy="4591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Box 5">
              <a:extLst>
                <a:ext uri="{FF2B5EF4-FFF2-40B4-BE49-F238E27FC236}">
                  <a16:creationId xmlns:a16="http://schemas.microsoft.com/office/drawing/2014/main" id="{D427549B-D368-D7F7-0396-CAD0C785A641}"/>
                </a:ext>
              </a:extLst>
            </p:cNvPr>
            <p:cNvSpPr txBox="1"/>
            <p:nvPr/>
          </p:nvSpPr>
          <p:spPr>
            <a:xfrm>
              <a:off x="8056682" y="755781"/>
              <a:ext cx="2550254" cy="338554"/>
            </a:xfrm>
            <a:prstGeom prst="rect">
              <a:avLst/>
            </a:prstGeom>
            <a:noFill/>
          </p:spPr>
          <p:txBody>
            <a:bodyPr wrap="square" lIns="91440" tIns="45720" rIns="91440" bIns="45720" rtlCol="0" anchor="t">
              <a:spAutoFit/>
            </a:bodyPr>
            <a:lstStyle/>
            <a:p>
              <a:pPr algn="l"/>
              <a:r>
                <a:rPr lang="ja-JP" sz="1600">
                  <a:latin typeface="Meiryo" panose="020B0604030504040204" pitchFamily="34" charset="-128"/>
                  <a:ea typeface="Meiryo" panose="020B0604030504040204" pitchFamily="34" charset="-128"/>
                </a:rPr>
                <a:t>データ管理_文書検索機能</a:t>
              </a:r>
              <a:endParaRPr lang="en-US" altLang="ja-JP"/>
            </a:p>
          </p:txBody>
        </p:sp>
        <p:sp>
          <p:nvSpPr>
            <p:cNvPr id="64" name="TextBox 20">
              <a:extLst>
                <a:ext uri="{FF2B5EF4-FFF2-40B4-BE49-F238E27FC236}">
                  <a16:creationId xmlns:a16="http://schemas.microsoft.com/office/drawing/2014/main" id="{5D5B67D4-3168-1FBE-D7A9-535D505E3DB3}"/>
                </a:ext>
              </a:extLst>
            </p:cNvPr>
            <p:cNvSpPr txBox="1">
              <a:spLocks noChangeArrowheads="1"/>
            </p:cNvSpPr>
            <p:nvPr/>
          </p:nvSpPr>
          <p:spPr bwMode="auto">
            <a:xfrm>
              <a:off x="3890399" y="5838287"/>
              <a:ext cx="263806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ユーザ認証機能（国民向け）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ユーザ認証機能（企業向け）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ユーザ認証機能（職員向け）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5" name="Graphic 18">
              <a:extLst>
                <a:ext uri="{FF2B5EF4-FFF2-40B4-BE49-F238E27FC236}">
                  <a16:creationId xmlns:a16="http://schemas.microsoft.com/office/drawing/2014/main" id="{3687F283-0D32-F003-FF18-E7AC11847816}"/>
                </a:ext>
              </a:extLst>
            </p:cNvPr>
            <p:cNvPicPr>
              <a:picLocks noChangeAspect="1" noChangeArrowheads="1"/>
            </p:cNvPicPr>
            <p:nvPr/>
          </p:nvPicPr>
          <p:blipFill>
            <a:blip r:embed="rId24">
              <a:extLst>
                <a:ext uri="{96DAC541-7B7A-43D3-8B79-37D633B846F1}">
                  <asvg:svgBlip xmlns:asvg="http://schemas.microsoft.com/office/drawing/2016/SVG/main" r:embed="rId25"/>
                </a:ext>
              </a:extLst>
            </a:blip>
            <a:srcRect/>
            <a:stretch/>
          </p:blipFill>
          <p:spPr bwMode="auto">
            <a:xfrm>
              <a:off x="8607031" y="4785979"/>
              <a:ext cx="552288" cy="55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11">
              <a:extLst>
                <a:ext uri="{FF2B5EF4-FFF2-40B4-BE49-F238E27FC236}">
                  <a16:creationId xmlns:a16="http://schemas.microsoft.com/office/drawing/2014/main" id="{40363519-45B7-A806-8530-F1368F3FFA79}"/>
                </a:ext>
              </a:extLst>
            </p:cNvPr>
            <p:cNvSpPr txBox="1">
              <a:spLocks noChangeArrowheads="1"/>
            </p:cNvSpPr>
            <p:nvPr/>
          </p:nvSpPr>
          <p:spPr bwMode="auto">
            <a:xfrm>
              <a:off x="8100768" y="5290558"/>
              <a:ext cx="1564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AWS Database </a:t>
              </a:r>
            </a:p>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Migration Service</a:t>
              </a:r>
            </a:p>
          </p:txBody>
        </p:sp>
        <p:pic>
          <p:nvPicPr>
            <p:cNvPr id="67" name="Graphic 9">
              <a:extLst>
                <a:ext uri="{FF2B5EF4-FFF2-40B4-BE49-F238E27FC236}">
                  <a16:creationId xmlns:a16="http://schemas.microsoft.com/office/drawing/2014/main" id="{CA33C1B5-7593-76F9-9B1B-47BF9AEB4EBB}"/>
                </a:ext>
              </a:extLst>
            </p:cNvPr>
            <p:cNvPicPr>
              <a:picLocks noChangeAspect="1" noChangeArrowheads="1"/>
            </p:cNvPicPr>
            <p:nvPr/>
          </p:nvPicPr>
          <p:blipFill>
            <a:blip r:embed="rId26">
              <a:extLst>
                <a:ext uri="{96DAC541-7B7A-43D3-8B79-37D633B846F1}">
                  <asvg:svgBlip xmlns:asvg="http://schemas.microsoft.com/office/drawing/2016/SVG/main" r:embed="rId27"/>
                </a:ext>
              </a:extLst>
            </a:blip>
            <a:srcRect/>
            <a:stretch/>
          </p:blipFill>
          <p:spPr bwMode="auto">
            <a:xfrm>
              <a:off x="8597792" y="3634391"/>
              <a:ext cx="570767" cy="57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17">
              <a:extLst>
                <a:ext uri="{FF2B5EF4-FFF2-40B4-BE49-F238E27FC236}">
                  <a16:creationId xmlns:a16="http://schemas.microsoft.com/office/drawing/2014/main" id="{EEFFDAD8-B520-3346-31E5-850CD8196B73}"/>
                </a:ext>
              </a:extLst>
            </p:cNvPr>
            <p:cNvSpPr txBox="1">
              <a:spLocks noChangeArrowheads="1"/>
            </p:cNvSpPr>
            <p:nvPr/>
          </p:nvSpPr>
          <p:spPr bwMode="auto">
            <a:xfrm>
              <a:off x="7737000" y="4151047"/>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000" dirty="0">
                  <a:latin typeface="Arial" panose="020B0604020202020204" pitchFamily="34" charset="0"/>
                  <a:ea typeface="Amazon Ember" panose="020B0603020204020204" pitchFamily="34" charset="0"/>
                  <a:cs typeface="Arial" panose="020B0604020202020204" pitchFamily="34" charset="0"/>
                </a:rPr>
              </a:br>
              <a:r>
                <a:rPr lang="en-US" altLang="en-US" sz="1000" dirty="0">
                  <a:latin typeface="Arial" panose="020B0604020202020204" pitchFamily="34" charset="0"/>
                  <a:ea typeface="Amazon Ember" panose="020B0603020204020204" pitchFamily="34" charset="0"/>
                  <a:cs typeface="Arial" panose="020B0604020202020204" pitchFamily="34" charset="0"/>
                </a:rPr>
                <a:t>Data Streams</a:t>
              </a:r>
            </a:p>
          </p:txBody>
        </p:sp>
        <p:cxnSp>
          <p:nvCxnSpPr>
            <p:cNvPr id="69" name="直線矢印コネクタ 120">
              <a:extLst>
                <a:ext uri="{FF2B5EF4-FFF2-40B4-BE49-F238E27FC236}">
                  <a16:creationId xmlns:a16="http://schemas.microsoft.com/office/drawing/2014/main" id="{FDC3B064-1123-20B5-8956-2A338340F40B}"/>
                </a:ext>
              </a:extLst>
            </p:cNvPr>
            <p:cNvCxnSpPr>
              <a:cxnSpLocks/>
              <a:stCxn id="47" idx="0"/>
              <a:endCxn id="66" idx="2"/>
            </p:cNvCxnSpPr>
            <p:nvPr/>
          </p:nvCxnSpPr>
          <p:spPr>
            <a:xfrm flipV="1">
              <a:off x="8321137" y="5690668"/>
              <a:ext cx="562038" cy="187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直線矢印コネクタ 69">
              <a:extLst>
                <a:ext uri="{FF2B5EF4-FFF2-40B4-BE49-F238E27FC236}">
                  <a16:creationId xmlns:a16="http://schemas.microsoft.com/office/drawing/2014/main" id="{DFB003CF-9A87-FD4A-92AE-C4548C680BEF}"/>
                </a:ext>
              </a:extLst>
            </p:cNvPr>
            <p:cNvCxnSpPr>
              <a:cxnSpLocks/>
              <a:stCxn id="65" idx="0"/>
              <a:endCxn id="68" idx="2"/>
            </p:cNvCxnSpPr>
            <p:nvPr/>
          </p:nvCxnSpPr>
          <p:spPr>
            <a:xfrm flipV="1">
              <a:off x="8883175" y="4551157"/>
              <a:ext cx="0" cy="2348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44194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5-1-4-7</a:t>
            </a:r>
            <a:r>
              <a:rPr kumimoji="1" lang="en-US" altLang="ja-JP" dirty="0"/>
              <a:t>. </a:t>
            </a:r>
            <a:r>
              <a:rPr kumimoji="1" lang="ja-JP" altLang="en-US" dirty="0"/>
              <a:t>データ管理</a:t>
            </a:r>
            <a:r>
              <a:rPr kumimoji="1" lang="en-US" altLang="ja-JP" dirty="0"/>
              <a:t>_IoT</a:t>
            </a:r>
            <a:r>
              <a:rPr kumimoji="1" lang="ja-JP" altLang="en-US" dirty="0"/>
              <a:t>連携機能</a:t>
            </a:r>
          </a:p>
        </p:txBody>
      </p:sp>
      <p:grpSp>
        <p:nvGrpSpPr>
          <p:cNvPr id="2" name="グループ化 1">
            <a:extLst>
              <a:ext uri="{FF2B5EF4-FFF2-40B4-BE49-F238E27FC236}">
                <a16:creationId xmlns:a16="http://schemas.microsoft.com/office/drawing/2014/main" id="{ADE1A8D6-A453-3C7D-61DF-0D9109E3F958}"/>
              </a:ext>
            </a:extLst>
          </p:cNvPr>
          <p:cNvGrpSpPr/>
          <p:nvPr/>
        </p:nvGrpSpPr>
        <p:grpSpPr>
          <a:xfrm>
            <a:off x="3761252" y="2401716"/>
            <a:ext cx="10478159" cy="6533455"/>
            <a:chOff x="115029" y="1134280"/>
            <a:chExt cx="10478159" cy="6533455"/>
          </a:xfrm>
        </p:grpSpPr>
        <p:sp>
          <p:nvSpPr>
            <p:cNvPr id="4" name="正方形/長方形 3">
              <a:extLst>
                <a:ext uri="{FF2B5EF4-FFF2-40B4-BE49-F238E27FC236}">
                  <a16:creationId xmlns:a16="http://schemas.microsoft.com/office/drawing/2014/main" id="{98CB931C-82F3-3B07-F399-CD10EE770874}"/>
                </a:ext>
              </a:extLst>
            </p:cNvPr>
            <p:cNvSpPr/>
            <p:nvPr/>
          </p:nvSpPr>
          <p:spPr>
            <a:xfrm>
              <a:off x="1839951" y="2584403"/>
              <a:ext cx="4789816" cy="4323512"/>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_IoT</a:t>
              </a:r>
              <a:r>
                <a:rPr kumimoji="1" lang="ja-JP" altLang="en-US" sz="1600" dirty="0">
                  <a:solidFill>
                    <a:schemeClr val="tx1"/>
                  </a:solidFill>
                  <a:latin typeface="Meiryo UI" panose="020B0604030504040204" pitchFamily="34" charset="-128"/>
                  <a:ea typeface="Meiryo UI" panose="020B0604030504040204" pitchFamily="34" charset="-128"/>
                </a:rPr>
                <a:t>連携機能</a:t>
              </a:r>
            </a:p>
          </p:txBody>
        </p:sp>
        <p:sp>
          <p:nvSpPr>
            <p:cNvPr id="5" name="Rectangle 78">
              <a:extLst>
                <a:ext uri="{FF2B5EF4-FFF2-40B4-BE49-F238E27FC236}">
                  <a16:creationId xmlns:a16="http://schemas.microsoft.com/office/drawing/2014/main" id="{524D9C65-3E52-4150-6819-330117CEAF5E}"/>
                </a:ext>
              </a:extLst>
            </p:cNvPr>
            <p:cNvSpPr/>
            <p:nvPr/>
          </p:nvSpPr>
          <p:spPr>
            <a:xfrm>
              <a:off x="4062514" y="1143134"/>
              <a:ext cx="6530674" cy="652460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6" name="Graphic 79">
              <a:extLst>
                <a:ext uri="{FF2B5EF4-FFF2-40B4-BE49-F238E27FC236}">
                  <a16:creationId xmlns:a16="http://schemas.microsoft.com/office/drawing/2014/main" id="{6E6A35CA-9CC9-AF07-6751-4E43BDF72F9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62514" y="1134280"/>
              <a:ext cx="381000" cy="381000"/>
            </a:xfrm>
            <a:prstGeom prst="rect">
              <a:avLst/>
            </a:prstGeom>
          </p:spPr>
        </p:pic>
        <p:sp>
          <p:nvSpPr>
            <p:cNvPr id="7" name="TextBox 11">
              <a:extLst>
                <a:ext uri="{FF2B5EF4-FFF2-40B4-BE49-F238E27FC236}">
                  <a16:creationId xmlns:a16="http://schemas.microsoft.com/office/drawing/2014/main" id="{6332B9F2-AE70-5F36-12D0-30B838913A58}"/>
                </a:ext>
              </a:extLst>
            </p:cNvPr>
            <p:cNvSpPr txBox="1">
              <a:spLocks noChangeArrowheads="1"/>
            </p:cNvSpPr>
            <p:nvPr/>
          </p:nvSpPr>
          <p:spPr bwMode="auto">
            <a:xfrm>
              <a:off x="2453385" y="2191547"/>
              <a:ext cx="14619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1000">
                  <a:latin typeface="Amazon Ember"/>
                  <a:ea typeface="Amazon Ember" panose="020B0603020204020204" pitchFamily="34" charset="0"/>
                  <a:cs typeface="Amazon Ember" panose="020B0603020204020204" pitchFamily="34" charset="0"/>
                </a:rPr>
                <a:t>観測データ</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8" name="Picture 2">
              <a:extLst>
                <a:ext uri="{FF2B5EF4-FFF2-40B4-BE49-F238E27FC236}">
                  <a16:creationId xmlns:a16="http://schemas.microsoft.com/office/drawing/2014/main" id="{A138CDD6-54FD-43BF-3A3D-5102F41A2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6" y="1998044"/>
              <a:ext cx="257175" cy="257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1045DDDE-D749-7324-E619-E24E7D8FEC09}"/>
                </a:ext>
              </a:extLst>
            </p:cNvPr>
            <p:cNvSpPr/>
            <p:nvPr/>
          </p:nvSpPr>
          <p:spPr>
            <a:xfrm>
              <a:off x="150999" y="2311102"/>
              <a:ext cx="1268951" cy="230832"/>
            </a:xfrm>
            <a:prstGeom prst="rect">
              <a:avLst/>
            </a:prstGeom>
            <a:noFill/>
          </p:spPr>
          <p:txBody>
            <a:bodyPr wrap="square">
              <a:spAutoFit/>
            </a:bodyPr>
            <a:lstStyle/>
            <a:p>
              <a:pPr algn="ctr" fontAlgn="base"/>
              <a:r>
                <a:rPr lang="en-US" sz="900" dirty="0" err="1">
                  <a:solidFill>
                    <a:srgbClr val="232F3E"/>
                  </a:solidFill>
                  <a:latin typeface="Amazon Ember" panose="020B0603020204020204" pitchFamily="34" charset="0"/>
                </a:rPr>
                <a:t>観測機器</a:t>
              </a:r>
              <a:r>
                <a:rPr lang="en-US" sz="900" dirty="0">
                  <a:solidFill>
                    <a:srgbClr val="232F3E"/>
                  </a:solidFill>
                  <a:latin typeface="Amazon Ember" panose="020B0603020204020204" pitchFamily="34" charset="0"/>
                </a:rPr>
                <a:t>​</a:t>
              </a:r>
              <a:endParaRPr lang="en-US" sz="900" dirty="0">
                <a:solidFill>
                  <a:srgbClr val="232F3E"/>
                </a:solidFill>
                <a:latin typeface="Segoe UI" panose="020B0502040204020203" pitchFamily="34" charset="0"/>
              </a:endParaRPr>
            </a:p>
          </p:txBody>
        </p:sp>
        <p:pic>
          <p:nvPicPr>
            <p:cNvPr id="10" name="Graphic 6">
              <a:extLst>
                <a:ext uri="{FF2B5EF4-FFF2-40B4-BE49-F238E27FC236}">
                  <a16:creationId xmlns:a16="http://schemas.microsoft.com/office/drawing/2014/main" id="{0D398448-799E-38CA-8BFD-47631D264DEB}"/>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4247538" y="332304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a:extLst>
                <a:ext uri="{FF2B5EF4-FFF2-40B4-BE49-F238E27FC236}">
                  <a16:creationId xmlns:a16="http://schemas.microsoft.com/office/drawing/2014/main" id="{B7A1242F-88C5-BEAF-A47C-CB107D80B121}"/>
                </a:ext>
              </a:extLst>
            </p:cNvPr>
            <p:cNvSpPr txBox="1">
              <a:spLocks noChangeArrowheads="1"/>
            </p:cNvSpPr>
            <p:nvPr/>
          </p:nvSpPr>
          <p:spPr bwMode="auto">
            <a:xfrm>
              <a:off x="3963648" y="3871688"/>
              <a:ext cx="1116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a:ea typeface="Amazon Ember" panose="020B0603020204020204" pitchFamily="34" charset="0"/>
                  <a:cs typeface="Arial"/>
                </a:rPr>
                <a:t>AWS IoT Core</a:t>
              </a:r>
            </a:p>
            <a:p>
              <a:pPr algn="ctr"/>
              <a:r>
                <a:rPr lang="en-US" altLang="en-US" sz="1000" dirty="0" err="1">
                  <a:latin typeface="Arial"/>
                  <a:ea typeface="Amazon Ember" panose="020B0603020204020204" pitchFamily="34" charset="0"/>
                  <a:cs typeface="Arial"/>
                </a:rPr>
                <a:t>デバイス管理</a:t>
              </a:r>
              <a:endParaRPr lang="en-US" altLang="en-US" sz="1000" dirty="0" err="1">
                <a:latin typeface="Arial" panose="020B0604020202020204" pitchFamily="34" charset="0"/>
                <a:ea typeface="Amazon Ember" panose="020B0603020204020204" pitchFamily="34" charset="0"/>
                <a:cs typeface="Arial" panose="020B0604020202020204" pitchFamily="34" charset="0"/>
              </a:endParaRPr>
            </a:p>
          </p:txBody>
        </p:sp>
        <p:pic>
          <p:nvPicPr>
            <p:cNvPr id="12" name="Graphic 7">
              <a:extLst>
                <a:ext uri="{FF2B5EF4-FFF2-40B4-BE49-F238E27FC236}">
                  <a16:creationId xmlns:a16="http://schemas.microsoft.com/office/drawing/2014/main" id="{4C46564D-D01B-A541-8D50-60BF2EC8E6A4}"/>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2563281" y="530264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a:extLst>
                <a:ext uri="{FF2B5EF4-FFF2-40B4-BE49-F238E27FC236}">
                  <a16:creationId xmlns:a16="http://schemas.microsoft.com/office/drawing/2014/main" id="{404ED14B-E96A-9AFA-9732-B5AC3FF34C5E}"/>
                </a:ext>
              </a:extLst>
            </p:cNvPr>
            <p:cNvSpPr txBox="1">
              <a:spLocks noChangeArrowheads="1"/>
            </p:cNvSpPr>
            <p:nvPr/>
          </p:nvSpPr>
          <p:spPr bwMode="auto">
            <a:xfrm>
              <a:off x="2101803" y="5891930"/>
              <a:ext cx="1520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AWS IoT Greengrass</a:t>
              </a:r>
            </a:p>
            <a:p>
              <a:pPr algn="ctr"/>
              <a:r>
                <a:rPr lang="ja-JP" altLang="en-US" sz="1000" dirty="0">
                  <a:latin typeface="Arial" panose="020B0604020202020204" pitchFamily="34" charset="0"/>
                  <a:ea typeface="Amazon Ember" panose="020B0603020204020204" pitchFamily="34" charset="0"/>
                  <a:cs typeface="Arial" panose="020B0604020202020204" pitchFamily="34" charset="0"/>
                </a:rPr>
                <a:t>エッジデバイス</a:t>
              </a:r>
              <a:endParaRPr lang="en-US" altLang="en-US" sz="1000" dirty="0">
                <a:latin typeface="Arial" panose="020B0604020202020204" pitchFamily="34" charset="0"/>
                <a:ea typeface="Amazon Ember" panose="020B0603020204020204" pitchFamily="34" charset="0"/>
                <a:cs typeface="Arial" panose="020B0604020202020204" pitchFamily="34" charset="0"/>
              </a:endParaRPr>
            </a:p>
          </p:txBody>
        </p:sp>
        <p:sp>
          <p:nvSpPr>
            <p:cNvPr id="14" name="Rectangle 86">
              <a:extLst>
                <a:ext uri="{FF2B5EF4-FFF2-40B4-BE49-F238E27FC236}">
                  <a16:creationId xmlns:a16="http://schemas.microsoft.com/office/drawing/2014/main" id="{9D5A68D6-CAC0-2041-82EC-A4A7D0F67E04}"/>
                </a:ext>
              </a:extLst>
            </p:cNvPr>
            <p:cNvSpPr/>
            <p:nvPr/>
          </p:nvSpPr>
          <p:spPr>
            <a:xfrm>
              <a:off x="1954951" y="4700542"/>
              <a:ext cx="1765300" cy="1809373"/>
            </a:xfrm>
            <a:prstGeom prst="rect">
              <a:avLst/>
            </a:prstGeom>
            <a:noFill/>
            <a:ln w="15875">
              <a:solidFill>
                <a:srgbClr val="7D8998"/>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r>
                <a:rPr lang="ja-JP" altLang="en-US" sz="1200" dirty="0">
                  <a:solidFill>
                    <a:schemeClr val="tx1"/>
                  </a:solidFill>
                  <a:latin typeface="Arial" panose="020B0604020202020204" pitchFamily="34" charset="0"/>
                  <a:cs typeface="Arial" panose="020B0604020202020204" pitchFamily="34" charset="0"/>
                </a:rPr>
                <a:t>エッジデバイス</a:t>
              </a:r>
              <a:endParaRPr lang="en-US" sz="1200" dirty="0">
                <a:solidFill>
                  <a:schemeClr val="tx1"/>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7C78A0C8-F25E-7703-43DA-09097A5FF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46" y="4623965"/>
              <a:ext cx="257175" cy="2571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88">
              <a:extLst>
                <a:ext uri="{FF2B5EF4-FFF2-40B4-BE49-F238E27FC236}">
                  <a16:creationId xmlns:a16="http://schemas.microsoft.com/office/drawing/2014/main" id="{CF2A0045-484F-7F84-3C6C-AA899F571117}"/>
                </a:ext>
              </a:extLst>
            </p:cNvPr>
            <p:cNvSpPr/>
            <p:nvPr/>
          </p:nvSpPr>
          <p:spPr>
            <a:xfrm>
              <a:off x="115029" y="4937023"/>
              <a:ext cx="1268951" cy="230832"/>
            </a:xfrm>
            <a:prstGeom prst="rect">
              <a:avLst/>
            </a:prstGeom>
            <a:noFill/>
          </p:spPr>
          <p:txBody>
            <a:bodyPr wrap="square">
              <a:spAutoFit/>
            </a:bodyPr>
            <a:lstStyle/>
            <a:p>
              <a:pPr algn="ctr" fontAlgn="base"/>
              <a:r>
                <a:rPr lang="en-US" sz="900" dirty="0" err="1">
                  <a:solidFill>
                    <a:srgbClr val="232F3E"/>
                  </a:solidFill>
                  <a:latin typeface="Amazon Ember" panose="020B0603020204020204" pitchFamily="34" charset="0"/>
                </a:rPr>
                <a:t>観測機器</a:t>
              </a:r>
              <a:r>
                <a:rPr lang="en-US" sz="900" dirty="0">
                  <a:solidFill>
                    <a:srgbClr val="232F3E"/>
                  </a:solidFill>
                  <a:latin typeface="Amazon Ember" panose="020B0603020204020204" pitchFamily="34" charset="0"/>
                </a:rPr>
                <a:t>​</a:t>
              </a:r>
              <a:endParaRPr lang="en-US" sz="900" dirty="0">
                <a:solidFill>
                  <a:srgbClr val="232F3E"/>
                </a:solidFill>
                <a:latin typeface="Segoe UI" panose="020B0502040204020203" pitchFamily="34" charset="0"/>
              </a:endParaRPr>
            </a:p>
          </p:txBody>
        </p:sp>
        <p:pic>
          <p:nvPicPr>
            <p:cNvPr id="17" name="Picture 2">
              <a:extLst>
                <a:ext uri="{FF2B5EF4-FFF2-40B4-BE49-F238E27FC236}">
                  <a16:creationId xmlns:a16="http://schemas.microsoft.com/office/drawing/2014/main" id="{F300A084-42CF-6460-A5DA-AF9B6C8EB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46" y="6740817"/>
              <a:ext cx="257175" cy="2571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91">
              <a:extLst>
                <a:ext uri="{FF2B5EF4-FFF2-40B4-BE49-F238E27FC236}">
                  <a16:creationId xmlns:a16="http://schemas.microsoft.com/office/drawing/2014/main" id="{5AE30B28-CB9B-6815-1728-6115A09961DF}"/>
                </a:ext>
              </a:extLst>
            </p:cNvPr>
            <p:cNvSpPr/>
            <p:nvPr/>
          </p:nvSpPr>
          <p:spPr>
            <a:xfrm>
              <a:off x="115029" y="7053875"/>
              <a:ext cx="1268951" cy="230832"/>
            </a:xfrm>
            <a:prstGeom prst="rect">
              <a:avLst/>
            </a:prstGeom>
            <a:noFill/>
          </p:spPr>
          <p:txBody>
            <a:bodyPr wrap="square">
              <a:spAutoFit/>
            </a:bodyPr>
            <a:lstStyle/>
            <a:p>
              <a:pPr algn="ctr" fontAlgn="base"/>
              <a:r>
                <a:rPr lang="en-US" sz="900" dirty="0" err="1">
                  <a:solidFill>
                    <a:srgbClr val="232F3E"/>
                  </a:solidFill>
                  <a:latin typeface="Amazon Ember" panose="020B0603020204020204" pitchFamily="34" charset="0"/>
                </a:rPr>
                <a:t>観測機器</a:t>
              </a:r>
              <a:r>
                <a:rPr lang="en-US" sz="900" dirty="0">
                  <a:solidFill>
                    <a:srgbClr val="232F3E"/>
                  </a:solidFill>
                  <a:latin typeface="Amazon Ember" panose="020B0603020204020204" pitchFamily="34" charset="0"/>
                </a:rPr>
                <a:t>​</a:t>
              </a:r>
              <a:endParaRPr lang="en-US" sz="900" dirty="0">
                <a:solidFill>
                  <a:srgbClr val="232F3E"/>
                </a:solidFill>
                <a:latin typeface="Segoe UI" panose="020B0502040204020203" pitchFamily="34" charset="0"/>
              </a:endParaRPr>
            </a:p>
          </p:txBody>
        </p:sp>
        <p:cxnSp>
          <p:nvCxnSpPr>
            <p:cNvPr id="19" name="Connector: Elbow 110">
              <a:extLst>
                <a:ext uri="{FF2B5EF4-FFF2-40B4-BE49-F238E27FC236}">
                  <a16:creationId xmlns:a16="http://schemas.microsoft.com/office/drawing/2014/main" id="{AD9BB34F-1DF6-9C20-7C0A-A41D1993FAAD}"/>
                </a:ext>
              </a:extLst>
            </p:cNvPr>
            <p:cNvCxnSpPr>
              <a:cxnSpLocks/>
              <a:stCxn id="8" idx="3"/>
              <a:endCxn id="10" idx="1"/>
            </p:cNvCxnSpPr>
            <p:nvPr/>
          </p:nvCxnSpPr>
          <p:spPr>
            <a:xfrm>
              <a:off x="905991" y="2126632"/>
              <a:ext cx="3341547" cy="1470736"/>
            </a:xfrm>
            <a:prstGeom prst="bentConnector3">
              <a:avLst>
                <a:gd name="adj1" fmla="val 90893"/>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nector: Elbow 122">
              <a:extLst>
                <a:ext uri="{FF2B5EF4-FFF2-40B4-BE49-F238E27FC236}">
                  <a16:creationId xmlns:a16="http://schemas.microsoft.com/office/drawing/2014/main" id="{10643B50-923B-D992-33EF-CEE99EBBA7C0}"/>
                </a:ext>
              </a:extLst>
            </p:cNvPr>
            <p:cNvCxnSpPr>
              <a:cxnSpLocks/>
              <a:stCxn id="12" idx="3"/>
              <a:endCxn id="10" idx="1"/>
            </p:cNvCxnSpPr>
            <p:nvPr/>
          </p:nvCxnSpPr>
          <p:spPr>
            <a:xfrm flipV="1">
              <a:off x="3111921" y="3597368"/>
              <a:ext cx="1135617" cy="1979592"/>
            </a:xfrm>
            <a:prstGeom prst="bentConnector3">
              <a:avLst>
                <a:gd name="adj1" fmla="val 71713"/>
              </a:avLst>
            </a:prstGeom>
            <a:ln>
              <a:tailEnd type="triangle"/>
            </a:ln>
          </p:spPr>
          <p:style>
            <a:lnRef idx="1">
              <a:schemeClr val="dk1"/>
            </a:lnRef>
            <a:fillRef idx="0">
              <a:schemeClr val="dk1"/>
            </a:fillRef>
            <a:effectRef idx="0">
              <a:schemeClr val="dk1"/>
            </a:effectRef>
            <a:fontRef idx="minor">
              <a:schemeClr val="tx1"/>
            </a:fontRef>
          </p:style>
        </p:cxnSp>
        <p:sp>
          <p:nvSpPr>
            <p:cNvPr id="21" name="TextBox 11">
              <a:extLst>
                <a:ext uri="{FF2B5EF4-FFF2-40B4-BE49-F238E27FC236}">
                  <a16:creationId xmlns:a16="http://schemas.microsoft.com/office/drawing/2014/main" id="{B6A6CFE9-94AC-948A-2909-CBDA6303A18F}"/>
                </a:ext>
              </a:extLst>
            </p:cNvPr>
            <p:cNvSpPr txBox="1">
              <a:spLocks noChangeArrowheads="1"/>
            </p:cNvSpPr>
            <p:nvPr/>
          </p:nvSpPr>
          <p:spPr bwMode="auto">
            <a:xfrm>
              <a:off x="427710" y="5448163"/>
              <a:ext cx="14619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1000">
                  <a:latin typeface="Amazon Ember"/>
                  <a:ea typeface="Amazon Ember" panose="020B0603020204020204" pitchFamily="34" charset="0"/>
                  <a:cs typeface="Amazon Ember" panose="020B0603020204020204" pitchFamily="34" charset="0"/>
                </a:rPr>
                <a:t>観測データ</a:t>
              </a:r>
            </a:p>
            <a:p>
              <a:pPr algn="ctr"/>
              <a:r>
                <a:rPr lang="ja-JP" altLang="en-US" sz="1000" dirty="0">
                  <a:solidFill>
                    <a:srgbClr val="232F3E"/>
                  </a:solidFill>
                  <a:latin typeface="Amazon Ember" panose="020B0603020204020204" pitchFamily="34" charset="0"/>
                </a:rPr>
                <a:t>又は</a:t>
              </a:r>
              <a:endParaRPr lang="en-US" altLang="ja-JP" sz="1000" dirty="0">
                <a:solidFill>
                  <a:srgbClr val="232F3E"/>
                </a:solidFill>
                <a:latin typeface="Amazon Ember" panose="020B0603020204020204" pitchFamily="34" charset="0"/>
              </a:endParaRPr>
            </a:p>
            <a:p>
              <a:pPr algn="ctr"/>
              <a:r>
                <a:rPr lang="ja-JP" altLang="en-US" sz="1000">
                  <a:solidFill>
                    <a:srgbClr val="232F3E"/>
                  </a:solidFill>
                  <a:latin typeface="Amazon Ember"/>
                  <a:ea typeface="メイリオ"/>
                </a:rPr>
                <a:t>観測機器間通信</a:t>
              </a:r>
              <a:endParaRPr lang="en-US" sz="1000">
                <a:latin typeface="Amazon Ember"/>
                <a:ea typeface="メイリオ"/>
              </a:endParaRPr>
            </a:p>
          </p:txBody>
        </p:sp>
        <p:sp>
          <p:nvSpPr>
            <p:cNvPr id="22" name="Rectangle 126">
              <a:extLst>
                <a:ext uri="{FF2B5EF4-FFF2-40B4-BE49-F238E27FC236}">
                  <a16:creationId xmlns:a16="http://schemas.microsoft.com/office/drawing/2014/main" id="{44AB6F7D-4D0A-4D19-D2FF-FCFFD2257C2B}"/>
                </a:ext>
              </a:extLst>
            </p:cNvPr>
            <p:cNvSpPr/>
            <p:nvPr/>
          </p:nvSpPr>
          <p:spPr>
            <a:xfrm>
              <a:off x="6714862" y="2652640"/>
              <a:ext cx="3503898" cy="432351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TextBox 20">
              <a:extLst>
                <a:ext uri="{FF2B5EF4-FFF2-40B4-BE49-F238E27FC236}">
                  <a16:creationId xmlns:a16="http://schemas.microsoft.com/office/drawing/2014/main" id="{F618D817-9899-0A59-179F-066FA5EA7C1C}"/>
                </a:ext>
              </a:extLst>
            </p:cNvPr>
            <p:cNvSpPr txBox="1">
              <a:spLocks noChangeArrowheads="1"/>
            </p:cNvSpPr>
            <p:nvPr/>
          </p:nvSpPr>
          <p:spPr bwMode="auto">
            <a:xfrm>
              <a:off x="7355347" y="5984428"/>
              <a:ext cx="2461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大量データ取り込み機能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TextBox 20">
              <a:extLst>
                <a:ext uri="{FF2B5EF4-FFF2-40B4-BE49-F238E27FC236}">
                  <a16:creationId xmlns:a16="http://schemas.microsoft.com/office/drawing/2014/main" id="{F2D9EAE6-720A-B455-1CD3-93639C59B288}"/>
                </a:ext>
              </a:extLst>
            </p:cNvPr>
            <p:cNvSpPr txBox="1">
              <a:spLocks noChangeArrowheads="1"/>
            </p:cNvSpPr>
            <p:nvPr/>
          </p:nvSpPr>
          <p:spPr bwMode="auto">
            <a:xfrm>
              <a:off x="7315200" y="5281479"/>
              <a:ext cx="2461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cs typeface="Amazon Ember" panose="020B0603020204020204" pitchFamily="34" charset="0"/>
              </a:endParaRPr>
            </a:p>
            <a:p>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データを取り込むパイプライン機能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5" name="Graphic 9">
              <a:extLst>
                <a:ext uri="{FF2B5EF4-FFF2-40B4-BE49-F238E27FC236}">
                  <a16:creationId xmlns:a16="http://schemas.microsoft.com/office/drawing/2014/main" id="{5AB03708-86B4-1E60-8F32-170E7FDBB20F}"/>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8141831" y="332304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7">
              <a:extLst>
                <a:ext uri="{FF2B5EF4-FFF2-40B4-BE49-F238E27FC236}">
                  <a16:creationId xmlns:a16="http://schemas.microsoft.com/office/drawing/2014/main" id="{30D5985A-E55E-0D90-C228-1D55BAF83201}"/>
                </a:ext>
              </a:extLst>
            </p:cNvPr>
            <p:cNvSpPr txBox="1">
              <a:spLocks noChangeArrowheads="1"/>
            </p:cNvSpPr>
            <p:nvPr/>
          </p:nvSpPr>
          <p:spPr bwMode="auto">
            <a:xfrm>
              <a:off x="7259654" y="3868613"/>
              <a:ext cx="2292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Streams</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収集用ストリーム</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27" name="直線矢印コネクタ 121">
              <a:extLst>
                <a:ext uri="{FF2B5EF4-FFF2-40B4-BE49-F238E27FC236}">
                  <a16:creationId xmlns:a16="http://schemas.microsoft.com/office/drawing/2014/main" id="{4FBD89CA-32FA-C597-C87A-37A8B7A57B3D}"/>
                </a:ext>
              </a:extLst>
            </p:cNvPr>
            <p:cNvCxnSpPr>
              <a:cxnSpLocks/>
              <a:stCxn id="10" idx="3"/>
              <a:endCxn id="25" idx="1"/>
            </p:cNvCxnSpPr>
            <p:nvPr/>
          </p:nvCxnSpPr>
          <p:spPr>
            <a:xfrm>
              <a:off x="4796178" y="3597368"/>
              <a:ext cx="33456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or: Elbow 143">
              <a:extLst>
                <a:ext uri="{FF2B5EF4-FFF2-40B4-BE49-F238E27FC236}">
                  <a16:creationId xmlns:a16="http://schemas.microsoft.com/office/drawing/2014/main" id="{EF9A4DB6-425D-EC36-2F6F-881371525A95}"/>
                </a:ext>
              </a:extLst>
            </p:cNvPr>
            <p:cNvCxnSpPr>
              <a:stCxn id="15" idx="3"/>
              <a:endCxn id="12" idx="1"/>
            </p:cNvCxnSpPr>
            <p:nvPr/>
          </p:nvCxnSpPr>
          <p:spPr>
            <a:xfrm>
              <a:off x="870021" y="4752553"/>
              <a:ext cx="1693260" cy="824407"/>
            </a:xfrm>
            <a:prstGeom prst="bentConnector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1" name="Connector: Elbow 149">
              <a:extLst>
                <a:ext uri="{FF2B5EF4-FFF2-40B4-BE49-F238E27FC236}">
                  <a16:creationId xmlns:a16="http://schemas.microsoft.com/office/drawing/2014/main" id="{6A2E101E-320E-5621-9E1A-296BC4C18824}"/>
                </a:ext>
              </a:extLst>
            </p:cNvPr>
            <p:cNvCxnSpPr>
              <a:cxnSpLocks/>
              <a:stCxn id="17" idx="3"/>
              <a:endCxn id="12" idx="1"/>
            </p:cNvCxnSpPr>
            <p:nvPr/>
          </p:nvCxnSpPr>
          <p:spPr>
            <a:xfrm flipV="1">
              <a:off x="870021" y="5576960"/>
              <a:ext cx="1693260" cy="1292445"/>
            </a:xfrm>
            <a:prstGeom prst="bentConnector3">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3" name="TextBox 14">
              <a:extLst>
                <a:ext uri="{FF2B5EF4-FFF2-40B4-BE49-F238E27FC236}">
                  <a16:creationId xmlns:a16="http://schemas.microsoft.com/office/drawing/2014/main" id="{DDF7BF85-65C3-DC4E-96E4-F84A4B7CD0F5}"/>
                </a:ext>
              </a:extLst>
            </p:cNvPr>
            <p:cNvSpPr txBox="1">
              <a:spLocks noChangeArrowheads="1"/>
            </p:cNvSpPr>
            <p:nvPr/>
          </p:nvSpPr>
          <p:spPr bwMode="auto">
            <a:xfrm>
              <a:off x="5257416" y="3690054"/>
              <a:ext cx="14938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IoT Core rule</a:t>
              </a:r>
            </a:p>
            <a:p>
              <a:pPr algn="ctr" eaLnBrk="1" hangingPunct="1"/>
              <a:r>
                <a:rPr lang="ja-JP" altLang="en-US" sz="1200">
                  <a:latin typeface="Arial" panose="020B0604020202020204" pitchFamily="34" charset="0"/>
                  <a:ea typeface="Amazon Ember" panose="020B0603020204020204" pitchFamily="34" charset="0"/>
                  <a:cs typeface="Arial" panose="020B0604020202020204" pitchFamily="34" charset="0"/>
                </a:rPr>
                <a:t>に</a:t>
              </a:r>
              <a:r>
                <a:rPr lang="ja-JP" altLang="en-US" sz="1200" dirty="0">
                  <a:latin typeface="Arial" panose="020B0604020202020204" pitchFamily="34" charset="0"/>
                  <a:ea typeface="Amazon Ember" panose="020B0603020204020204" pitchFamily="34" charset="0"/>
                  <a:cs typeface="Arial" panose="020B0604020202020204" pitchFamily="34" charset="0"/>
                </a:rPr>
                <a:t>よる連携</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34" name="Graphic 81">
              <a:extLst>
                <a:ext uri="{FF2B5EF4-FFF2-40B4-BE49-F238E27FC236}">
                  <a16:creationId xmlns:a16="http://schemas.microsoft.com/office/drawing/2014/main" id="{D9748B7A-8444-3313-D11A-D8CF1502D2EC}"/>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5774496" y="315232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359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5-1-4-8</a:t>
            </a:r>
            <a:r>
              <a:rPr kumimoji="1" lang="en-US" altLang="ja-JP" dirty="0"/>
              <a:t>. </a:t>
            </a:r>
            <a:r>
              <a:rPr kumimoji="1" lang="ja-JP" altLang="en-US" dirty="0"/>
              <a:t>データ管理</a:t>
            </a:r>
            <a:r>
              <a:rPr kumimoji="1" lang="en-US" altLang="ja-JP" dirty="0"/>
              <a:t>_</a:t>
            </a:r>
            <a:r>
              <a:rPr kumimoji="1" lang="ja-JP" altLang="en-US" dirty="0"/>
              <a:t>大量データ取り込み機能</a:t>
            </a:r>
            <a:br>
              <a:rPr kumimoji="1" lang="en-US" altLang="ja-JP" dirty="0"/>
            </a:br>
            <a:r>
              <a:rPr kumimoji="1" lang="ja-JP" altLang="en-US" sz="3600" dirty="0"/>
              <a:t>（パターン</a:t>
            </a:r>
            <a:r>
              <a:rPr kumimoji="1" lang="en-US" altLang="ja-JP" sz="3600" dirty="0"/>
              <a:t>1 </a:t>
            </a:r>
            <a:r>
              <a:rPr kumimoji="1" lang="ja-JP" altLang="en-US" sz="3600" dirty="0"/>
              <a:t>データプロデューサからの直接取り込み）</a:t>
            </a:r>
          </a:p>
        </p:txBody>
      </p:sp>
      <p:grpSp>
        <p:nvGrpSpPr>
          <p:cNvPr id="2" name="グループ化 1">
            <a:extLst>
              <a:ext uri="{FF2B5EF4-FFF2-40B4-BE49-F238E27FC236}">
                <a16:creationId xmlns:a16="http://schemas.microsoft.com/office/drawing/2014/main" id="{0E5137E9-EC67-9D12-7EBB-6F7DD49C9223}"/>
              </a:ext>
            </a:extLst>
          </p:cNvPr>
          <p:cNvGrpSpPr/>
          <p:nvPr/>
        </p:nvGrpSpPr>
        <p:grpSpPr>
          <a:xfrm>
            <a:off x="3105468" y="2265560"/>
            <a:ext cx="11789726" cy="7043549"/>
            <a:chOff x="0" y="706033"/>
            <a:chExt cx="11789726" cy="7043549"/>
          </a:xfrm>
        </p:grpSpPr>
        <p:sp>
          <p:nvSpPr>
            <p:cNvPr id="4" name="正方形/長方形 3">
              <a:extLst>
                <a:ext uri="{FF2B5EF4-FFF2-40B4-BE49-F238E27FC236}">
                  <a16:creationId xmlns:a16="http://schemas.microsoft.com/office/drawing/2014/main" id="{E77ED365-99D9-DC9B-DD23-F8A90F7A05B2}"/>
                </a:ext>
              </a:extLst>
            </p:cNvPr>
            <p:cNvSpPr/>
            <p:nvPr/>
          </p:nvSpPr>
          <p:spPr>
            <a:xfrm>
              <a:off x="2501117" y="4313897"/>
              <a:ext cx="5677426" cy="323802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571DC999-8F09-28BB-7058-8866E01985C1}"/>
                </a:ext>
              </a:extLst>
            </p:cNvPr>
            <p:cNvSpPr/>
            <p:nvPr/>
          </p:nvSpPr>
          <p:spPr>
            <a:xfrm>
              <a:off x="2501116" y="726694"/>
              <a:ext cx="9010112" cy="3585375"/>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大量データ取り込み機能</a:t>
              </a:r>
            </a:p>
          </p:txBody>
        </p:sp>
        <p:sp>
          <p:nvSpPr>
            <p:cNvPr id="6" name="Rectangle 78">
              <a:extLst>
                <a:ext uri="{FF2B5EF4-FFF2-40B4-BE49-F238E27FC236}">
                  <a16:creationId xmlns:a16="http://schemas.microsoft.com/office/drawing/2014/main" id="{8E55AA14-290A-632F-97B9-406D997E9B97}"/>
                </a:ext>
              </a:extLst>
            </p:cNvPr>
            <p:cNvSpPr/>
            <p:nvPr/>
          </p:nvSpPr>
          <p:spPr>
            <a:xfrm>
              <a:off x="1774746" y="707621"/>
              <a:ext cx="9801647"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7" name="Graphic 79">
              <a:extLst>
                <a:ext uri="{FF2B5EF4-FFF2-40B4-BE49-F238E27FC236}">
                  <a16:creationId xmlns:a16="http://schemas.microsoft.com/office/drawing/2014/main" id="{2D4522E5-2A17-0870-7DA6-6F61E5C534B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776327" y="706033"/>
              <a:ext cx="381000" cy="381000"/>
            </a:xfrm>
            <a:prstGeom prst="rect">
              <a:avLst/>
            </a:prstGeom>
          </p:spPr>
        </p:pic>
        <p:pic>
          <p:nvPicPr>
            <p:cNvPr id="9" name="Graphic 9">
              <a:extLst>
                <a:ext uri="{FF2B5EF4-FFF2-40B4-BE49-F238E27FC236}">
                  <a16:creationId xmlns:a16="http://schemas.microsoft.com/office/drawing/2014/main" id="{D024E75C-674F-058C-2C40-DC03C41518C4}"/>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3628504" y="1404122"/>
              <a:ext cx="527996" cy="52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7">
              <a:extLst>
                <a:ext uri="{FF2B5EF4-FFF2-40B4-BE49-F238E27FC236}">
                  <a16:creationId xmlns:a16="http://schemas.microsoft.com/office/drawing/2014/main" id="{D2327F72-7607-1D16-AACF-AA0470AE7C47}"/>
                </a:ext>
              </a:extLst>
            </p:cNvPr>
            <p:cNvSpPr txBox="1">
              <a:spLocks noChangeArrowheads="1"/>
            </p:cNvSpPr>
            <p:nvPr/>
          </p:nvSpPr>
          <p:spPr bwMode="auto">
            <a:xfrm>
              <a:off x="2746327" y="1949687"/>
              <a:ext cx="2292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Streams</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収集用ストリーム</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1" name="Graphic 14">
              <a:extLst>
                <a:ext uri="{FF2B5EF4-FFF2-40B4-BE49-F238E27FC236}">
                  <a16:creationId xmlns:a16="http://schemas.microsoft.com/office/drawing/2014/main" id="{9F2FA0A1-ECBA-4727-C133-B02390AF5223}"/>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122817" y="1397366"/>
              <a:ext cx="541508" cy="54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2">
              <a:extLst>
                <a:ext uri="{FF2B5EF4-FFF2-40B4-BE49-F238E27FC236}">
                  <a16:creationId xmlns:a16="http://schemas.microsoft.com/office/drawing/2014/main" id="{FF3930A8-23AF-34B9-BAB7-968C95D40778}"/>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974343" y="2959527"/>
              <a:ext cx="527072" cy="52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9">
              <a:extLst>
                <a:ext uri="{FF2B5EF4-FFF2-40B4-BE49-F238E27FC236}">
                  <a16:creationId xmlns:a16="http://schemas.microsoft.com/office/drawing/2014/main" id="{509202D8-79AE-03DB-C755-9DBC8D786687}"/>
                </a:ext>
              </a:extLst>
            </p:cNvPr>
            <p:cNvSpPr txBox="1">
              <a:spLocks noChangeArrowheads="1"/>
            </p:cNvSpPr>
            <p:nvPr/>
          </p:nvSpPr>
          <p:spPr bwMode="auto">
            <a:xfrm>
              <a:off x="7098054" y="3504630"/>
              <a:ext cx="2279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Firehose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en-US" altLang="ja-JP" sz="1200" dirty="0">
                  <a:latin typeface="Arial" panose="020B0604020202020204" pitchFamily="34" charset="0"/>
                  <a:ea typeface="Amazon Ember" panose="020B0603020204020204" pitchFamily="34" charset="0"/>
                  <a:cs typeface="Arial" panose="020B0604020202020204" pitchFamily="34" charset="0"/>
                </a:rPr>
                <a:t>ETL</a:t>
              </a:r>
              <a:r>
                <a:rPr lang="ja-JP" altLang="en-US" sz="1200" dirty="0">
                  <a:latin typeface="Arial" panose="020B0604020202020204" pitchFamily="34" charset="0"/>
                  <a:ea typeface="Amazon Ember" panose="020B0603020204020204" pitchFamily="34" charset="0"/>
                  <a:cs typeface="Arial" panose="020B0604020202020204" pitchFamily="34" charset="0"/>
                </a:rPr>
                <a:t>及び蓄積処理</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14" name="TextBox 34">
              <a:extLst>
                <a:ext uri="{FF2B5EF4-FFF2-40B4-BE49-F238E27FC236}">
                  <a16:creationId xmlns:a16="http://schemas.microsoft.com/office/drawing/2014/main" id="{2BC660A4-8BF3-F1F0-12C6-D3D9A79BDBD1}"/>
                </a:ext>
              </a:extLst>
            </p:cNvPr>
            <p:cNvSpPr txBox="1">
              <a:spLocks noChangeArrowheads="1"/>
            </p:cNvSpPr>
            <p:nvPr/>
          </p:nvSpPr>
          <p:spPr bwMode="auto">
            <a:xfrm>
              <a:off x="5227654" y="1949687"/>
              <a:ext cx="2349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Managed Service</a:t>
              </a:r>
            </a:p>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for Apache </a:t>
              </a:r>
              <a:r>
                <a:rPr lang="en-US" altLang="en-US" sz="1200" dirty="0" err="1">
                  <a:latin typeface="Arial" panose="020B0604020202020204" pitchFamily="34" charset="0"/>
                  <a:ea typeface="Amazon Ember" panose="020B0603020204020204" pitchFamily="34" charset="0"/>
                  <a:cs typeface="Arial" panose="020B0604020202020204" pitchFamily="34" charset="0"/>
                </a:rPr>
                <a:t>Flink</a:t>
              </a:r>
              <a:r>
                <a:rPr lang="en-US" altLang="en-US" sz="1200" dirty="0">
                  <a:latin typeface="Arial" panose="020B0604020202020204" pitchFamily="34" charset="0"/>
                  <a:ea typeface="Amazon Ember" panose="020B0603020204020204" pitchFamily="34" charset="0"/>
                  <a:cs typeface="Arial" panose="020B0604020202020204" pitchFamily="34" charset="0"/>
                </a:rPr>
                <a:t>※</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リアルタイム分析及び蓄積処理</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15" name="直線矢印コネクタ 14">
              <a:extLst>
                <a:ext uri="{FF2B5EF4-FFF2-40B4-BE49-F238E27FC236}">
                  <a16:creationId xmlns:a16="http://schemas.microsoft.com/office/drawing/2014/main" id="{3709FE93-5748-18E4-771D-5919D1B9CC30}"/>
                </a:ext>
              </a:extLst>
            </p:cNvPr>
            <p:cNvCxnSpPr>
              <a:cxnSpLocks/>
              <a:stCxn id="9" idx="3"/>
              <a:endCxn id="11" idx="1"/>
            </p:cNvCxnSpPr>
            <p:nvPr/>
          </p:nvCxnSpPr>
          <p:spPr>
            <a:xfrm>
              <a:off x="4156500" y="1668120"/>
              <a:ext cx="19663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36D00219-C394-8902-1744-DEA1AE7EE48D}"/>
                </a:ext>
              </a:extLst>
            </p:cNvPr>
            <p:cNvCxnSpPr>
              <a:cxnSpLocks/>
              <a:stCxn id="34" idx="3"/>
              <a:endCxn id="9" idx="1"/>
            </p:cNvCxnSpPr>
            <p:nvPr/>
          </p:nvCxnSpPr>
          <p:spPr>
            <a:xfrm>
              <a:off x="1671147" y="1664794"/>
              <a:ext cx="1957357" cy="3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9">
              <a:extLst>
                <a:ext uri="{FF2B5EF4-FFF2-40B4-BE49-F238E27FC236}">
                  <a16:creationId xmlns:a16="http://schemas.microsoft.com/office/drawing/2014/main" id="{21DCD9DB-27EF-CBD7-50C4-35A07A1F7F67}"/>
                </a:ext>
              </a:extLst>
            </p:cNvPr>
            <p:cNvSpPr txBox="1">
              <a:spLocks noChangeArrowheads="1"/>
            </p:cNvSpPr>
            <p:nvPr/>
          </p:nvSpPr>
          <p:spPr bwMode="auto">
            <a:xfrm>
              <a:off x="9309479" y="1881567"/>
              <a:ext cx="2243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分析済み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0" name="Graphic 8">
              <a:extLst>
                <a:ext uri="{FF2B5EF4-FFF2-40B4-BE49-F238E27FC236}">
                  <a16:creationId xmlns:a16="http://schemas.microsoft.com/office/drawing/2014/main" id="{84D09B4A-9D75-0FB7-37C0-F7AEB092FDA9}"/>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10159941" y="1329517"/>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4">
              <a:extLst>
                <a:ext uri="{FF2B5EF4-FFF2-40B4-BE49-F238E27FC236}">
                  <a16:creationId xmlns:a16="http://schemas.microsoft.com/office/drawing/2014/main" id="{01C1AB11-21EE-48A1-DA57-C124B6B9AB71}"/>
                </a:ext>
              </a:extLst>
            </p:cNvPr>
            <p:cNvSpPr txBox="1">
              <a:spLocks noChangeArrowheads="1"/>
            </p:cNvSpPr>
            <p:nvPr/>
          </p:nvSpPr>
          <p:spPr bwMode="auto">
            <a:xfrm>
              <a:off x="9552682" y="3176186"/>
              <a:ext cx="17567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ja-JP" altLang="en-US" sz="1200" dirty="0">
                  <a:latin typeface="Arial" panose="020B0604020202020204" pitchFamily="34" charset="0"/>
                  <a:ea typeface="Amazon Ember" panose="020B0603020204020204" pitchFamily="34" charset="0"/>
                  <a:cs typeface="Arial" panose="020B0604020202020204" pitchFamily="34" charset="0"/>
                </a:rPr>
                <a:t>分析済み</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2" name="Graphic 29">
              <a:extLst>
                <a:ext uri="{FF2B5EF4-FFF2-40B4-BE49-F238E27FC236}">
                  <a16:creationId xmlns:a16="http://schemas.microsoft.com/office/drawing/2014/main" id="{A3FE3B4F-BF6D-0D37-A624-C0843C155B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02447" y="2732559"/>
              <a:ext cx="457200" cy="457200"/>
            </a:xfrm>
            <a:prstGeom prst="rect">
              <a:avLst/>
            </a:prstGeom>
          </p:spPr>
        </p:pic>
        <p:sp>
          <p:nvSpPr>
            <p:cNvPr id="23" name="Rectangle 134">
              <a:extLst>
                <a:ext uri="{FF2B5EF4-FFF2-40B4-BE49-F238E27FC236}">
                  <a16:creationId xmlns:a16="http://schemas.microsoft.com/office/drawing/2014/main" id="{866994E7-D0D4-67FE-DC04-C2FE88A6F0A9}"/>
                </a:ext>
              </a:extLst>
            </p:cNvPr>
            <p:cNvSpPr/>
            <p:nvPr/>
          </p:nvSpPr>
          <p:spPr>
            <a:xfrm>
              <a:off x="9611239" y="1130618"/>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24" name="Connector: Elbow 58">
              <a:extLst>
                <a:ext uri="{FF2B5EF4-FFF2-40B4-BE49-F238E27FC236}">
                  <a16:creationId xmlns:a16="http://schemas.microsoft.com/office/drawing/2014/main" id="{2D0B94C8-7171-E81B-F3EF-38879F876966}"/>
                </a:ext>
              </a:extLst>
            </p:cNvPr>
            <p:cNvCxnSpPr>
              <a:cxnSpLocks/>
              <a:stCxn id="10" idx="2"/>
              <a:endCxn id="30" idx="1"/>
            </p:cNvCxnSpPr>
            <p:nvPr/>
          </p:nvCxnSpPr>
          <p:spPr>
            <a:xfrm rot="16200000" flipH="1">
              <a:off x="2787901" y="3885285"/>
              <a:ext cx="3221045" cy="101184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25" name="TextBox 9">
              <a:extLst>
                <a:ext uri="{FF2B5EF4-FFF2-40B4-BE49-F238E27FC236}">
                  <a16:creationId xmlns:a16="http://schemas.microsoft.com/office/drawing/2014/main" id="{60C7394E-8A40-13F5-E522-E2E87EC6885C}"/>
                </a:ext>
              </a:extLst>
            </p:cNvPr>
            <p:cNvSpPr txBox="1">
              <a:spLocks noChangeArrowheads="1"/>
            </p:cNvSpPr>
            <p:nvPr/>
          </p:nvSpPr>
          <p:spPr bwMode="auto">
            <a:xfrm>
              <a:off x="6002471" y="5254634"/>
              <a:ext cx="2243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分析前</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6" name="Graphic 8">
              <a:extLst>
                <a:ext uri="{FF2B5EF4-FFF2-40B4-BE49-F238E27FC236}">
                  <a16:creationId xmlns:a16="http://schemas.microsoft.com/office/drawing/2014/main" id="{1F1B543F-42A1-3249-BB61-B815A9F96A01}"/>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852933" y="4702584"/>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4">
              <a:extLst>
                <a:ext uri="{FF2B5EF4-FFF2-40B4-BE49-F238E27FC236}">
                  <a16:creationId xmlns:a16="http://schemas.microsoft.com/office/drawing/2014/main" id="{4BA189C0-3F1F-984D-EFF4-33CBBA17A780}"/>
                </a:ext>
              </a:extLst>
            </p:cNvPr>
            <p:cNvSpPr txBox="1">
              <a:spLocks noChangeArrowheads="1"/>
            </p:cNvSpPr>
            <p:nvPr/>
          </p:nvSpPr>
          <p:spPr bwMode="auto">
            <a:xfrm>
              <a:off x="6245674" y="6549253"/>
              <a:ext cx="17567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ja-JP" altLang="en-US" sz="1200" dirty="0">
                  <a:latin typeface="Arial" panose="020B0604020202020204" pitchFamily="34" charset="0"/>
                  <a:ea typeface="Amazon Ember" panose="020B0603020204020204" pitchFamily="34" charset="0"/>
                  <a:cs typeface="Arial" panose="020B0604020202020204" pitchFamily="34" charset="0"/>
                </a:rPr>
                <a:t>分析前</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28" name="Graphic 29">
              <a:extLst>
                <a:ext uri="{FF2B5EF4-FFF2-40B4-BE49-F238E27FC236}">
                  <a16:creationId xmlns:a16="http://schemas.microsoft.com/office/drawing/2014/main" id="{399F126B-E44F-BFA6-C4FA-B183A3FE5E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95439" y="6105626"/>
              <a:ext cx="457200" cy="457200"/>
            </a:xfrm>
            <a:prstGeom prst="rect">
              <a:avLst/>
            </a:prstGeom>
          </p:spPr>
        </p:pic>
        <p:sp>
          <p:nvSpPr>
            <p:cNvPr id="29" name="Rectangle 134">
              <a:extLst>
                <a:ext uri="{FF2B5EF4-FFF2-40B4-BE49-F238E27FC236}">
                  <a16:creationId xmlns:a16="http://schemas.microsoft.com/office/drawing/2014/main" id="{182FDB70-F638-93A5-B241-D94086F30F8A}"/>
                </a:ext>
              </a:extLst>
            </p:cNvPr>
            <p:cNvSpPr/>
            <p:nvPr/>
          </p:nvSpPr>
          <p:spPr>
            <a:xfrm>
              <a:off x="6304231" y="4503685"/>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pic>
          <p:nvPicPr>
            <p:cNvPr id="30" name="Graphic 12">
              <a:extLst>
                <a:ext uri="{FF2B5EF4-FFF2-40B4-BE49-F238E27FC236}">
                  <a16:creationId xmlns:a16="http://schemas.microsoft.com/office/drawing/2014/main" id="{88CA43FC-2350-39D3-506F-FC76F3EBB977}"/>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904344" y="5738193"/>
              <a:ext cx="527072" cy="52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9">
              <a:extLst>
                <a:ext uri="{FF2B5EF4-FFF2-40B4-BE49-F238E27FC236}">
                  <a16:creationId xmlns:a16="http://schemas.microsoft.com/office/drawing/2014/main" id="{F68C6554-4010-A146-801C-CC488740C6AC}"/>
                </a:ext>
              </a:extLst>
            </p:cNvPr>
            <p:cNvSpPr txBox="1">
              <a:spLocks noChangeArrowheads="1"/>
            </p:cNvSpPr>
            <p:nvPr/>
          </p:nvSpPr>
          <p:spPr bwMode="auto">
            <a:xfrm>
              <a:off x="4028055" y="6283296"/>
              <a:ext cx="2279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Firehose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蓄積処理</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33" name="直線矢印コネクタ 32">
              <a:extLst>
                <a:ext uri="{FF2B5EF4-FFF2-40B4-BE49-F238E27FC236}">
                  <a16:creationId xmlns:a16="http://schemas.microsoft.com/office/drawing/2014/main" id="{6424A643-14DA-42C4-A462-F995A535FEF2}"/>
                </a:ext>
              </a:extLst>
            </p:cNvPr>
            <p:cNvCxnSpPr>
              <a:cxnSpLocks/>
              <a:stCxn id="30" idx="3"/>
              <a:endCxn id="29" idx="1"/>
            </p:cNvCxnSpPr>
            <p:nvPr/>
          </p:nvCxnSpPr>
          <p:spPr>
            <a:xfrm flipV="1">
              <a:off x="5431416" y="5999158"/>
              <a:ext cx="872815" cy="25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Rectangle 134">
              <a:extLst>
                <a:ext uri="{FF2B5EF4-FFF2-40B4-BE49-F238E27FC236}">
                  <a16:creationId xmlns:a16="http://schemas.microsoft.com/office/drawing/2014/main" id="{49141277-9FD0-FBDC-9196-32EA4B13851F}"/>
                </a:ext>
              </a:extLst>
            </p:cNvPr>
            <p:cNvSpPr/>
            <p:nvPr/>
          </p:nvSpPr>
          <p:spPr>
            <a:xfrm>
              <a:off x="31531" y="1033423"/>
              <a:ext cx="1639616" cy="126274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35" name="TextBox 20">
              <a:extLst>
                <a:ext uri="{FF2B5EF4-FFF2-40B4-BE49-F238E27FC236}">
                  <a16:creationId xmlns:a16="http://schemas.microsoft.com/office/drawing/2014/main" id="{5A6FB737-64DB-F945-0860-F634C18CA0DE}"/>
                </a:ext>
              </a:extLst>
            </p:cNvPr>
            <p:cNvSpPr txBox="1">
              <a:spLocks noChangeArrowheads="1"/>
            </p:cNvSpPr>
            <p:nvPr/>
          </p:nvSpPr>
          <p:spPr bwMode="auto">
            <a:xfrm>
              <a:off x="0" y="1351403"/>
              <a:ext cx="164524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100" dirty="0">
                  <a:latin typeface="Arial" panose="020B0604020202020204" pitchFamily="34" charset="0"/>
                  <a:ea typeface="Amazon Ember" panose="020B0603020204020204" pitchFamily="34" charset="0"/>
                  <a:cs typeface="Arial" panose="020B0604020202020204" pitchFamily="34" charset="0"/>
                </a:rPr>
                <a:t>データソース</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100" dirty="0">
                  <a:latin typeface="Arial" panose="020B0604020202020204" pitchFamily="34" charset="0"/>
                  <a:ea typeface="Amazon Ember" panose="020B0603020204020204" pitchFamily="34" charset="0"/>
                  <a:cs typeface="Arial" panose="020B0604020202020204" pitchFamily="34" charset="0"/>
                </a:rPr>
                <a:t>及び</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100" dirty="0">
                  <a:latin typeface="Arial" panose="020B0604020202020204" pitchFamily="34" charset="0"/>
                  <a:ea typeface="Amazon Ember" panose="020B0603020204020204" pitchFamily="34" charset="0"/>
                  <a:cs typeface="Arial" panose="020B0604020202020204" pitchFamily="34" charset="0"/>
                </a:rPr>
                <a:t>プロデューサー</a:t>
              </a:r>
              <a:endParaRPr lang="en-US" altLang="ja-JP" sz="1100" dirty="0">
                <a:latin typeface="Arial" panose="020B0604020202020204" pitchFamily="34" charset="0"/>
                <a:ea typeface="Amazon Ember" panose="020B0603020204020204" pitchFamily="34" charset="0"/>
                <a:cs typeface="Arial" panose="020B0604020202020204" pitchFamily="34" charset="0"/>
              </a:endParaRPr>
            </a:p>
          </p:txBody>
        </p:sp>
        <p:sp>
          <p:nvSpPr>
            <p:cNvPr id="37" name="Rectangle 134">
              <a:extLst>
                <a:ext uri="{FF2B5EF4-FFF2-40B4-BE49-F238E27FC236}">
                  <a16:creationId xmlns:a16="http://schemas.microsoft.com/office/drawing/2014/main" id="{62DCFE4A-0792-A807-8B69-C936CB34BDF0}"/>
                </a:ext>
              </a:extLst>
            </p:cNvPr>
            <p:cNvSpPr/>
            <p:nvPr/>
          </p:nvSpPr>
          <p:spPr>
            <a:xfrm>
              <a:off x="8494173" y="5279204"/>
              <a:ext cx="3040264"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38" name="TextBox 20">
              <a:extLst>
                <a:ext uri="{FF2B5EF4-FFF2-40B4-BE49-F238E27FC236}">
                  <a16:creationId xmlns:a16="http://schemas.microsoft.com/office/drawing/2014/main" id="{10670C34-D2F9-558F-992C-F5BD6D5B5690}"/>
                </a:ext>
              </a:extLst>
            </p:cNvPr>
            <p:cNvSpPr txBox="1">
              <a:spLocks noChangeArrowheads="1"/>
            </p:cNvSpPr>
            <p:nvPr/>
          </p:nvSpPr>
          <p:spPr bwMode="auto">
            <a:xfrm>
              <a:off x="9169530" y="5310338"/>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a:ea typeface="Amazon Ember" panose="020B0603020204020204" pitchFamily="34" charset="0"/>
                  <a:cs typeface="Arial"/>
                </a:rPr>
                <a:t>連携機能</a:t>
              </a:r>
            </a:p>
            <a:p>
              <a:pPr algn="ctr"/>
              <a:endParaRPr lang="ja-JP" altLang="en-US" sz="1100" dirty="0">
                <a:latin typeface="Arial"/>
                <a:ea typeface="Amazon Ember" panose="020B0603020204020204" pitchFamily="34" charset="0"/>
                <a:cs typeface="Arial"/>
              </a:endParaRPr>
            </a:p>
            <a:p>
              <a:pPr algn="ctr"/>
              <a:r>
                <a:rPr lang="ja-JP" altLang="en-US" sz="1100" dirty="0">
                  <a:latin typeface="Arial"/>
                  <a:ea typeface="Amazon Ember" panose="020B0603020204020204" pitchFamily="34" charset="0"/>
                  <a:cs typeface="Arial"/>
                </a:rPr>
                <a:t>蓄積したデータを参照し利用する機能</a:t>
              </a:r>
            </a:p>
          </p:txBody>
        </p:sp>
        <p:sp>
          <p:nvSpPr>
            <p:cNvPr id="39" name="TextBox 20">
              <a:extLst>
                <a:ext uri="{FF2B5EF4-FFF2-40B4-BE49-F238E27FC236}">
                  <a16:creationId xmlns:a16="http://schemas.microsoft.com/office/drawing/2014/main" id="{9A3DCEA6-1AC8-A3BC-44B3-945253EAC42D}"/>
                </a:ext>
              </a:extLst>
            </p:cNvPr>
            <p:cNvSpPr txBox="1">
              <a:spLocks noChangeArrowheads="1"/>
            </p:cNvSpPr>
            <p:nvPr/>
          </p:nvSpPr>
          <p:spPr bwMode="auto">
            <a:xfrm>
              <a:off x="8484889" y="6031114"/>
              <a:ext cx="3304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a:latin typeface="Arial"/>
                  <a:ea typeface="Amazon Ember" panose="020B0603020204020204" pitchFamily="34" charset="0"/>
                  <a:cs typeface="Arial"/>
                </a:rPr>
                <a:t>データ管理</a:t>
              </a:r>
              <a:r>
                <a:rPr lang="en-US" altLang="ja-JP" sz="1200" dirty="0">
                  <a:latin typeface="Arial"/>
                  <a:ea typeface="Amazon Ember" panose="020B0603020204020204" pitchFamily="34" charset="0"/>
                  <a:cs typeface="Arial"/>
                </a:rPr>
                <a:t>_</a:t>
              </a:r>
              <a:r>
                <a:rPr lang="ja-JP" altLang="en-US" sz="1200">
                  <a:latin typeface="Arial"/>
                  <a:ea typeface="Amazon Ember" panose="020B0603020204020204" pitchFamily="34" charset="0"/>
                  <a:cs typeface="Arial"/>
                </a:rPr>
                <a:t>統計処理機能</a:t>
              </a:r>
              <a:endParaRPr lang="en-US" altLang="ja-JP" sz="1200">
                <a:latin typeface="Arial"/>
                <a:ea typeface="Amazon Ember" panose="020B0603020204020204" pitchFamily="34" charset="0"/>
                <a:cs typeface="Arial"/>
              </a:endParaRPr>
            </a:p>
          </p:txBody>
        </p:sp>
        <p:cxnSp>
          <p:nvCxnSpPr>
            <p:cNvPr id="40" name="直線矢印コネクタ 39">
              <a:extLst>
                <a:ext uri="{FF2B5EF4-FFF2-40B4-BE49-F238E27FC236}">
                  <a16:creationId xmlns:a16="http://schemas.microsoft.com/office/drawing/2014/main" id="{7CBB9D2B-2FFC-18AA-9178-F7B83B8EFA5D}"/>
                </a:ext>
              </a:extLst>
            </p:cNvPr>
            <p:cNvCxnSpPr>
              <a:cxnSpLocks/>
              <a:endCxn id="23" idx="2"/>
            </p:cNvCxnSpPr>
            <p:nvPr/>
          </p:nvCxnSpPr>
          <p:spPr>
            <a:xfrm flipV="1">
              <a:off x="10431047" y="4121564"/>
              <a:ext cx="0" cy="11420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13DF6FAC-0E14-0F81-0FB4-7BDA85783AD1}"/>
                </a:ext>
              </a:extLst>
            </p:cNvPr>
            <p:cNvCxnSpPr>
              <a:cxnSpLocks/>
              <a:stCxn id="37" idx="1"/>
              <a:endCxn id="29" idx="3"/>
            </p:cNvCxnSpPr>
            <p:nvPr/>
          </p:nvCxnSpPr>
          <p:spPr>
            <a:xfrm flipH="1" flipV="1">
              <a:off x="7943847" y="5999158"/>
              <a:ext cx="550326" cy="7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or: Elbow 58">
              <a:extLst>
                <a:ext uri="{FF2B5EF4-FFF2-40B4-BE49-F238E27FC236}">
                  <a16:creationId xmlns:a16="http://schemas.microsoft.com/office/drawing/2014/main" id="{272DA4E9-4FB0-B836-D13D-40EC1124D4E1}"/>
                </a:ext>
              </a:extLst>
            </p:cNvPr>
            <p:cNvCxnSpPr>
              <a:cxnSpLocks/>
              <a:stCxn id="14" idx="2"/>
              <a:endCxn id="12" idx="1"/>
            </p:cNvCxnSpPr>
            <p:nvPr/>
          </p:nvCxnSpPr>
          <p:spPr>
            <a:xfrm rot="16200000" flipH="1">
              <a:off x="6967288" y="2216007"/>
              <a:ext cx="442379" cy="157173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43">
              <a:extLst>
                <a:ext uri="{FF2B5EF4-FFF2-40B4-BE49-F238E27FC236}">
                  <a16:creationId xmlns:a16="http://schemas.microsoft.com/office/drawing/2014/main" id="{5CBD0D32-E6B8-E5DE-FD6A-CE53A764E624}"/>
                </a:ext>
              </a:extLst>
            </p:cNvPr>
            <p:cNvCxnSpPr>
              <a:cxnSpLocks/>
              <a:stCxn id="12" idx="3"/>
            </p:cNvCxnSpPr>
            <p:nvPr/>
          </p:nvCxnSpPr>
          <p:spPr>
            <a:xfrm>
              <a:off x="8501415" y="3223063"/>
              <a:ext cx="108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直線矢印コネクタ 44">
              <a:extLst>
                <a:ext uri="{FF2B5EF4-FFF2-40B4-BE49-F238E27FC236}">
                  <a16:creationId xmlns:a16="http://schemas.microsoft.com/office/drawing/2014/main" id="{874A188B-E93D-D3BC-D012-2D1990FD339D}"/>
                </a:ext>
              </a:extLst>
            </p:cNvPr>
            <p:cNvCxnSpPr>
              <a:cxnSpLocks/>
              <a:stCxn id="11" idx="3"/>
            </p:cNvCxnSpPr>
            <p:nvPr/>
          </p:nvCxnSpPr>
          <p:spPr>
            <a:xfrm>
              <a:off x="6664324" y="1668120"/>
              <a:ext cx="291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6350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5-1-4-8</a:t>
            </a:r>
            <a:r>
              <a:rPr kumimoji="1" lang="en-US" altLang="ja-JP" dirty="0"/>
              <a:t>. </a:t>
            </a:r>
            <a:r>
              <a:rPr kumimoji="1" lang="ja-JP" altLang="en-US" dirty="0"/>
              <a:t>データ管理</a:t>
            </a:r>
            <a:r>
              <a:rPr kumimoji="1" lang="en-US" altLang="ja-JP" dirty="0"/>
              <a:t>_</a:t>
            </a:r>
            <a:r>
              <a:rPr kumimoji="1" lang="ja-JP" altLang="en-US" dirty="0"/>
              <a:t>大量データ取り込み機能</a:t>
            </a:r>
            <a:br>
              <a:rPr kumimoji="1" lang="en-US" altLang="ja-JP" dirty="0"/>
            </a:br>
            <a:r>
              <a:rPr kumimoji="1" lang="ja-JP" altLang="en-US" sz="3600" dirty="0"/>
              <a:t>（パターン</a:t>
            </a:r>
            <a:r>
              <a:rPr kumimoji="1" lang="en-US" altLang="ja-JP" sz="3600" dirty="0"/>
              <a:t>2 IoT</a:t>
            </a:r>
            <a:r>
              <a:rPr kumimoji="1" lang="ja-JP" altLang="en-US" sz="3600" dirty="0"/>
              <a:t>連携機能との連携）</a:t>
            </a:r>
          </a:p>
        </p:txBody>
      </p:sp>
      <p:grpSp>
        <p:nvGrpSpPr>
          <p:cNvPr id="2" name="グループ化 1">
            <a:extLst>
              <a:ext uri="{FF2B5EF4-FFF2-40B4-BE49-F238E27FC236}">
                <a16:creationId xmlns:a16="http://schemas.microsoft.com/office/drawing/2014/main" id="{6F64985C-5A4B-941B-CB52-92B554566690}"/>
              </a:ext>
            </a:extLst>
          </p:cNvPr>
          <p:cNvGrpSpPr/>
          <p:nvPr/>
        </p:nvGrpSpPr>
        <p:grpSpPr>
          <a:xfrm>
            <a:off x="3141574" y="2083613"/>
            <a:ext cx="11717515" cy="7043549"/>
            <a:chOff x="72211" y="706033"/>
            <a:chExt cx="11717515" cy="7043549"/>
          </a:xfrm>
        </p:grpSpPr>
        <p:sp>
          <p:nvSpPr>
            <p:cNvPr id="4" name="TextBox 20">
              <a:extLst>
                <a:ext uri="{FF2B5EF4-FFF2-40B4-BE49-F238E27FC236}">
                  <a16:creationId xmlns:a16="http://schemas.microsoft.com/office/drawing/2014/main" id="{210044B9-A3F2-AF1D-2A07-9AC2D19D54F3}"/>
                </a:ext>
              </a:extLst>
            </p:cNvPr>
            <p:cNvSpPr txBox="1">
              <a:spLocks noChangeArrowheads="1"/>
            </p:cNvSpPr>
            <p:nvPr/>
          </p:nvSpPr>
          <p:spPr bwMode="auto">
            <a:xfrm>
              <a:off x="2076353" y="1113537"/>
              <a:ext cx="2017559"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a:ea typeface="Amazon Ember" panose="020B0603020204020204" pitchFamily="34" charset="0"/>
                  <a:cs typeface="Arial"/>
                </a:rPr>
                <a:t>連携機能</a:t>
              </a:r>
            </a:p>
            <a:p>
              <a:pPr algn="ctr"/>
              <a:endParaRPr lang="ja-JP" altLang="en-US" sz="1100" dirty="0">
                <a:latin typeface="Arial"/>
                <a:ea typeface="Amazon Ember" panose="020B0603020204020204" pitchFamily="34" charset="0"/>
                <a:cs typeface="Arial"/>
              </a:endParaRPr>
            </a:p>
            <a:p>
              <a:pPr algn="ctr"/>
              <a:r>
                <a:rPr lang="ja-JP" altLang="en-US" sz="1100" dirty="0">
                  <a:latin typeface="Arial"/>
                  <a:ea typeface="Amazon Ember" panose="020B0603020204020204" pitchFamily="34" charset="0"/>
                  <a:cs typeface="Arial"/>
                </a:rPr>
                <a:t>観測機器を管理し観測データをしたデータ受信する機能</a:t>
              </a:r>
            </a:p>
          </p:txBody>
        </p:sp>
        <p:sp>
          <p:nvSpPr>
            <p:cNvPr id="5" name="正方形/長方形 4">
              <a:extLst>
                <a:ext uri="{FF2B5EF4-FFF2-40B4-BE49-F238E27FC236}">
                  <a16:creationId xmlns:a16="http://schemas.microsoft.com/office/drawing/2014/main" id="{BB624C59-F5B1-F5C8-E5F7-500497FB1701}"/>
                </a:ext>
              </a:extLst>
            </p:cNvPr>
            <p:cNvSpPr/>
            <p:nvPr/>
          </p:nvSpPr>
          <p:spPr>
            <a:xfrm>
              <a:off x="4093912" y="4313897"/>
              <a:ext cx="4047497" cy="323802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6" name="正方形/長方形 5">
              <a:extLst>
                <a:ext uri="{FF2B5EF4-FFF2-40B4-BE49-F238E27FC236}">
                  <a16:creationId xmlns:a16="http://schemas.microsoft.com/office/drawing/2014/main" id="{C71BA39F-51EA-9BD4-8492-2BF365E3C7E2}"/>
                </a:ext>
              </a:extLst>
            </p:cNvPr>
            <p:cNvSpPr/>
            <p:nvPr/>
          </p:nvSpPr>
          <p:spPr>
            <a:xfrm>
              <a:off x="4092222" y="726694"/>
              <a:ext cx="7419006" cy="3585375"/>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r"/>
              <a:r>
                <a:rPr kumimoji="1" lang="ja-JP" altLang="en-US" sz="1600" dirty="0">
                  <a:solidFill>
                    <a:schemeClr val="tx1"/>
                  </a:solidFill>
                  <a:latin typeface="Meiryo UI" panose="020B0604030504040204" pitchFamily="34" charset="-128"/>
                  <a:ea typeface="Meiryo UI" panose="020B0604030504040204" pitchFamily="34" charset="-128"/>
                </a:rPr>
                <a:t>データ管理</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大量データ取り込み機能</a:t>
              </a:r>
            </a:p>
          </p:txBody>
        </p:sp>
        <p:sp>
          <p:nvSpPr>
            <p:cNvPr id="7" name="Rectangle 78">
              <a:extLst>
                <a:ext uri="{FF2B5EF4-FFF2-40B4-BE49-F238E27FC236}">
                  <a16:creationId xmlns:a16="http://schemas.microsoft.com/office/drawing/2014/main" id="{6E739EEC-F9FE-DD78-8880-D8ACAFF924E1}"/>
                </a:ext>
              </a:extLst>
            </p:cNvPr>
            <p:cNvSpPr/>
            <p:nvPr/>
          </p:nvSpPr>
          <p:spPr>
            <a:xfrm>
              <a:off x="1774746" y="707621"/>
              <a:ext cx="9801647"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solidFill>
                    <a:schemeClr val="tx1"/>
                  </a:solidFill>
                  <a:latin typeface="Arial" panose="020B0604020202020204" pitchFamily="34" charset="0"/>
                  <a:cs typeface="Arial" panose="020B0604020202020204" pitchFamily="34" charset="0"/>
                </a:rPr>
                <a:t>AWS Cloud</a:t>
              </a:r>
            </a:p>
          </p:txBody>
        </p:sp>
        <p:pic>
          <p:nvPicPr>
            <p:cNvPr id="8" name="Graphic 79">
              <a:extLst>
                <a:ext uri="{FF2B5EF4-FFF2-40B4-BE49-F238E27FC236}">
                  <a16:creationId xmlns:a16="http://schemas.microsoft.com/office/drawing/2014/main" id="{B18D932E-50C5-00DD-3CCB-AC531686D5E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776327" y="706033"/>
              <a:ext cx="381000" cy="381000"/>
            </a:xfrm>
            <a:prstGeom prst="rect">
              <a:avLst/>
            </a:prstGeom>
          </p:spPr>
        </p:pic>
        <p:cxnSp>
          <p:nvCxnSpPr>
            <p:cNvPr id="9" name="直線矢印コネクタ 8">
              <a:extLst>
                <a:ext uri="{FF2B5EF4-FFF2-40B4-BE49-F238E27FC236}">
                  <a16:creationId xmlns:a16="http://schemas.microsoft.com/office/drawing/2014/main" id="{DF183E22-D51E-D10B-E11C-DFF1E87D85A8}"/>
                </a:ext>
              </a:extLst>
            </p:cNvPr>
            <p:cNvCxnSpPr>
              <a:cxnSpLocks/>
              <a:stCxn id="27" idx="3"/>
              <a:endCxn id="47" idx="1"/>
            </p:cNvCxnSpPr>
            <p:nvPr/>
          </p:nvCxnSpPr>
          <p:spPr>
            <a:xfrm flipV="1">
              <a:off x="1098420" y="1800952"/>
              <a:ext cx="915271" cy="16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6CBEB683-AFDF-630D-63DF-70979463DCD3}"/>
                </a:ext>
              </a:extLst>
            </p:cNvPr>
            <p:cNvSpPr txBox="1">
              <a:spLocks noChangeArrowheads="1"/>
            </p:cNvSpPr>
            <p:nvPr/>
          </p:nvSpPr>
          <p:spPr bwMode="auto">
            <a:xfrm>
              <a:off x="9309479" y="1881567"/>
              <a:ext cx="2243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分析済み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1" name="Graphic 8">
              <a:extLst>
                <a:ext uri="{FF2B5EF4-FFF2-40B4-BE49-F238E27FC236}">
                  <a16:creationId xmlns:a16="http://schemas.microsoft.com/office/drawing/2014/main" id="{FB560380-9F43-E2EB-2546-F3BCBF6759E3}"/>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10159941" y="1329517"/>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4">
              <a:extLst>
                <a:ext uri="{FF2B5EF4-FFF2-40B4-BE49-F238E27FC236}">
                  <a16:creationId xmlns:a16="http://schemas.microsoft.com/office/drawing/2014/main" id="{628C80B1-BB91-4B3C-E18C-54B985CAACEB}"/>
                </a:ext>
              </a:extLst>
            </p:cNvPr>
            <p:cNvSpPr txBox="1">
              <a:spLocks noChangeArrowheads="1"/>
            </p:cNvSpPr>
            <p:nvPr/>
          </p:nvSpPr>
          <p:spPr bwMode="auto">
            <a:xfrm>
              <a:off x="9552682" y="3176186"/>
              <a:ext cx="17567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ja-JP" altLang="en-US" sz="1200" dirty="0">
                  <a:latin typeface="Arial" panose="020B0604020202020204" pitchFamily="34" charset="0"/>
                  <a:ea typeface="Amazon Ember" panose="020B0603020204020204" pitchFamily="34" charset="0"/>
                  <a:cs typeface="Arial" panose="020B0604020202020204" pitchFamily="34" charset="0"/>
                </a:rPr>
                <a:t>分析済み</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3" name="Graphic 29">
              <a:extLst>
                <a:ext uri="{FF2B5EF4-FFF2-40B4-BE49-F238E27FC236}">
                  <a16:creationId xmlns:a16="http://schemas.microsoft.com/office/drawing/2014/main" id="{78A6511D-6C34-5C88-CD7A-E02F3BA06B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2447" y="2732559"/>
              <a:ext cx="457200" cy="457200"/>
            </a:xfrm>
            <a:prstGeom prst="rect">
              <a:avLst/>
            </a:prstGeom>
          </p:spPr>
        </p:pic>
        <p:sp>
          <p:nvSpPr>
            <p:cNvPr id="14" name="Rectangle 134">
              <a:extLst>
                <a:ext uri="{FF2B5EF4-FFF2-40B4-BE49-F238E27FC236}">
                  <a16:creationId xmlns:a16="http://schemas.microsoft.com/office/drawing/2014/main" id="{3B31E85E-7574-0D81-5858-2113DB6A4399}"/>
                </a:ext>
              </a:extLst>
            </p:cNvPr>
            <p:cNvSpPr/>
            <p:nvPr/>
          </p:nvSpPr>
          <p:spPr>
            <a:xfrm>
              <a:off x="9611239" y="1130618"/>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cxnSp>
          <p:nvCxnSpPr>
            <p:cNvPr id="15" name="Connector: Elbow 58">
              <a:extLst>
                <a:ext uri="{FF2B5EF4-FFF2-40B4-BE49-F238E27FC236}">
                  <a16:creationId xmlns:a16="http://schemas.microsoft.com/office/drawing/2014/main" id="{06C5DB9C-F028-7965-B260-E5F82E7321C2}"/>
                </a:ext>
              </a:extLst>
            </p:cNvPr>
            <p:cNvCxnSpPr>
              <a:cxnSpLocks/>
              <a:stCxn id="31" idx="2"/>
              <a:endCxn id="21" idx="1"/>
            </p:cNvCxnSpPr>
            <p:nvPr/>
          </p:nvCxnSpPr>
          <p:spPr>
            <a:xfrm rot="16200000" flipH="1">
              <a:off x="3505549" y="4252908"/>
              <a:ext cx="3087119" cy="41052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6" name="TextBox 9">
              <a:extLst>
                <a:ext uri="{FF2B5EF4-FFF2-40B4-BE49-F238E27FC236}">
                  <a16:creationId xmlns:a16="http://schemas.microsoft.com/office/drawing/2014/main" id="{3B8170BF-D31D-36A4-64D5-A836F742C463}"/>
                </a:ext>
              </a:extLst>
            </p:cNvPr>
            <p:cNvSpPr txBox="1">
              <a:spLocks noChangeArrowheads="1"/>
            </p:cNvSpPr>
            <p:nvPr/>
          </p:nvSpPr>
          <p:spPr bwMode="auto">
            <a:xfrm>
              <a:off x="6002471" y="5254634"/>
              <a:ext cx="2243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Amazon S3</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分析前</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保存ストレージ</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7" name="Graphic 8">
              <a:extLst>
                <a:ext uri="{FF2B5EF4-FFF2-40B4-BE49-F238E27FC236}">
                  <a16:creationId xmlns:a16="http://schemas.microsoft.com/office/drawing/2014/main" id="{31211C2E-FDE0-BA46-BDEC-DE6E3C5D651F}"/>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6852933" y="4702584"/>
              <a:ext cx="542213" cy="54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4">
              <a:extLst>
                <a:ext uri="{FF2B5EF4-FFF2-40B4-BE49-F238E27FC236}">
                  <a16:creationId xmlns:a16="http://schemas.microsoft.com/office/drawing/2014/main" id="{DC7358D4-C44B-11C4-EF25-28414C291A69}"/>
                </a:ext>
              </a:extLst>
            </p:cNvPr>
            <p:cNvSpPr txBox="1">
              <a:spLocks noChangeArrowheads="1"/>
            </p:cNvSpPr>
            <p:nvPr/>
          </p:nvSpPr>
          <p:spPr bwMode="auto">
            <a:xfrm>
              <a:off x="6245674" y="6549253"/>
              <a:ext cx="17567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latin typeface="Arial" panose="020B0604020202020204" pitchFamily="34" charset="0"/>
                  <a:ea typeface="Amazon Ember" panose="020B0603020204020204" pitchFamily="34" charset="0"/>
                  <a:cs typeface="Arial" panose="020B0604020202020204" pitchFamily="34" charset="0"/>
                </a:rPr>
                <a:t>AWS Glue</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ja-JP" altLang="en-US" sz="1200" dirty="0">
                  <a:latin typeface="Arial" panose="020B0604020202020204" pitchFamily="34" charset="0"/>
                  <a:ea typeface="Amazon Ember" panose="020B0603020204020204" pitchFamily="34" charset="0"/>
                  <a:cs typeface="Arial" panose="020B0604020202020204" pitchFamily="34" charset="0"/>
                </a:rPr>
                <a:t>分析前</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メタデータカタログ</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19" name="Graphic 29">
              <a:extLst>
                <a:ext uri="{FF2B5EF4-FFF2-40B4-BE49-F238E27FC236}">
                  <a16:creationId xmlns:a16="http://schemas.microsoft.com/office/drawing/2014/main" id="{ACB0F928-38CF-2D3A-5799-81EB339213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95439" y="6105626"/>
              <a:ext cx="457200" cy="457200"/>
            </a:xfrm>
            <a:prstGeom prst="rect">
              <a:avLst/>
            </a:prstGeom>
          </p:spPr>
        </p:pic>
        <p:sp>
          <p:nvSpPr>
            <p:cNvPr id="20" name="Rectangle 134">
              <a:extLst>
                <a:ext uri="{FF2B5EF4-FFF2-40B4-BE49-F238E27FC236}">
                  <a16:creationId xmlns:a16="http://schemas.microsoft.com/office/drawing/2014/main" id="{E876C5E5-0848-EB06-1036-424D54B341D9}"/>
                </a:ext>
              </a:extLst>
            </p:cNvPr>
            <p:cNvSpPr/>
            <p:nvPr/>
          </p:nvSpPr>
          <p:spPr>
            <a:xfrm>
              <a:off x="6304231" y="4503685"/>
              <a:ext cx="1639616" cy="299094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pic>
          <p:nvPicPr>
            <p:cNvPr id="21" name="Graphic 12">
              <a:extLst>
                <a:ext uri="{FF2B5EF4-FFF2-40B4-BE49-F238E27FC236}">
                  <a16:creationId xmlns:a16="http://schemas.microsoft.com/office/drawing/2014/main" id="{AED65325-7C63-D2E2-ACF3-F513B2622456}"/>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5254369" y="5738193"/>
              <a:ext cx="527072" cy="52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9">
              <a:extLst>
                <a:ext uri="{FF2B5EF4-FFF2-40B4-BE49-F238E27FC236}">
                  <a16:creationId xmlns:a16="http://schemas.microsoft.com/office/drawing/2014/main" id="{FD1E2760-001B-E87B-8309-C2A48745A0C2}"/>
                </a:ext>
              </a:extLst>
            </p:cNvPr>
            <p:cNvSpPr txBox="1">
              <a:spLocks noChangeArrowheads="1"/>
            </p:cNvSpPr>
            <p:nvPr/>
          </p:nvSpPr>
          <p:spPr bwMode="auto">
            <a:xfrm>
              <a:off x="4378080" y="6283296"/>
              <a:ext cx="2279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Firehose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蓄積処理</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24" name="直線矢印コネクタ 23">
              <a:extLst>
                <a:ext uri="{FF2B5EF4-FFF2-40B4-BE49-F238E27FC236}">
                  <a16:creationId xmlns:a16="http://schemas.microsoft.com/office/drawing/2014/main" id="{A58B3908-3098-E105-61A9-FFFEF65809CC}"/>
                </a:ext>
              </a:extLst>
            </p:cNvPr>
            <p:cNvCxnSpPr>
              <a:cxnSpLocks/>
              <a:stCxn id="21" idx="3"/>
              <a:endCxn id="20" idx="1"/>
            </p:cNvCxnSpPr>
            <p:nvPr/>
          </p:nvCxnSpPr>
          <p:spPr>
            <a:xfrm flipV="1">
              <a:off x="5781441" y="5999158"/>
              <a:ext cx="522790" cy="25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1E496D50-A6BC-D5C4-71CC-E9B555A9E9C1}"/>
                </a:ext>
              </a:extLst>
            </p:cNvPr>
            <p:cNvCxnSpPr>
              <a:cxnSpLocks/>
              <a:endCxn id="14" idx="2"/>
            </p:cNvCxnSpPr>
            <p:nvPr/>
          </p:nvCxnSpPr>
          <p:spPr>
            <a:xfrm flipH="1" flipV="1">
              <a:off x="10431047" y="4121564"/>
              <a:ext cx="3928" cy="11576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52C10D08-25AD-9D7C-3A96-74EBB3ED7A46}"/>
                </a:ext>
              </a:extLst>
            </p:cNvPr>
            <p:cNvCxnSpPr>
              <a:cxnSpLocks/>
              <a:stCxn id="43" idx="1"/>
              <a:endCxn id="20" idx="3"/>
            </p:cNvCxnSpPr>
            <p:nvPr/>
          </p:nvCxnSpPr>
          <p:spPr>
            <a:xfrm flipH="1" flipV="1">
              <a:off x="7943847" y="5999158"/>
              <a:ext cx="550326" cy="2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Graphic 44">
              <a:extLst>
                <a:ext uri="{FF2B5EF4-FFF2-40B4-BE49-F238E27FC236}">
                  <a16:creationId xmlns:a16="http://schemas.microsoft.com/office/drawing/2014/main" id="{E64D214A-E8D7-4EC5-92F9-BD83B34377B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41220" y="157402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a:extLst>
                <a:ext uri="{FF2B5EF4-FFF2-40B4-BE49-F238E27FC236}">
                  <a16:creationId xmlns:a16="http://schemas.microsoft.com/office/drawing/2014/main" id="{253B1DE6-ECCE-20BE-D83C-1AC72B58590C}"/>
                </a:ext>
              </a:extLst>
            </p:cNvPr>
            <p:cNvSpPr txBox="1">
              <a:spLocks noChangeArrowheads="1"/>
            </p:cNvSpPr>
            <p:nvPr/>
          </p:nvSpPr>
          <p:spPr bwMode="auto">
            <a:xfrm>
              <a:off x="72211" y="2080320"/>
              <a:ext cx="1596737"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観測機器</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MQTTプロトコル、AWS</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 IoT Device </a:t>
              </a:r>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SKD等を利用</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cxnSp>
          <p:nvCxnSpPr>
            <p:cNvPr id="29" name="直線矢印コネクタ 28">
              <a:extLst>
                <a:ext uri="{FF2B5EF4-FFF2-40B4-BE49-F238E27FC236}">
                  <a16:creationId xmlns:a16="http://schemas.microsoft.com/office/drawing/2014/main" id="{DA1AA7E3-1210-1EF0-EFB3-420725D8581E}"/>
                </a:ext>
              </a:extLst>
            </p:cNvPr>
            <p:cNvCxnSpPr>
              <a:cxnSpLocks/>
              <a:stCxn id="47" idx="3"/>
              <a:endCxn id="30" idx="1"/>
            </p:cNvCxnSpPr>
            <p:nvPr/>
          </p:nvCxnSpPr>
          <p:spPr>
            <a:xfrm>
              <a:off x="4052137" y="1800952"/>
              <a:ext cx="527713" cy="10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 name="Graphic 9">
              <a:extLst>
                <a:ext uri="{FF2B5EF4-FFF2-40B4-BE49-F238E27FC236}">
                  <a16:creationId xmlns:a16="http://schemas.microsoft.com/office/drawing/2014/main" id="{EBD5F3E6-A3FC-93FE-AB4C-83874322C54D}"/>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4579850" y="1538048"/>
              <a:ext cx="527996" cy="52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7">
              <a:extLst>
                <a:ext uri="{FF2B5EF4-FFF2-40B4-BE49-F238E27FC236}">
                  <a16:creationId xmlns:a16="http://schemas.microsoft.com/office/drawing/2014/main" id="{FEDEEAC9-6A27-CF2E-44DA-256DDA715567}"/>
                </a:ext>
              </a:extLst>
            </p:cNvPr>
            <p:cNvSpPr txBox="1">
              <a:spLocks noChangeArrowheads="1"/>
            </p:cNvSpPr>
            <p:nvPr/>
          </p:nvSpPr>
          <p:spPr bwMode="auto">
            <a:xfrm>
              <a:off x="3697673" y="2083613"/>
              <a:ext cx="2292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Streams</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収集用ストリーム</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pic>
          <p:nvPicPr>
            <p:cNvPr id="32" name="Graphic 14">
              <a:extLst>
                <a:ext uri="{FF2B5EF4-FFF2-40B4-BE49-F238E27FC236}">
                  <a16:creationId xmlns:a16="http://schemas.microsoft.com/office/drawing/2014/main" id="{2AAEE1AA-3FF4-B43D-81D5-541767B72A90}"/>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6510748" y="1531292"/>
              <a:ext cx="541508" cy="54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phic 12">
              <a:extLst>
                <a:ext uri="{FF2B5EF4-FFF2-40B4-BE49-F238E27FC236}">
                  <a16:creationId xmlns:a16="http://schemas.microsoft.com/office/drawing/2014/main" id="{45B9F2C1-9463-92F2-CB28-2B41A5CC531A}"/>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126741" y="2954910"/>
              <a:ext cx="527072" cy="52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9">
              <a:extLst>
                <a:ext uri="{FF2B5EF4-FFF2-40B4-BE49-F238E27FC236}">
                  <a16:creationId xmlns:a16="http://schemas.microsoft.com/office/drawing/2014/main" id="{6794DCA4-4A65-6B41-3DCB-22CC61A5FC3D}"/>
                </a:ext>
              </a:extLst>
            </p:cNvPr>
            <p:cNvSpPr txBox="1">
              <a:spLocks noChangeArrowheads="1"/>
            </p:cNvSpPr>
            <p:nvPr/>
          </p:nvSpPr>
          <p:spPr bwMode="auto">
            <a:xfrm>
              <a:off x="7250452" y="3500013"/>
              <a:ext cx="2279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Kinesis</a:t>
              </a:r>
              <a:br>
                <a:rPr lang="en-US" altLang="en-US" sz="1200" dirty="0">
                  <a:latin typeface="Arial" panose="020B0604020202020204" pitchFamily="34" charset="0"/>
                  <a:ea typeface="Amazon Ember" panose="020B0603020204020204" pitchFamily="34" charset="0"/>
                  <a:cs typeface="Arial" panose="020B0604020202020204" pitchFamily="34" charset="0"/>
                </a:rPr>
              </a:br>
              <a:r>
                <a:rPr lang="en-US" altLang="en-US" sz="1200" dirty="0">
                  <a:latin typeface="Arial" panose="020B0604020202020204" pitchFamily="34" charset="0"/>
                  <a:ea typeface="Amazon Ember" panose="020B0603020204020204" pitchFamily="34" charset="0"/>
                  <a:cs typeface="Arial" panose="020B0604020202020204" pitchFamily="34" charset="0"/>
                </a:rPr>
                <a:t>Data Firehose</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eaLnBrk="1" hangingPunct="1"/>
              <a:r>
                <a:rPr lang="en-US" altLang="ja-JP" sz="1200" dirty="0">
                  <a:latin typeface="Arial" panose="020B0604020202020204" pitchFamily="34" charset="0"/>
                  <a:ea typeface="Amazon Ember" panose="020B0603020204020204" pitchFamily="34" charset="0"/>
                  <a:cs typeface="Arial" panose="020B0604020202020204" pitchFamily="34" charset="0"/>
                </a:rPr>
                <a:t>ETL</a:t>
              </a:r>
              <a:r>
                <a:rPr lang="ja-JP" altLang="en-US" sz="1200" dirty="0">
                  <a:latin typeface="Arial" panose="020B0604020202020204" pitchFamily="34" charset="0"/>
                  <a:ea typeface="Amazon Ember" panose="020B0603020204020204" pitchFamily="34" charset="0"/>
                  <a:cs typeface="Arial" panose="020B0604020202020204" pitchFamily="34" charset="0"/>
                </a:rPr>
                <a:t>及び蓄積処理</a:t>
              </a:r>
              <a:endParaRPr lang="en-US" altLang="en-US" sz="1200" dirty="0">
                <a:latin typeface="Arial" panose="020B0604020202020204" pitchFamily="34" charset="0"/>
                <a:ea typeface="Amazon Ember" panose="020B0603020204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8BA7FED-CD9A-4947-F86D-9C80A480399E}"/>
                </a:ext>
              </a:extLst>
            </p:cNvPr>
            <p:cNvSpPr txBox="1">
              <a:spLocks noChangeArrowheads="1"/>
            </p:cNvSpPr>
            <p:nvPr/>
          </p:nvSpPr>
          <p:spPr bwMode="auto">
            <a:xfrm>
              <a:off x="5615585" y="2083613"/>
              <a:ext cx="2349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Managed Service</a:t>
              </a:r>
            </a:p>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for Apache </a:t>
              </a:r>
              <a:r>
                <a:rPr lang="en-US" altLang="en-US" sz="1200" dirty="0" err="1">
                  <a:latin typeface="Arial" panose="020B0604020202020204" pitchFamily="34" charset="0"/>
                  <a:ea typeface="Amazon Ember" panose="020B0603020204020204" pitchFamily="34" charset="0"/>
                  <a:cs typeface="Arial" panose="020B0604020202020204" pitchFamily="34" charset="0"/>
                </a:rPr>
                <a:t>Flink</a:t>
              </a:r>
              <a:r>
                <a:rPr lang="en-US" altLang="en-US" sz="1200" dirty="0">
                  <a:latin typeface="Arial" panose="020B0604020202020204" pitchFamily="34" charset="0"/>
                  <a:ea typeface="Amazon Ember" panose="020B0603020204020204" pitchFamily="34" charset="0"/>
                  <a:cs typeface="Arial" panose="020B0604020202020204" pitchFamily="34" charset="0"/>
                </a:rPr>
                <a:t>※</a:t>
              </a:r>
            </a:p>
            <a:p>
              <a:pPr algn="ct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ストリーミングデータ</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algn="ctr"/>
              <a:r>
                <a:rPr lang="ja-JP" altLang="en-US" sz="1200" dirty="0">
                  <a:latin typeface="Arial" panose="020B0604020202020204" pitchFamily="34" charset="0"/>
                  <a:ea typeface="Amazon Ember" panose="020B0603020204020204" pitchFamily="34" charset="0"/>
                  <a:cs typeface="Arial" panose="020B0604020202020204" pitchFamily="34" charset="0"/>
                </a:rPr>
                <a:t>リアルタイム分析及び蓄積処理</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p:txBody>
        </p:sp>
        <p:cxnSp>
          <p:nvCxnSpPr>
            <p:cNvPr id="36" name="直線矢印コネクタ 35">
              <a:extLst>
                <a:ext uri="{FF2B5EF4-FFF2-40B4-BE49-F238E27FC236}">
                  <a16:creationId xmlns:a16="http://schemas.microsoft.com/office/drawing/2014/main" id="{86369A08-3779-22E4-7590-D41CC8CA5705}"/>
                </a:ext>
              </a:extLst>
            </p:cNvPr>
            <p:cNvCxnSpPr>
              <a:cxnSpLocks/>
              <a:stCxn id="30" idx="3"/>
              <a:endCxn id="32" idx="1"/>
            </p:cNvCxnSpPr>
            <p:nvPr/>
          </p:nvCxnSpPr>
          <p:spPr>
            <a:xfrm>
              <a:off x="5107846" y="1802046"/>
              <a:ext cx="14029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Connector: Elbow 58">
              <a:extLst>
                <a:ext uri="{FF2B5EF4-FFF2-40B4-BE49-F238E27FC236}">
                  <a16:creationId xmlns:a16="http://schemas.microsoft.com/office/drawing/2014/main" id="{814CBFFF-3CC7-4046-E436-DBDED21B668C}"/>
                </a:ext>
              </a:extLst>
            </p:cNvPr>
            <p:cNvCxnSpPr>
              <a:cxnSpLocks/>
              <a:stCxn id="35" idx="2"/>
              <a:endCxn id="33" idx="1"/>
            </p:cNvCxnSpPr>
            <p:nvPr/>
          </p:nvCxnSpPr>
          <p:spPr>
            <a:xfrm rot="16200000" flipH="1">
              <a:off x="7306723" y="2398428"/>
              <a:ext cx="303836" cy="133619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71F22C1B-37C1-A7ED-915A-976A3EDF75D5}"/>
                </a:ext>
              </a:extLst>
            </p:cNvPr>
            <p:cNvCxnSpPr>
              <a:cxnSpLocks/>
              <a:stCxn id="33" idx="3"/>
            </p:cNvCxnSpPr>
            <p:nvPr/>
          </p:nvCxnSpPr>
          <p:spPr>
            <a:xfrm>
              <a:off x="8653813" y="3218446"/>
              <a:ext cx="972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直線矢印コネクタ 41">
              <a:extLst>
                <a:ext uri="{FF2B5EF4-FFF2-40B4-BE49-F238E27FC236}">
                  <a16:creationId xmlns:a16="http://schemas.microsoft.com/office/drawing/2014/main" id="{2261671C-A9A0-26E3-C074-652CCB3B71E2}"/>
                </a:ext>
              </a:extLst>
            </p:cNvPr>
            <p:cNvCxnSpPr>
              <a:cxnSpLocks/>
              <a:stCxn id="32" idx="3"/>
            </p:cNvCxnSpPr>
            <p:nvPr/>
          </p:nvCxnSpPr>
          <p:spPr>
            <a:xfrm>
              <a:off x="7052255" y="1802046"/>
              <a:ext cx="255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134">
              <a:extLst>
                <a:ext uri="{FF2B5EF4-FFF2-40B4-BE49-F238E27FC236}">
                  <a16:creationId xmlns:a16="http://schemas.microsoft.com/office/drawing/2014/main" id="{EC81CAE2-BA4D-6380-A12A-ED226C98C948}"/>
                </a:ext>
              </a:extLst>
            </p:cNvPr>
            <p:cNvSpPr/>
            <p:nvPr/>
          </p:nvSpPr>
          <p:spPr>
            <a:xfrm>
              <a:off x="8494173" y="5274562"/>
              <a:ext cx="3040264" cy="145491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44" name="TextBox 20">
              <a:extLst>
                <a:ext uri="{FF2B5EF4-FFF2-40B4-BE49-F238E27FC236}">
                  <a16:creationId xmlns:a16="http://schemas.microsoft.com/office/drawing/2014/main" id="{48BD2184-210C-AE6E-22AA-9B07C70CA3E6}"/>
                </a:ext>
              </a:extLst>
            </p:cNvPr>
            <p:cNvSpPr txBox="1">
              <a:spLocks noChangeArrowheads="1"/>
            </p:cNvSpPr>
            <p:nvPr/>
          </p:nvSpPr>
          <p:spPr bwMode="auto">
            <a:xfrm>
              <a:off x="9169530" y="5310338"/>
              <a:ext cx="16452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rial"/>
                  <a:ea typeface="Amazon Ember" panose="020B0603020204020204" pitchFamily="34" charset="0"/>
                  <a:cs typeface="Arial"/>
                </a:rPr>
                <a:t>連携機能</a:t>
              </a:r>
            </a:p>
            <a:p>
              <a:pPr algn="ctr"/>
              <a:endParaRPr lang="ja-JP" altLang="en-US" sz="1100" dirty="0">
                <a:latin typeface="Arial"/>
                <a:ea typeface="Amazon Ember" panose="020B0603020204020204" pitchFamily="34" charset="0"/>
                <a:cs typeface="Arial"/>
              </a:endParaRPr>
            </a:p>
            <a:p>
              <a:pPr algn="ctr"/>
              <a:r>
                <a:rPr lang="ja-JP" altLang="en-US" sz="1100" dirty="0">
                  <a:latin typeface="Arial"/>
                  <a:ea typeface="Amazon Ember" panose="020B0603020204020204" pitchFamily="34" charset="0"/>
                  <a:cs typeface="Arial"/>
                </a:rPr>
                <a:t>蓄積したデータを参照し利用する機能</a:t>
              </a:r>
            </a:p>
          </p:txBody>
        </p:sp>
        <p:sp>
          <p:nvSpPr>
            <p:cNvPr id="45" name="TextBox 20">
              <a:extLst>
                <a:ext uri="{FF2B5EF4-FFF2-40B4-BE49-F238E27FC236}">
                  <a16:creationId xmlns:a16="http://schemas.microsoft.com/office/drawing/2014/main" id="{3E0F9134-8358-560A-C200-4A64DDCE82A9}"/>
                </a:ext>
              </a:extLst>
            </p:cNvPr>
            <p:cNvSpPr txBox="1">
              <a:spLocks noChangeArrowheads="1"/>
            </p:cNvSpPr>
            <p:nvPr/>
          </p:nvSpPr>
          <p:spPr bwMode="auto">
            <a:xfrm>
              <a:off x="8484889" y="6031114"/>
              <a:ext cx="3304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a:t>
              </a:r>
              <a:r>
                <a:rPr lang="ja-JP" altLang="en-US" sz="1200" dirty="0">
                  <a:latin typeface="Arial" panose="020B0604020202020204" pitchFamily="34" charset="0"/>
                  <a:ea typeface="Amazon Ember" panose="020B0603020204020204" pitchFamily="34" charset="0"/>
                  <a:cs typeface="Arial" panose="020B0604020202020204" pitchFamily="34" charset="0"/>
                </a:rPr>
                <a:t>分析用ダッシュボード機能</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a:latin typeface="Arial"/>
                  <a:ea typeface="Amazon Ember" panose="020B0603020204020204" pitchFamily="34" charset="0"/>
                  <a:cs typeface="Arial"/>
                </a:rPr>
                <a:t>データ管理</a:t>
              </a:r>
              <a:r>
                <a:rPr lang="en-US" altLang="ja-JP" sz="1200" dirty="0">
                  <a:latin typeface="Arial"/>
                  <a:ea typeface="Amazon Ember" panose="020B0603020204020204" pitchFamily="34" charset="0"/>
                  <a:cs typeface="Arial"/>
                </a:rPr>
                <a:t>_</a:t>
              </a:r>
              <a:r>
                <a:rPr lang="ja-JP" altLang="en-US" sz="1200">
                  <a:latin typeface="Arial"/>
                  <a:ea typeface="Amazon Ember" panose="020B0603020204020204" pitchFamily="34" charset="0"/>
                  <a:cs typeface="Arial"/>
                </a:rPr>
                <a:t>統計処理機能</a:t>
              </a:r>
              <a:endParaRPr lang="en-US" altLang="ja-JP" sz="1200">
                <a:latin typeface="Arial"/>
                <a:ea typeface="Amazon Ember" panose="020B0603020204020204" pitchFamily="34" charset="0"/>
                <a:cs typeface="Arial"/>
              </a:endParaRPr>
            </a:p>
          </p:txBody>
        </p:sp>
        <p:sp>
          <p:nvSpPr>
            <p:cNvPr id="47" name="Rectangle 134">
              <a:extLst>
                <a:ext uri="{FF2B5EF4-FFF2-40B4-BE49-F238E27FC236}">
                  <a16:creationId xmlns:a16="http://schemas.microsoft.com/office/drawing/2014/main" id="{D39774D0-D937-34CD-F696-335E37084FD7}"/>
                </a:ext>
              </a:extLst>
            </p:cNvPr>
            <p:cNvSpPr/>
            <p:nvPr/>
          </p:nvSpPr>
          <p:spPr>
            <a:xfrm>
              <a:off x="2013691" y="1109350"/>
              <a:ext cx="2038446" cy="138320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rial" panose="020B0604020202020204" pitchFamily="34" charset="0"/>
                <a:cs typeface="Arial" panose="020B0604020202020204" pitchFamily="34" charset="0"/>
              </a:endParaRPr>
            </a:p>
          </p:txBody>
        </p:sp>
        <p:sp>
          <p:nvSpPr>
            <p:cNvPr id="48" name="TextBox 20">
              <a:extLst>
                <a:ext uri="{FF2B5EF4-FFF2-40B4-BE49-F238E27FC236}">
                  <a16:creationId xmlns:a16="http://schemas.microsoft.com/office/drawing/2014/main" id="{18C99A88-5661-9EB2-37E0-1F1B3313E18C}"/>
                </a:ext>
              </a:extLst>
            </p:cNvPr>
            <p:cNvSpPr txBox="1">
              <a:spLocks noChangeArrowheads="1"/>
            </p:cNvSpPr>
            <p:nvPr/>
          </p:nvSpPr>
          <p:spPr bwMode="auto">
            <a:xfrm>
              <a:off x="2166864" y="1954994"/>
              <a:ext cx="1643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rial" panose="020B0604020202020204" pitchFamily="34" charset="0"/>
                  <a:ea typeface="Amazon Ember" panose="020B0603020204020204" pitchFamily="34" charset="0"/>
                  <a:cs typeface="Arial" panose="020B0604020202020204" pitchFamily="34" charset="0"/>
                </a:rPr>
                <a:t>例</a:t>
              </a:r>
              <a:endParaRPr lang="en-US" altLang="ja-JP" sz="1200" dirty="0">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r>
                <a:rPr lang="ja-JP" altLang="en-US" sz="1200" dirty="0">
                  <a:latin typeface="Arial" panose="020B0604020202020204" pitchFamily="34" charset="0"/>
                  <a:ea typeface="Amazon Ember" panose="020B0603020204020204" pitchFamily="34" charset="0"/>
                  <a:cs typeface="Arial" panose="020B0604020202020204" pitchFamily="34" charset="0"/>
                </a:rPr>
                <a:t>データ管理</a:t>
              </a:r>
              <a:r>
                <a:rPr lang="en-US" altLang="ja-JP" sz="1200" dirty="0">
                  <a:latin typeface="Arial" panose="020B0604020202020204" pitchFamily="34" charset="0"/>
                  <a:ea typeface="Amazon Ember" panose="020B0603020204020204" pitchFamily="34" charset="0"/>
                  <a:cs typeface="Arial" panose="020B0604020202020204" pitchFamily="34" charset="0"/>
                </a:rPr>
                <a:t>_IoT</a:t>
              </a:r>
              <a:r>
                <a:rPr lang="ja-JP" altLang="en-US" sz="1200" dirty="0">
                  <a:latin typeface="Arial" panose="020B0604020202020204" pitchFamily="34" charset="0"/>
                  <a:ea typeface="Amazon Ember" panose="020B0603020204020204" pitchFamily="34" charset="0"/>
                  <a:cs typeface="Arial" panose="020B0604020202020204" pitchFamily="34" charset="0"/>
                </a:rPr>
                <a:t>連携機能</a:t>
              </a:r>
              <a:endParaRPr lang="en-US" altLang="ja-JP" sz="1200" dirty="0">
                <a:latin typeface="Arial"/>
                <a:ea typeface="Amazon Ember" panose="020B0603020204020204" pitchFamily="34" charset="0"/>
                <a:cs typeface="Arial"/>
              </a:endParaRPr>
            </a:p>
          </p:txBody>
        </p:sp>
      </p:grpSp>
    </p:spTree>
    <p:extLst>
      <p:ext uri="{BB962C8B-B14F-4D97-AF65-F5344CB8AC3E}">
        <p14:creationId xmlns:p14="http://schemas.microsoft.com/office/powerpoint/2010/main" val="2394304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
          <a:extLst>
            <a:ext uri="{FF2B5EF4-FFF2-40B4-BE49-F238E27FC236}">
              <a16:creationId xmlns:a16="http://schemas.microsoft.com/office/drawing/2014/main" id="{695443AC-548F-8621-F107-FADFB30320DF}"/>
            </a:ext>
          </a:extLst>
        </p:cNvPr>
        <p:cNvGrpSpPr/>
        <p:nvPr/>
      </p:nvGrpSpPr>
      <p:grpSpPr>
        <a:xfrm>
          <a:off x="0" y="0"/>
          <a:ext cx="0" cy="0"/>
          <a:chOff x="0" y="0"/>
          <a:chExt cx="0" cy="0"/>
        </a:xfrm>
      </p:grpSpPr>
      <p:sp>
        <p:nvSpPr>
          <p:cNvPr id="49" name="Google Shape;49;p1">
            <a:extLst>
              <a:ext uri="{FF2B5EF4-FFF2-40B4-BE49-F238E27FC236}">
                <a16:creationId xmlns:a16="http://schemas.microsoft.com/office/drawing/2014/main" id="{9D21DBD5-26D2-2971-F361-0289B5840DB1}"/>
              </a:ext>
            </a:extLst>
          </p:cNvPr>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ct val="111111"/>
              <a:buNone/>
            </a:pPr>
            <a:r>
              <a:rPr lang="en-US" dirty="0">
                <a:latin typeface="Meiryo UI" panose="020B0604030504040204" pitchFamily="50" charset="-128"/>
                <a:ea typeface="Meiryo UI" panose="020B0604030504040204" pitchFamily="50" charset="-128"/>
              </a:rPr>
              <a:t>5-1-4-9. データ管理</a:t>
            </a:r>
            <a:r>
              <a:rPr lang="en-US" dirty="0" err="1">
                <a:latin typeface="Meiryo UI" panose="020B0604030504040204" pitchFamily="50" charset="-128"/>
                <a:ea typeface="Meiryo UI" panose="020B0604030504040204" pitchFamily="50" charset="-128"/>
              </a:rPr>
              <a:t>_地図表示機能</a:t>
            </a:r>
            <a:endParaRPr dirty="0">
              <a:latin typeface="Meiryo UI" panose="020B0604030504040204" pitchFamily="50" charset="-128"/>
              <a:ea typeface="Meiryo UI" panose="020B0604030504040204" pitchFamily="50" charset="-128"/>
            </a:endParaRPr>
          </a:p>
        </p:txBody>
      </p:sp>
      <p:sp>
        <p:nvSpPr>
          <p:cNvPr id="2" name="正方形/長方形 3">
            <a:extLst>
              <a:ext uri="{FF2B5EF4-FFF2-40B4-BE49-F238E27FC236}">
                <a16:creationId xmlns:a16="http://schemas.microsoft.com/office/drawing/2014/main" id="{7D1A553C-9924-3629-3A03-87260E4D72B3}"/>
              </a:ext>
            </a:extLst>
          </p:cNvPr>
          <p:cNvSpPr/>
          <p:nvPr/>
        </p:nvSpPr>
        <p:spPr>
          <a:xfrm>
            <a:off x="3769095" y="1922838"/>
            <a:ext cx="8732761" cy="2981321"/>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lang="ja-JP" sz="1600">
                <a:solidFill>
                  <a:schemeClr val="tx1"/>
                </a:solidFill>
                <a:latin typeface="Meiryo UI" panose="020B0604030504040204" pitchFamily="34" charset="-128"/>
                <a:ea typeface="Meiryo UI" panose="020B0604030504040204" pitchFamily="34" charset="-128"/>
              </a:rPr>
              <a:t>データ管理_</a:t>
            </a:r>
            <a:r>
              <a:rPr lang="ja-JP" altLang="en-US" sz="1600">
                <a:solidFill>
                  <a:schemeClr val="tx1"/>
                </a:solidFill>
                <a:latin typeface="Meiryo UI" panose="020B0604030504040204" pitchFamily="34" charset="-128"/>
                <a:ea typeface="Meiryo UI" panose="020B0604030504040204" pitchFamily="34" charset="-128"/>
              </a:rPr>
              <a:t>地図表示</a:t>
            </a:r>
            <a:r>
              <a:rPr lang="ja-JP" sz="1600">
                <a:solidFill>
                  <a:schemeClr val="tx1"/>
                </a:solidFill>
                <a:latin typeface="Meiryo UI" panose="020B0604030504040204" pitchFamily="34" charset="-128"/>
                <a:ea typeface="Meiryo UI" panose="020B0604030504040204" pitchFamily="34" charset="-128"/>
              </a:rPr>
              <a:t>機能</a:t>
            </a:r>
            <a:endParaRPr lang="en-US" altLang="ja-JP"/>
          </a:p>
        </p:txBody>
      </p:sp>
      <p:sp>
        <p:nvSpPr>
          <p:cNvPr id="3" name="TextBox 12">
            <a:extLst>
              <a:ext uri="{FF2B5EF4-FFF2-40B4-BE49-F238E27FC236}">
                <a16:creationId xmlns:a16="http://schemas.microsoft.com/office/drawing/2014/main" id="{8EBB9400-D91A-F22F-CFFD-CE844531FE50}"/>
              </a:ext>
            </a:extLst>
          </p:cNvPr>
          <p:cNvSpPr txBox="1">
            <a:spLocks noChangeArrowheads="1"/>
          </p:cNvSpPr>
          <p:nvPr/>
        </p:nvSpPr>
        <p:spPr bwMode="auto">
          <a:xfrm>
            <a:off x="1237546" y="4695097"/>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4" name="Graphic 23">
            <a:extLst>
              <a:ext uri="{FF2B5EF4-FFF2-40B4-BE49-F238E27FC236}">
                <a16:creationId xmlns:a16="http://schemas.microsoft.com/office/drawing/2014/main" id="{FD8E5BF5-F0A3-2478-66A4-D6D6CC96882A}"/>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flipH="1">
            <a:off x="1473217" y="421111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8">
            <a:extLst>
              <a:ext uri="{FF2B5EF4-FFF2-40B4-BE49-F238E27FC236}">
                <a16:creationId xmlns:a16="http://schemas.microsoft.com/office/drawing/2014/main" id="{E29CE9BF-EBE1-843F-4ECD-A7AA3E0EE929}"/>
              </a:ext>
            </a:extLst>
          </p:cNvPr>
          <p:cNvSpPr/>
          <p:nvPr/>
        </p:nvSpPr>
        <p:spPr>
          <a:xfrm>
            <a:off x="2477378" y="2242635"/>
            <a:ext cx="10176878" cy="64192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6" name="Graphic 79">
            <a:extLst>
              <a:ext uri="{FF2B5EF4-FFF2-40B4-BE49-F238E27FC236}">
                <a16:creationId xmlns:a16="http://schemas.microsoft.com/office/drawing/2014/main" id="{8A1950C5-BC28-832F-E976-5A9E76A8E9B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77378" y="2259046"/>
            <a:ext cx="381000" cy="381000"/>
          </a:xfrm>
          <a:prstGeom prst="rect">
            <a:avLst/>
          </a:prstGeom>
        </p:spPr>
      </p:pic>
      <p:sp>
        <p:nvSpPr>
          <p:cNvPr id="12" name="Rectangle 40">
            <a:extLst>
              <a:ext uri="{FF2B5EF4-FFF2-40B4-BE49-F238E27FC236}">
                <a16:creationId xmlns:a16="http://schemas.microsoft.com/office/drawing/2014/main" id="{4F88DBF3-6D4B-D0BA-97F6-FC8964E8FF18}"/>
              </a:ext>
            </a:extLst>
          </p:cNvPr>
          <p:cNvSpPr/>
          <p:nvPr/>
        </p:nvSpPr>
        <p:spPr>
          <a:xfrm>
            <a:off x="3444338" y="6032910"/>
            <a:ext cx="5518268" cy="104998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TextBox 20">
            <a:extLst>
              <a:ext uri="{FF2B5EF4-FFF2-40B4-BE49-F238E27FC236}">
                <a16:creationId xmlns:a16="http://schemas.microsoft.com/office/drawing/2014/main" id="{CE9AE8AA-4C7B-59B3-2CAD-B84AC75D3FDC}"/>
              </a:ext>
            </a:extLst>
          </p:cNvPr>
          <p:cNvSpPr txBox="1">
            <a:spLocks noChangeArrowheads="1"/>
          </p:cNvSpPr>
          <p:nvPr/>
        </p:nvSpPr>
        <p:spPr bwMode="auto">
          <a:xfrm>
            <a:off x="6089607" y="6233160"/>
            <a:ext cx="28729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_Web</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ページ</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静的コンテンツ</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公開機能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TextBox 20">
            <a:extLst>
              <a:ext uri="{FF2B5EF4-FFF2-40B4-BE49-F238E27FC236}">
                <a16:creationId xmlns:a16="http://schemas.microsoft.com/office/drawing/2014/main" id="{A37E9A27-7EF3-A318-676A-8C918F1C5C4F}"/>
              </a:ext>
            </a:extLst>
          </p:cNvPr>
          <p:cNvSpPr txBox="1">
            <a:spLocks noChangeArrowheads="1"/>
          </p:cNvSpPr>
          <p:nvPr/>
        </p:nvSpPr>
        <p:spPr bwMode="auto">
          <a:xfrm>
            <a:off x="3557281" y="6079190"/>
            <a:ext cx="26121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ブラウザ上で動作するフロントエンドアプリを配信する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7" name="Connector: Elbow 4">
            <a:extLst>
              <a:ext uri="{FF2B5EF4-FFF2-40B4-BE49-F238E27FC236}">
                <a16:creationId xmlns:a16="http://schemas.microsoft.com/office/drawing/2014/main" id="{D2706D93-AFD3-F315-2E55-D2103AC04DAD}"/>
              </a:ext>
            </a:extLst>
          </p:cNvPr>
          <p:cNvCxnSpPr>
            <a:cxnSpLocks/>
            <a:stCxn id="4" idx="1"/>
            <a:endCxn id="12" idx="1"/>
          </p:cNvCxnSpPr>
          <p:nvPr/>
        </p:nvCxnSpPr>
        <p:spPr>
          <a:xfrm>
            <a:off x="1943117" y="4446062"/>
            <a:ext cx="1501221" cy="211183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93">
            <a:extLst>
              <a:ext uri="{FF2B5EF4-FFF2-40B4-BE49-F238E27FC236}">
                <a16:creationId xmlns:a16="http://schemas.microsoft.com/office/drawing/2014/main" id="{479A8BF9-5A4F-750F-C2A2-C0B48FAF1F93}"/>
              </a:ext>
            </a:extLst>
          </p:cNvPr>
          <p:cNvSpPr/>
          <p:nvPr/>
        </p:nvSpPr>
        <p:spPr>
          <a:xfrm>
            <a:off x="3444337" y="7254648"/>
            <a:ext cx="5518268" cy="110298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TextBox 20">
            <a:extLst>
              <a:ext uri="{FF2B5EF4-FFF2-40B4-BE49-F238E27FC236}">
                <a16:creationId xmlns:a16="http://schemas.microsoft.com/office/drawing/2014/main" id="{B52934E6-85C1-1503-430B-2CC945BA4480}"/>
              </a:ext>
            </a:extLst>
          </p:cNvPr>
          <p:cNvSpPr txBox="1">
            <a:spLocks noChangeArrowheads="1"/>
          </p:cNvSpPr>
          <p:nvPr/>
        </p:nvSpPr>
        <p:spPr bwMode="auto">
          <a:xfrm>
            <a:off x="5790700" y="7446956"/>
            <a:ext cx="33222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ユーザ認証機能（国民向け）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ユーザ認証機能（企業向け）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ユーザ認証機能（職員向け）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TextBox 20">
            <a:extLst>
              <a:ext uri="{FF2B5EF4-FFF2-40B4-BE49-F238E27FC236}">
                <a16:creationId xmlns:a16="http://schemas.microsoft.com/office/drawing/2014/main" id="{C177F5EE-70D1-A370-DD63-0B20B3908161}"/>
              </a:ext>
            </a:extLst>
          </p:cNvPr>
          <p:cNvSpPr txBox="1">
            <a:spLocks noChangeArrowheads="1"/>
          </p:cNvSpPr>
          <p:nvPr/>
        </p:nvSpPr>
        <p:spPr bwMode="auto">
          <a:xfrm>
            <a:off x="3595786" y="7315018"/>
            <a:ext cx="2461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ユーザ認証を行い、認証トークンを発行する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3" name="Connector: Elbow 101">
            <a:extLst>
              <a:ext uri="{FF2B5EF4-FFF2-40B4-BE49-F238E27FC236}">
                <a16:creationId xmlns:a16="http://schemas.microsoft.com/office/drawing/2014/main" id="{00D17BF9-0941-9BD5-2A19-B388A1D8E708}"/>
              </a:ext>
            </a:extLst>
          </p:cNvPr>
          <p:cNvCxnSpPr>
            <a:cxnSpLocks/>
            <a:stCxn id="4" idx="1"/>
            <a:endCxn id="19" idx="1"/>
          </p:cNvCxnSpPr>
          <p:nvPr/>
        </p:nvCxnSpPr>
        <p:spPr>
          <a:xfrm>
            <a:off x="1943117" y="4446062"/>
            <a:ext cx="1501220" cy="336007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6" name="Rectangle 57">
            <a:extLst>
              <a:ext uri="{FF2B5EF4-FFF2-40B4-BE49-F238E27FC236}">
                <a16:creationId xmlns:a16="http://schemas.microsoft.com/office/drawing/2014/main" id="{05CFAF69-00E0-A311-7E1C-013351473B2C}"/>
              </a:ext>
            </a:extLst>
          </p:cNvPr>
          <p:cNvSpPr/>
          <p:nvPr/>
        </p:nvSpPr>
        <p:spPr>
          <a:xfrm>
            <a:off x="9338717" y="2353224"/>
            <a:ext cx="3059912" cy="2199158"/>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a:ln w="0"/>
                <a:solidFill>
                  <a:schemeClr val="tx1"/>
                </a:solidFill>
                <a:latin typeface="Arial" panose="020B0604020202020204" pitchFamily="34" charset="0"/>
                <a:cs typeface="Arial" panose="020B0604020202020204" pitchFamily="34" charset="0"/>
              </a:rPr>
              <a:t>Virtual private cloud (VPC)</a:t>
            </a:r>
          </a:p>
        </p:txBody>
      </p:sp>
      <p:pic>
        <p:nvPicPr>
          <p:cNvPr id="27" name="Graphic 58">
            <a:extLst>
              <a:ext uri="{FF2B5EF4-FFF2-40B4-BE49-F238E27FC236}">
                <a16:creationId xmlns:a16="http://schemas.microsoft.com/office/drawing/2014/main" id="{0BB04211-C7A2-A020-32D4-2B060C6C4A3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350082" y="2350866"/>
            <a:ext cx="381000" cy="381000"/>
          </a:xfrm>
          <a:prstGeom prst="rect">
            <a:avLst/>
          </a:prstGeom>
        </p:spPr>
      </p:pic>
      <p:sp>
        <p:nvSpPr>
          <p:cNvPr id="28" name="Rectangle 64">
            <a:extLst>
              <a:ext uri="{FF2B5EF4-FFF2-40B4-BE49-F238E27FC236}">
                <a16:creationId xmlns:a16="http://schemas.microsoft.com/office/drawing/2014/main" id="{0473F18F-9F73-C868-70E0-EEB4D842B784}"/>
              </a:ext>
            </a:extLst>
          </p:cNvPr>
          <p:cNvSpPr/>
          <p:nvPr/>
        </p:nvSpPr>
        <p:spPr>
          <a:xfrm>
            <a:off x="9381182" y="5584216"/>
            <a:ext cx="2363781" cy="263924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9" name="TextBox 20">
            <a:extLst>
              <a:ext uri="{FF2B5EF4-FFF2-40B4-BE49-F238E27FC236}">
                <a16:creationId xmlns:a16="http://schemas.microsoft.com/office/drawing/2014/main" id="{AAE3960B-275F-40B7-4663-06CF719F9A78}"/>
              </a:ext>
            </a:extLst>
          </p:cNvPr>
          <p:cNvSpPr txBox="1">
            <a:spLocks noChangeArrowheads="1"/>
          </p:cNvSpPr>
          <p:nvPr/>
        </p:nvSpPr>
        <p:spPr bwMode="auto">
          <a:xfrm>
            <a:off x="9477233" y="5704092"/>
            <a:ext cx="23047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統計処理の対象となるデータを保管する機能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0" name="TextBox 20">
            <a:extLst>
              <a:ext uri="{FF2B5EF4-FFF2-40B4-BE49-F238E27FC236}">
                <a16:creationId xmlns:a16="http://schemas.microsoft.com/office/drawing/2014/main" id="{1A309A06-FE13-8530-74F6-52ADA69B8F5E}"/>
              </a:ext>
            </a:extLst>
          </p:cNvPr>
          <p:cNvSpPr txBox="1">
            <a:spLocks noChangeArrowheads="1"/>
          </p:cNvSpPr>
          <p:nvPr/>
        </p:nvSpPr>
        <p:spPr bwMode="auto">
          <a:xfrm>
            <a:off x="9448180" y="6423324"/>
            <a:ext cx="2380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データ連携機能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データ管理_データ収集機能</a:t>
            </a:r>
            <a:endParaRPr lang="en-US" altLang="ja-JP" sz="1200" dirty="0">
              <a:latin typeface="Amazon Ember"/>
              <a:ea typeface="Amazon Ember" panose="020B0603020204020204" pitchFamily="34" charset="0"/>
              <a:cs typeface="Amazon Ember" panose="020B0603020204020204" pitchFamily="34" charset="0"/>
            </a:endParaRPr>
          </a:p>
        </p:txBody>
      </p:sp>
      <p:pic>
        <p:nvPicPr>
          <p:cNvPr id="33" name="Graphic 8">
            <a:extLst>
              <a:ext uri="{FF2B5EF4-FFF2-40B4-BE49-F238E27FC236}">
                <a16:creationId xmlns:a16="http://schemas.microsoft.com/office/drawing/2014/main" id="{0A7626E7-B939-BC56-5ACB-B94D6311A548}"/>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9790302" y="714225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9">
            <a:extLst>
              <a:ext uri="{FF2B5EF4-FFF2-40B4-BE49-F238E27FC236}">
                <a16:creationId xmlns:a16="http://schemas.microsoft.com/office/drawing/2014/main" id="{76CD7D18-04E6-4FAD-26AC-AFAA9F4D30FE}"/>
              </a:ext>
            </a:extLst>
          </p:cNvPr>
          <p:cNvSpPr txBox="1">
            <a:spLocks noChangeArrowheads="1"/>
          </p:cNvSpPr>
          <p:nvPr/>
        </p:nvSpPr>
        <p:spPr bwMode="auto">
          <a:xfrm>
            <a:off x="9455073" y="7690895"/>
            <a:ext cx="12190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ファイル保管</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5" name="Graphic 7">
            <a:extLst>
              <a:ext uri="{FF2B5EF4-FFF2-40B4-BE49-F238E27FC236}">
                <a16:creationId xmlns:a16="http://schemas.microsoft.com/office/drawing/2014/main" id="{22C88507-D19F-E81C-642B-D8C13BA6F5D9}"/>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10846976" y="715264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9">
            <a:extLst>
              <a:ext uri="{FF2B5EF4-FFF2-40B4-BE49-F238E27FC236}">
                <a16:creationId xmlns:a16="http://schemas.microsoft.com/office/drawing/2014/main" id="{C4D13078-3EED-F5ED-B63A-68FD7F26D063}"/>
              </a:ext>
            </a:extLst>
          </p:cNvPr>
          <p:cNvSpPr txBox="1">
            <a:spLocks noChangeArrowheads="1"/>
          </p:cNvSpPr>
          <p:nvPr/>
        </p:nvSpPr>
        <p:spPr bwMode="auto">
          <a:xfrm>
            <a:off x="10522925" y="7690895"/>
            <a:ext cx="1222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Aurora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データ保管</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7" name="直線矢印コネクタ 120">
            <a:extLst>
              <a:ext uri="{FF2B5EF4-FFF2-40B4-BE49-F238E27FC236}">
                <a16:creationId xmlns:a16="http://schemas.microsoft.com/office/drawing/2014/main" id="{797F5CA0-DB96-E0CD-4A24-D11EF66B74F4}"/>
              </a:ext>
            </a:extLst>
          </p:cNvPr>
          <p:cNvCxnSpPr>
            <a:cxnSpLocks/>
          </p:cNvCxnSpPr>
          <p:nvPr/>
        </p:nvCxnSpPr>
        <p:spPr>
          <a:xfrm>
            <a:off x="10522925" y="4328559"/>
            <a:ext cx="0" cy="1255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8" name="Graphic 19">
            <a:extLst>
              <a:ext uri="{FF2B5EF4-FFF2-40B4-BE49-F238E27FC236}">
                <a16:creationId xmlns:a16="http://schemas.microsoft.com/office/drawing/2014/main" id="{64CEDDC5-728A-4954-DE36-C387E7762315}"/>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8174057" y="335747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1">
            <a:extLst>
              <a:ext uri="{FF2B5EF4-FFF2-40B4-BE49-F238E27FC236}">
                <a16:creationId xmlns:a16="http://schemas.microsoft.com/office/drawing/2014/main" id="{BDBA969B-27DE-D355-32BC-546F90AE83B4}"/>
              </a:ext>
            </a:extLst>
          </p:cNvPr>
          <p:cNvSpPr txBox="1">
            <a:spLocks noChangeArrowheads="1"/>
          </p:cNvSpPr>
          <p:nvPr/>
        </p:nvSpPr>
        <p:spPr bwMode="auto">
          <a:xfrm>
            <a:off x="7717663" y="3925150"/>
            <a:ext cx="1492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rial" panose="020B0604020202020204" pitchFamily="34" charset="0"/>
              </a:rPr>
              <a:t>Amazon </a:t>
            </a:r>
            <a:r>
              <a:rPr lang="en-US" altLang="en-US" sz="1000" dirty="0" err="1">
                <a:latin typeface="Meiryo UI" panose="020B0604030504040204" pitchFamily="34" charset="-128"/>
                <a:ea typeface="Meiryo UI" panose="020B0604030504040204" pitchFamily="34" charset="-128"/>
                <a:cs typeface="Arial" panose="020B0604020202020204" pitchFamily="34" charset="0"/>
              </a:rPr>
              <a:t>EventBridge</a:t>
            </a:r>
          </a:p>
          <a:p>
            <a:pPr algn="ctr" eaLnBrk="1" hangingPunct="1"/>
            <a:r>
              <a:rPr lang="en-US" altLang="en-US" sz="1000" dirty="0" err="1">
                <a:latin typeface="Meiryo UI" panose="020B0604030504040204" pitchFamily="34" charset="-128"/>
                <a:ea typeface="Meiryo UI" panose="020B0604030504040204" pitchFamily="34" charset="-128"/>
                <a:cs typeface="Arial" panose="020B0604020202020204" pitchFamily="34" charset="0"/>
              </a:rPr>
              <a:t>位置情報変更検知</a:t>
            </a:r>
            <a:endParaRPr lang="en-US" altLang="en-US" sz="10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40" name="直線矢印コネクタ 120">
            <a:extLst>
              <a:ext uri="{FF2B5EF4-FFF2-40B4-BE49-F238E27FC236}">
                <a16:creationId xmlns:a16="http://schemas.microsoft.com/office/drawing/2014/main" id="{8E9BEF25-623A-B2F8-32A0-33C5030C0095}"/>
              </a:ext>
            </a:extLst>
          </p:cNvPr>
          <p:cNvCxnSpPr>
            <a:cxnSpLocks/>
            <a:stCxn id="38" idx="3"/>
            <a:endCxn id="100" idx="1"/>
          </p:cNvCxnSpPr>
          <p:nvPr/>
        </p:nvCxnSpPr>
        <p:spPr>
          <a:xfrm>
            <a:off x="8722697" y="3631799"/>
            <a:ext cx="1537446" cy="61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1" name="Graphic 44" descr="Amazon Location Service service icon.">
            <a:extLst>
              <a:ext uri="{FF2B5EF4-FFF2-40B4-BE49-F238E27FC236}">
                <a16:creationId xmlns:a16="http://schemas.microsoft.com/office/drawing/2014/main" id="{93E750FD-EFAF-E03A-3DF7-028E97ABA29D}"/>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616409" y="2411899"/>
            <a:ext cx="371833" cy="371833"/>
          </a:xfrm>
          <a:prstGeom prst="rect">
            <a:avLst/>
          </a:prstGeom>
        </p:spPr>
      </p:pic>
      <p:sp>
        <p:nvSpPr>
          <p:cNvPr id="42" name="TextBox 11">
            <a:extLst>
              <a:ext uri="{FF2B5EF4-FFF2-40B4-BE49-F238E27FC236}">
                <a16:creationId xmlns:a16="http://schemas.microsoft.com/office/drawing/2014/main" id="{93EB2FF7-16F9-FA5E-F642-DBFDC8817D1C}"/>
              </a:ext>
            </a:extLst>
          </p:cNvPr>
          <p:cNvSpPr txBox="1">
            <a:spLocks noChangeArrowheads="1"/>
          </p:cNvSpPr>
          <p:nvPr/>
        </p:nvSpPr>
        <p:spPr bwMode="auto">
          <a:xfrm>
            <a:off x="6178913" y="2774118"/>
            <a:ext cx="10527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br>
              <a:rPr lang="en-US" altLang="en-US" sz="1000" dirty="0">
                <a:latin typeface="Amazon Ember" panose="020B0603020204020204" pitchFamily="34" charset="0"/>
                <a:ea typeface="Amazon Ember" panose="020B0603020204020204" pitchFamily="34" charset="0"/>
                <a:cs typeface="Amazon Ember" panose="020B0603020204020204" pitchFamily="34" charset="0"/>
              </a:rPr>
            </a:br>
            <a:r>
              <a:rPr lang="en-US" altLang="en-US" sz="1000" dirty="0">
                <a:latin typeface="Amazon Ember" panose="020B0603020204020204" pitchFamily="34" charset="0"/>
                <a:ea typeface="Amazon Ember" panose="020B0603020204020204" pitchFamily="34" charset="0"/>
                <a:cs typeface="Amazon Ember" panose="020B0603020204020204" pitchFamily="34" charset="0"/>
              </a:rPr>
              <a:t>Location Service</a:t>
            </a:r>
          </a:p>
        </p:txBody>
      </p:sp>
      <p:pic>
        <p:nvPicPr>
          <p:cNvPr id="43" name="Graphic 119" descr="SDK resource icon for the General Icons category.">
            <a:extLst>
              <a:ext uri="{FF2B5EF4-FFF2-40B4-BE49-F238E27FC236}">
                <a16:creationId xmlns:a16="http://schemas.microsoft.com/office/drawing/2014/main" id="{6A02042D-6EE7-D807-11CE-DACEDCD111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26962" y="2943485"/>
            <a:ext cx="403200" cy="403200"/>
          </a:xfrm>
          <a:prstGeom prst="rect">
            <a:avLst/>
          </a:prstGeom>
        </p:spPr>
      </p:pic>
      <p:sp>
        <p:nvSpPr>
          <p:cNvPr id="44" name="TextBox 42">
            <a:extLst>
              <a:ext uri="{FF2B5EF4-FFF2-40B4-BE49-F238E27FC236}">
                <a16:creationId xmlns:a16="http://schemas.microsoft.com/office/drawing/2014/main" id="{1702DDE0-66BE-11BB-94D0-74FA26EB4FA2}"/>
              </a:ext>
            </a:extLst>
          </p:cNvPr>
          <p:cNvSpPr txBox="1">
            <a:spLocks noChangeArrowheads="1"/>
          </p:cNvSpPr>
          <p:nvPr/>
        </p:nvSpPr>
        <p:spPr bwMode="auto">
          <a:xfrm>
            <a:off x="1340946" y="3315269"/>
            <a:ext cx="10500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a:latin typeface="Meiryo UI" panose="020B0604030504040204" pitchFamily="34" charset="-128"/>
                <a:ea typeface="Meiryo UI" panose="020B0604030504040204" pitchFamily="34" charset="-128"/>
                <a:cs typeface="Arial" panose="020B0604020202020204" pitchFamily="34" charset="0"/>
              </a:rPr>
              <a:t>Amazon Location</a:t>
            </a:r>
          </a:p>
          <a:p>
            <a:pPr algn="ctr" eaLnBrk="1" hangingPunct="1"/>
            <a:r>
              <a:rPr lang="en-US" altLang="en-US" sz="800">
                <a:latin typeface="Meiryo UI" panose="020B0604030504040204" pitchFamily="34" charset="-128"/>
                <a:ea typeface="Meiryo UI" panose="020B0604030504040204" pitchFamily="34" charset="-128"/>
                <a:cs typeface="Arial" panose="020B0604020202020204" pitchFamily="34" charset="0"/>
              </a:rPr>
              <a:t>SDK</a:t>
            </a:r>
          </a:p>
        </p:txBody>
      </p:sp>
      <p:sp>
        <p:nvSpPr>
          <p:cNvPr id="45" name="正方形/長方形 44">
            <a:extLst>
              <a:ext uri="{FF2B5EF4-FFF2-40B4-BE49-F238E27FC236}">
                <a16:creationId xmlns:a16="http://schemas.microsoft.com/office/drawing/2014/main" id="{13A72F82-7061-F5A2-D72B-0D41573954DF}"/>
              </a:ext>
            </a:extLst>
          </p:cNvPr>
          <p:cNvSpPr/>
          <p:nvPr/>
        </p:nvSpPr>
        <p:spPr>
          <a:xfrm>
            <a:off x="1320290" y="2564557"/>
            <a:ext cx="1028307" cy="1499167"/>
          </a:xfrm>
          <a:prstGeom prst="rect">
            <a:avLst/>
          </a:prstGeom>
          <a:noFill/>
          <a:ln w="9525">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533432"/>
            <a:r>
              <a:rPr kumimoji="1" lang="ja-JP" altLang="en-US" sz="1050">
                <a:solidFill>
                  <a:prstClr val="white">
                    <a:lumMod val="50000"/>
                  </a:prstClr>
                </a:solidFill>
                <a:latin typeface="Meiryo UI" panose="020B0604030504040204" pitchFamily="34" charset="-128"/>
                <a:ea typeface="Meiryo UI" panose="020B0604030504040204" pitchFamily="34" charset="-128"/>
              </a:rPr>
              <a:t>クライアントアプリケーション</a:t>
            </a:r>
            <a:endParaRPr kumimoji="1" lang="en-US" altLang="ja-JP" sz="1050">
              <a:solidFill>
                <a:prstClr val="white">
                  <a:lumMod val="50000"/>
                </a:prstClr>
              </a:solidFill>
              <a:latin typeface="Meiryo UI" panose="020B0604030504040204" pitchFamily="34" charset="-128"/>
              <a:ea typeface="Meiryo UI" panose="020B0604030504040204" pitchFamily="34" charset="-128"/>
            </a:endParaRPr>
          </a:p>
        </p:txBody>
      </p:sp>
      <p:sp>
        <p:nvSpPr>
          <p:cNvPr id="46" name="角丸四角形 45">
            <a:extLst>
              <a:ext uri="{FF2B5EF4-FFF2-40B4-BE49-F238E27FC236}">
                <a16:creationId xmlns:a16="http://schemas.microsoft.com/office/drawing/2014/main" id="{2966F699-D4EF-07C4-368C-1F1471453E04}"/>
              </a:ext>
            </a:extLst>
          </p:cNvPr>
          <p:cNvSpPr/>
          <p:nvPr/>
        </p:nvSpPr>
        <p:spPr>
          <a:xfrm>
            <a:off x="4093148" y="2405285"/>
            <a:ext cx="2895094" cy="2289812"/>
          </a:xfrm>
          <a:prstGeom prst="roundRect">
            <a:avLst>
              <a:gd name="adj" fmla="val 1079"/>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kumimoji="1" lang="ja-JP" altLang="en-US" sz="1600" b="1">
              <a:solidFill>
                <a:srgbClr val="FF0000"/>
              </a:solidFill>
              <a:latin typeface="Meiryo" panose="020B0604030504040204" pitchFamily="34" charset="-128"/>
              <a:ea typeface="Meiryo" panose="020B0604030504040204" pitchFamily="34" charset="-128"/>
            </a:endParaRPr>
          </a:p>
        </p:txBody>
      </p:sp>
      <p:pic>
        <p:nvPicPr>
          <p:cNvPr id="47" name="Graphic 53" descr="Place resource icon for the Amazon Location Service service.">
            <a:extLst>
              <a:ext uri="{FF2B5EF4-FFF2-40B4-BE49-F238E27FC236}">
                <a16:creationId xmlns:a16="http://schemas.microsoft.com/office/drawing/2014/main" id="{A456417E-A873-353D-46CE-41B05EB7F9F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58659" y="2833602"/>
            <a:ext cx="360000" cy="360000"/>
          </a:xfrm>
          <a:prstGeom prst="rect">
            <a:avLst/>
          </a:prstGeom>
        </p:spPr>
      </p:pic>
      <p:sp>
        <p:nvSpPr>
          <p:cNvPr id="48" name="TextBox 18">
            <a:extLst>
              <a:ext uri="{FF2B5EF4-FFF2-40B4-BE49-F238E27FC236}">
                <a16:creationId xmlns:a16="http://schemas.microsoft.com/office/drawing/2014/main" id="{FA9B7737-ABCF-1101-2787-59464A2E07C7}"/>
              </a:ext>
            </a:extLst>
          </p:cNvPr>
          <p:cNvSpPr txBox="1">
            <a:spLocks noChangeArrowheads="1"/>
          </p:cNvSpPr>
          <p:nvPr/>
        </p:nvSpPr>
        <p:spPr bwMode="auto">
          <a:xfrm>
            <a:off x="5537905" y="3183064"/>
            <a:ext cx="5507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900">
                <a:latin typeface="Meiryo UI" panose="020B0604030504040204" pitchFamily="34" charset="-128"/>
                <a:ea typeface="Meiryo UI" panose="020B0604030504040204" pitchFamily="34" charset="-128"/>
                <a:cs typeface="Arial" panose="020B0604020202020204" pitchFamily="34" charset="0"/>
              </a:rPr>
              <a:t>Place</a:t>
            </a:r>
          </a:p>
        </p:txBody>
      </p:sp>
      <p:cxnSp>
        <p:nvCxnSpPr>
          <p:cNvPr id="50" name="Connector: Elbow 101">
            <a:extLst>
              <a:ext uri="{FF2B5EF4-FFF2-40B4-BE49-F238E27FC236}">
                <a16:creationId xmlns:a16="http://schemas.microsoft.com/office/drawing/2014/main" id="{9145DBA0-0C11-DDCA-7280-B3BC3C1D5EDD}"/>
              </a:ext>
            </a:extLst>
          </p:cNvPr>
          <p:cNvCxnSpPr>
            <a:cxnSpLocks/>
            <a:stCxn id="4" idx="1"/>
            <a:endCxn id="88" idx="1"/>
          </p:cNvCxnSpPr>
          <p:nvPr/>
        </p:nvCxnSpPr>
        <p:spPr>
          <a:xfrm flipV="1">
            <a:off x="1943117" y="3545277"/>
            <a:ext cx="3014651" cy="900785"/>
          </a:xfrm>
          <a:prstGeom prst="bentConnector3">
            <a:avLst>
              <a:gd name="adj1" fmla="val 9011"/>
            </a:avLst>
          </a:prstGeom>
          <a:ln>
            <a:tailEnd type="triangle"/>
          </a:ln>
        </p:spPr>
        <p:style>
          <a:lnRef idx="1">
            <a:schemeClr val="dk1"/>
          </a:lnRef>
          <a:fillRef idx="0">
            <a:schemeClr val="dk1"/>
          </a:fillRef>
          <a:effectRef idx="0">
            <a:schemeClr val="dk1"/>
          </a:effectRef>
          <a:fontRef idx="minor">
            <a:schemeClr val="tx1"/>
          </a:fontRef>
        </p:style>
      </p:cxnSp>
      <p:pic>
        <p:nvPicPr>
          <p:cNvPr id="55" name="Graphic 54" descr="Map resource icon for the Amazon Location Service service.">
            <a:extLst>
              <a:ext uri="{FF2B5EF4-FFF2-40B4-BE49-F238E27FC236}">
                <a16:creationId xmlns:a16="http://schemas.microsoft.com/office/drawing/2014/main" id="{00C290AF-9C0E-4E77-9B24-7D7940851F0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44702" y="2494516"/>
            <a:ext cx="360000" cy="360000"/>
          </a:xfrm>
          <a:prstGeom prst="rect">
            <a:avLst/>
          </a:prstGeom>
        </p:spPr>
      </p:pic>
      <p:sp>
        <p:nvSpPr>
          <p:cNvPr id="78" name="TextBox 20">
            <a:extLst>
              <a:ext uri="{FF2B5EF4-FFF2-40B4-BE49-F238E27FC236}">
                <a16:creationId xmlns:a16="http://schemas.microsoft.com/office/drawing/2014/main" id="{711EDBF7-439D-EEC7-0240-C078A67FFE92}"/>
              </a:ext>
            </a:extLst>
          </p:cNvPr>
          <p:cNvSpPr txBox="1">
            <a:spLocks noChangeArrowheads="1"/>
          </p:cNvSpPr>
          <p:nvPr/>
        </p:nvSpPr>
        <p:spPr bwMode="auto">
          <a:xfrm>
            <a:off x="4896102" y="2837081"/>
            <a:ext cx="457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900">
                <a:latin typeface="Arial" panose="020B0604020202020204" pitchFamily="34" charset="0"/>
                <a:ea typeface="Amazon Ember" panose="020B0603020204020204" pitchFamily="34" charset="0"/>
                <a:cs typeface="Arial" panose="020B0604020202020204" pitchFamily="34" charset="0"/>
              </a:rPr>
              <a:t>Map</a:t>
            </a:r>
          </a:p>
        </p:txBody>
      </p:sp>
      <p:sp>
        <p:nvSpPr>
          <p:cNvPr id="86" name="Oval 28">
            <a:extLst>
              <a:ext uri="{FF2B5EF4-FFF2-40B4-BE49-F238E27FC236}">
                <a16:creationId xmlns:a16="http://schemas.microsoft.com/office/drawing/2014/main" id="{3545B5F5-517E-3176-68E9-52A872F46677}"/>
              </a:ext>
            </a:extLst>
          </p:cNvPr>
          <p:cNvSpPr>
            <a:spLocks noChangeAspect="1"/>
          </p:cNvSpPr>
          <p:nvPr/>
        </p:nvSpPr>
        <p:spPr bwMode="auto">
          <a:xfrm>
            <a:off x="3574771" y="3504842"/>
            <a:ext cx="105579" cy="105579"/>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eaLnBrk="1" fontAlgn="auto" hangingPunct="1">
              <a:spcBef>
                <a:spcPts val="0"/>
              </a:spcBef>
              <a:spcAft>
                <a:spcPts val="0"/>
              </a:spcAft>
              <a:defRPr/>
            </a:pPr>
            <a:endParaRPr lang="en-US" sz="14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87" name="Connector: Elbow 101">
            <a:extLst>
              <a:ext uri="{FF2B5EF4-FFF2-40B4-BE49-F238E27FC236}">
                <a16:creationId xmlns:a16="http://schemas.microsoft.com/office/drawing/2014/main" id="{DF5165A8-3B0A-6F6A-7C31-4EAE651C1D5C}"/>
              </a:ext>
            </a:extLst>
          </p:cNvPr>
          <p:cNvCxnSpPr>
            <a:cxnSpLocks/>
          </p:cNvCxnSpPr>
          <p:nvPr/>
        </p:nvCxnSpPr>
        <p:spPr>
          <a:xfrm rot="5400000" flipH="1" flipV="1">
            <a:off x="3870968" y="2469209"/>
            <a:ext cx="830326" cy="131714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88" name="Graphic 52" descr="Routes resource icon for the Amazon Location Service service.">
            <a:extLst>
              <a:ext uri="{FF2B5EF4-FFF2-40B4-BE49-F238E27FC236}">
                <a16:creationId xmlns:a16="http://schemas.microsoft.com/office/drawing/2014/main" id="{F7B62FAD-D518-CEFA-F73B-0956C9914C6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57768" y="3365277"/>
            <a:ext cx="360000" cy="360000"/>
          </a:xfrm>
          <a:prstGeom prst="rect">
            <a:avLst/>
          </a:prstGeom>
        </p:spPr>
      </p:pic>
      <p:sp>
        <p:nvSpPr>
          <p:cNvPr id="89" name="TextBox 20">
            <a:extLst>
              <a:ext uri="{FF2B5EF4-FFF2-40B4-BE49-F238E27FC236}">
                <a16:creationId xmlns:a16="http://schemas.microsoft.com/office/drawing/2014/main" id="{F8ED7C68-0B83-466D-85DD-A5A48C92B771}"/>
              </a:ext>
            </a:extLst>
          </p:cNvPr>
          <p:cNvSpPr txBox="1">
            <a:spLocks noChangeArrowheads="1"/>
          </p:cNvSpPr>
          <p:nvPr/>
        </p:nvSpPr>
        <p:spPr bwMode="auto">
          <a:xfrm>
            <a:off x="4852182" y="3705580"/>
            <a:ext cx="5711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900">
                <a:latin typeface="Arial" panose="020B0604020202020204" pitchFamily="34" charset="0"/>
                <a:ea typeface="Amazon Ember" panose="020B0603020204020204" pitchFamily="34" charset="0"/>
                <a:cs typeface="Arial" panose="020B0604020202020204" pitchFamily="34" charset="0"/>
              </a:rPr>
              <a:t>Routes</a:t>
            </a:r>
          </a:p>
        </p:txBody>
      </p:sp>
      <p:cxnSp>
        <p:nvCxnSpPr>
          <p:cNvPr id="90" name="Connector: Elbow 101">
            <a:extLst>
              <a:ext uri="{FF2B5EF4-FFF2-40B4-BE49-F238E27FC236}">
                <a16:creationId xmlns:a16="http://schemas.microsoft.com/office/drawing/2014/main" id="{01ABA94D-E9AC-8BC5-F855-F5A1C62514B2}"/>
              </a:ext>
            </a:extLst>
          </p:cNvPr>
          <p:cNvCxnSpPr>
            <a:cxnSpLocks/>
            <a:stCxn id="86" idx="0"/>
          </p:cNvCxnSpPr>
          <p:nvPr/>
        </p:nvCxnSpPr>
        <p:spPr>
          <a:xfrm rot="5400000" flipH="1" flipV="1">
            <a:off x="4488119" y="2202262"/>
            <a:ext cx="442023" cy="216313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91" name="Graphic 51" descr="Track resource icon for the Amazon Location Service service.">
            <a:extLst>
              <a:ext uri="{FF2B5EF4-FFF2-40B4-BE49-F238E27FC236}">
                <a16:creationId xmlns:a16="http://schemas.microsoft.com/office/drawing/2014/main" id="{85821A3B-1274-90FF-5B31-F21FCF03F02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44700" y="4005304"/>
            <a:ext cx="360000" cy="360000"/>
          </a:xfrm>
          <a:prstGeom prst="rect">
            <a:avLst/>
          </a:prstGeom>
        </p:spPr>
      </p:pic>
      <p:sp>
        <p:nvSpPr>
          <p:cNvPr id="92" name="TextBox 46">
            <a:extLst>
              <a:ext uri="{FF2B5EF4-FFF2-40B4-BE49-F238E27FC236}">
                <a16:creationId xmlns:a16="http://schemas.microsoft.com/office/drawing/2014/main" id="{94E57E81-6E8A-F509-C0D8-FF765CAB42AF}"/>
              </a:ext>
            </a:extLst>
          </p:cNvPr>
          <p:cNvSpPr txBox="1">
            <a:spLocks noChangeArrowheads="1"/>
          </p:cNvSpPr>
          <p:nvPr/>
        </p:nvSpPr>
        <p:spPr bwMode="auto">
          <a:xfrm>
            <a:off x="4858958" y="4324914"/>
            <a:ext cx="5314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900">
                <a:latin typeface="Arial" panose="020B0604020202020204" pitchFamily="34" charset="0"/>
                <a:ea typeface="Amazon Ember" panose="020B0603020204020204" pitchFamily="34" charset="0"/>
                <a:cs typeface="Arial" panose="020B0604020202020204" pitchFamily="34" charset="0"/>
              </a:rPr>
              <a:t>Track</a:t>
            </a:r>
          </a:p>
        </p:txBody>
      </p:sp>
      <p:cxnSp>
        <p:nvCxnSpPr>
          <p:cNvPr id="93" name="Connector: Elbow 101">
            <a:extLst>
              <a:ext uri="{FF2B5EF4-FFF2-40B4-BE49-F238E27FC236}">
                <a16:creationId xmlns:a16="http://schemas.microsoft.com/office/drawing/2014/main" id="{480D7DC0-591D-A83F-27D3-34F7A818F6B9}"/>
              </a:ext>
            </a:extLst>
          </p:cNvPr>
          <p:cNvCxnSpPr>
            <a:cxnSpLocks/>
          </p:cNvCxnSpPr>
          <p:nvPr/>
        </p:nvCxnSpPr>
        <p:spPr>
          <a:xfrm rot="16200000" flipH="1">
            <a:off x="3998689" y="3175792"/>
            <a:ext cx="574883" cy="131713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95" name="Graphic 55" descr="Geofence resource icon for the Amazon Location Service service.">
            <a:extLst>
              <a:ext uri="{FF2B5EF4-FFF2-40B4-BE49-F238E27FC236}">
                <a16:creationId xmlns:a16="http://schemas.microsoft.com/office/drawing/2014/main" id="{1CA6C676-1408-2BF3-9CAD-D57869B0C29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372596" y="4004434"/>
            <a:ext cx="360000" cy="360000"/>
          </a:xfrm>
          <a:prstGeom prst="rect">
            <a:avLst/>
          </a:prstGeom>
        </p:spPr>
      </p:pic>
      <p:sp>
        <p:nvSpPr>
          <p:cNvPr id="96" name="TextBox 49">
            <a:extLst>
              <a:ext uri="{FF2B5EF4-FFF2-40B4-BE49-F238E27FC236}">
                <a16:creationId xmlns:a16="http://schemas.microsoft.com/office/drawing/2014/main" id="{3CAD7C99-4605-87C3-1CCC-155F5893A85F}"/>
              </a:ext>
            </a:extLst>
          </p:cNvPr>
          <p:cNvSpPr txBox="1">
            <a:spLocks noChangeArrowheads="1"/>
          </p:cNvSpPr>
          <p:nvPr/>
        </p:nvSpPr>
        <p:spPr bwMode="auto">
          <a:xfrm>
            <a:off x="6132586" y="4381482"/>
            <a:ext cx="8400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a:latin typeface="Meiryo UI" panose="020B0604030504040204" pitchFamily="34" charset="-128"/>
                <a:ea typeface="Meiryo UI" panose="020B0604030504040204" pitchFamily="34" charset="-128"/>
                <a:cs typeface="Arial" panose="020B0604020202020204" pitchFamily="34" charset="0"/>
              </a:rPr>
              <a:t>Geofence</a:t>
            </a:r>
          </a:p>
        </p:txBody>
      </p:sp>
      <p:cxnSp>
        <p:nvCxnSpPr>
          <p:cNvPr id="97" name="カギ線コネクタ 96">
            <a:extLst>
              <a:ext uri="{FF2B5EF4-FFF2-40B4-BE49-F238E27FC236}">
                <a16:creationId xmlns:a16="http://schemas.microsoft.com/office/drawing/2014/main" id="{0DCF3802-CAD5-96EA-7509-4F70143DA677}"/>
              </a:ext>
            </a:extLst>
          </p:cNvPr>
          <p:cNvCxnSpPr>
            <a:cxnSpLocks/>
            <a:stCxn id="91" idx="3"/>
            <a:endCxn id="95" idx="1"/>
          </p:cNvCxnSpPr>
          <p:nvPr/>
        </p:nvCxnSpPr>
        <p:spPr>
          <a:xfrm flipV="1">
            <a:off x="5304700" y="4184434"/>
            <a:ext cx="1067896" cy="870"/>
          </a:xfrm>
          <a:prstGeom prst="bentConnector3">
            <a:avLst>
              <a:gd name="adj1" fmla="val 50000"/>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40">
            <a:extLst>
              <a:ext uri="{FF2B5EF4-FFF2-40B4-BE49-F238E27FC236}">
                <a16:creationId xmlns:a16="http://schemas.microsoft.com/office/drawing/2014/main" id="{491ED06F-3FA0-C0EE-2F73-93012180832E}"/>
              </a:ext>
            </a:extLst>
          </p:cNvPr>
          <p:cNvSpPr/>
          <p:nvPr/>
        </p:nvSpPr>
        <p:spPr>
          <a:xfrm>
            <a:off x="3444338" y="5069845"/>
            <a:ext cx="5518268" cy="78451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99" name="TextBox 20">
            <a:extLst>
              <a:ext uri="{FF2B5EF4-FFF2-40B4-BE49-F238E27FC236}">
                <a16:creationId xmlns:a16="http://schemas.microsoft.com/office/drawing/2014/main" id="{CC380F24-3D16-988D-D9DE-14F81F50D37F}"/>
              </a:ext>
            </a:extLst>
          </p:cNvPr>
          <p:cNvSpPr txBox="1">
            <a:spLocks noChangeArrowheads="1"/>
          </p:cNvSpPr>
          <p:nvPr/>
        </p:nvSpPr>
        <p:spPr bwMode="auto">
          <a:xfrm>
            <a:off x="3544404" y="5111025"/>
            <a:ext cx="261213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メッセージ通知を行う</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0" name="Graphic 10">
            <a:extLst>
              <a:ext uri="{FF2B5EF4-FFF2-40B4-BE49-F238E27FC236}">
                <a16:creationId xmlns:a16="http://schemas.microsoft.com/office/drawing/2014/main" id="{438DF159-06D0-1949-9B38-E25E077A3C71}"/>
              </a:ext>
            </a:extLst>
          </p:cNvPr>
          <p:cNvPicPr>
            <a:picLocks noChangeAspect="1" noChangeArrowheads="1"/>
          </p:cNvPicPr>
          <p:nvPr/>
        </p:nvPicPr>
        <p:blipFill>
          <a:blip r:embed="rId29">
            <a:extLst>
              <a:ext uri="{96DAC541-7B7A-43D3-8B79-37D633B846F1}">
                <asvg:svgBlip xmlns:asvg="http://schemas.microsoft.com/office/drawing/2016/SVG/main" r:embed="rId30"/>
              </a:ext>
            </a:extLst>
          </a:blip>
          <a:srcRect/>
          <a:stretch/>
        </p:blipFill>
        <p:spPr bwMode="auto">
          <a:xfrm>
            <a:off x="10260143" y="336367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Box 20">
            <a:extLst>
              <a:ext uri="{FF2B5EF4-FFF2-40B4-BE49-F238E27FC236}">
                <a16:creationId xmlns:a16="http://schemas.microsoft.com/office/drawing/2014/main" id="{53C1BA4D-45AF-7749-F8A7-83426B217966}"/>
              </a:ext>
            </a:extLst>
          </p:cNvPr>
          <p:cNvSpPr txBox="1">
            <a:spLocks noChangeArrowheads="1"/>
          </p:cNvSpPr>
          <p:nvPr/>
        </p:nvSpPr>
        <p:spPr bwMode="auto">
          <a:xfrm>
            <a:off x="9388288" y="3924719"/>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位置データ保管処理</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02" name="カギ線コネクタ 101">
            <a:extLst>
              <a:ext uri="{FF2B5EF4-FFF2-40B4-BE49-F238E27FC236}">
                <a16:creationId xmlns:a16="http://schemas.microsoft.com/office/drawing/2014/main" id="{E6B2FC57-3EE0-F371-9A1A-997235332896}"/>
              </a:ext>
            </a:extLst>
          </p:cNvPr>
          <p:cNvCxnSpPr>
            <a:cxnSpLocks/>
            <a:endCxn id="38" idx="1"/>
          </p:cNvCxnSpPr>
          <p:nvPr/>
        </p:nvCxnSpPr>
        <p:spPr>
          <a:xfrm flipV="1">
            <a:off x="5259756" y="3631799"/>
            <a:ext cx="2914301" cy="538344"/>
          </a:xfrm>
          <a:prstGeom prst="bentConnector3">
            <a:avLst>
              <a:gd name="adj1" fmla="val 22982"/>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20">
            <a:extLst>
              <a:ext uri="{FF2B5EF4-FFF2-40B4-BE49-F238E27FC236}">
                <a16:creationId xmlns:a16="http://schemas.microsoft.com/office/drawing/2014/main" id="{322A9EBF-C6F3-AD61-F5E8-14BA2B97620B}"/>
              </a:ext>
            </a:extLst>
          </p:cNvPr>
          <p:cNvCxnSpPr>
            <a:cxnSpLocks/>
          </p:cNvCxnSpPr>
          <p:nvPr/>
        </p:nvCxnSpPr>
        <p:spPr>
          <a:xfrm>
            <a:off x="6596803" y="4596926"/>
            <a:ext cx="0" cy="4729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Connector: Elbow 4">
            <a:extLst>
              <a:ext uri="{FF2B5EF4-FFF2-40B4-BE49-F238E27FC236}">
                <a16:creationId xmlns:a16="http://schemas.microsoft.com/office/drawing/2014/main" id="{E807CAC8-3737-17FA-A0B9-28AC91CFEE0D}"/>
              </a:ext>
            </a:extLst>
          </p:cNvPr>
          <p:cNvCxnSpPr>
            <a:cxnSpLocks/>
            <a:stCxn id="98" idx="1"/>
            <a:endCxn id="3" idx="2"/>
          </p:cNvCxnSpPr>
          <p:nvPr/>
        </p:nvCxnSpPr>
        <p:spPr>
          <a:xfrm rot="10800000">
            <a:off x="1728594" y="5156763"/>
            <a:ext cx="1715744" cy="30533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05" name="TextBox 20">
            <a:extLst>
              <a:ext uri="{FF2B5EF4-FFF2-40B4-BE49-F238E27FC236}">
                <a16:creationId xmlns:a16="http://schemas.microsoft.com/office/drawing/2014/main" id="{6642A4BD-0B09-6890-0B0E-819AC4741A7B}"/>
              </a:ext>
            </a:extLst>
          </p:cNvPr>
          <p:cNvSpPr txBox="1">
            <a:spLocks noChangeArrowheads="1"/>
          </p:cNvSpPr>
          <p:nvPr/>
        </p:nvSpPr>
        <p:spPr bwMode="auto">
          <a:xfrm>
            <a:off x="6089606" y="5204228"/>
            <a:ext cx="2939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利用者通知</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利用者通知</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メッセージ通知機能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339555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5-1-5-1</a:t>
            </a:r>
            <a:r>
              <a:rPr kumimoji="1" lang="en-US" altLang="ja-JP" dirty="0"/>
              <a:t>. </a:t>
            </a:r>
            <a:r>
              <a:rPr kumimoji="1" lang="ja-JP" altLang="en-US" dirty="0"/>
              <a:t>利用者通知</a:t>
            </a:r>
            <a:r>
              <a:rPr kumimoji="1" lang="en-US" altLang="ja-JP" dirty="0"/>
              <a:t>_</a:t>
            </a:r>
            <a:r>
              <a:rPr kumimoji="1" lang="ja-JP" altLang="en-US" dirty="0"/>
              <a:t>メッセージ通知機能</a:t>
            </a:r>
            <a:br>
              <a:rPr kumimoji="1" lang="en-US" altLang="ja-JP" dirty="0"/>
            </a:br>
            <a:r>
              <a:rPr kumimoji="1" lang="ja-JP" altLang="en-US" sz="3600" dirty="0"/>
              <a:t>（パターン</a:t>
            </a:r>
            <a:r>
              <a:rPr kumimoji="1" lang="en-US" altLang="ja-JP" sz="3600" dirty="0"/>
              <a:t>1 SES</a:t>
            </a:r>
            <a:r>
              <a:rPr kumimoji="1" lang="ja-JP" altLang="en-US" sz="3600" dirty="0"/>
              <a:t>利用）</a:t>
            </a:r>
          </a:p>
        </p:txBody>
      </p:sp>
      <p:grpSp>
        <p:nvGrpSpPr>
          <p:cNvPr id="2" name="グループ化 1">
            <a:extLst>
              <a:ext uri="{FF2B5EF4-FFF2-40B4-BE49-F238E27FC236}">
                <a16:creationId xmlns:a16="http://schemas.microsoft.com/office/drawing/2014/main" id="{52DDFB7D-31A3-C9F7-488D-3BBED5438139}"/>
              </a:ext>
            </a:extLst>
          </p:cNvPr>
          <p:cNvGrpSpPr/>
          <p:nvPr/>
        </p:nvGrpSpPr>
        <p:grpSpPr>
          <a:xfrm>
            <a:off x="3565220" y="2052919"/>
            <a:ext cx="10870222" cy="6987431"/>
            <a:chOff x="157981" y="706033"/>
            <a:chExt cx="10870222" cy="6987431"/>
          </a:xfrm>
        </p:grpSpPr>
        <p:sp>
          <p:nvSpPr>
            <p:cNvPr id="4" name="正方形/長方形 3">
              <a:extLst>
                <a:ext uri="{FF2B5EF4-FFF2-40B4-BE49-F238E27FC236}">
                  <a16:creationId xmlns:a16="http://schemas.microsoft.com/office/drawing/2014/main" id="{F375F4B0-5C25-5CCE-E872-7C5B98BE7D7E}"/>
                </a:ext>
              </a:extLst>
            </p:cNvPr>
            <p:cNvSpPr/>
            <p:nvPr/>
          </p:nvSpPr>
          <p:spPr>
            <a:xfrm>
              <a:off x="4878908" y="2822713"/>
              <a:ext cx="5842657" cy="201673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利用者通知</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メッセージ通知機能</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1827EF64-D002-DD25-F340-294EFFDA60E3}"/>
                </a:ext>
              </a:extLst>
            </p:cNvPr>
            <p:cNvSpPr txBox="1">
              <a:spLocks noChangeArrowheads="1"/>
            </p:cNvSpPr>
            <p:nvPr/>
          </p:nvSpPr>
          <p:spPr bwMode="auto">
            <a:xfrm>
              <a:off x="157981" y="402586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127E1D00-3A87-47D2-A11A-1B0506BDDB6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254650" y="357349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43029C68-14FF-CBC5-B587-18DF4E79CD49}"/>
                </a:ext>
              </a:extLst>
            </p:cNvPr>
            <p:cNvCxnSpPr>
              <a:cxnSpLocks/>
              <a:stCxn id="6" idx="1"/>
              <a:endCxn id="10" idx="1"/>
            </p:cNvCxnSpPr>
            <p:nvPr/>
          </p:nvCxnSpPr>
          <p:spPr>
            <a:xfrm>
              <a:off x="724550" y="3808446"/>
              <a:ext cx="14122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91955F7C-616F-A92A-87A1-1DAC88AAB6D5}"/>
                </a:ext>
              </a:extLst>
            </p:cNvPr>
            <p:cNvSpPr/>
            <p:nvPr/>
          </p:nvSpPr>
          <p:spPr>
            <a:xfrm>
              <a:off x="1569124" y="707621"/>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2AC9CD99-12FE-0516-3143-E7AAA40D55A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706033"/>
              <a:ext cx="381000" cy="381000"/>
            </a:xfrm>
            <a:prstGeom prst="rect">
              <a:avLst/>
            </a:prstGeom>
          </p:spPr>
        </p:pic>
        <p:sp>
          <p:nvSpPr>
            <p:cNvPr id="10" name="Rectangle 115">
              <a:extLst>
                <a:ext uri="{FF2B5EF4-FFF2-40B4-BE49-F238E27FC236}">
                  <a16:creationId xmlns:a16="http://schemas.microsoft.com/office/drawing/2014/main" id="{B342D843-64CB-7711-A0B9-879A1AA7D081}"/>
                </a:ext>
              </a:extLst>
            </p:cNvPr>
            <p:cNvSpPr/>
            <p:nvPr/>
          </p:nvSpPr>
          <p:spPr>
            <a:xfrm>
              <a:off x="2136809" y="3108113"/>
              <a:ext cx="2454442" cy="140066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20">
              <a:extLst>
                <a:ext uri="{FF2B5EF4-FFF2-40B4-BE49-F238E27FC236}">
                  <a16:creationId xmlns:a16="http://schemas.microsoft.com/office/drawing/2014/main" id="{0B44462E-788A-3E45-303D-866ACBC6A7DB}"/>
                </a:ext>
              </a:extLst>
            </p:cNvPr>
            <p:cNvSpPr txBox="1">
              <a:spLocks noChangeArrowheads="1"/>
            </p:cNvSpPr>
            <p:nvPr/>
          </p:nvSpPr>
          <p:spPr bwMode="auto">
            <a:xfrm>
              <a:off x="2222682" y="3135180"/>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12" name="TextBox 20">
              <a:extLst>
                <a:ext uri="{FF2B5EF4-FFF2-40B4-BE49-F238E27FC236}">
                  <a16:creationId xmlns:a16="http://schemas.microsoft.com/office/drawing/2014/main" id="{626CBF7F-BC04-B39B-3B28-AC2C17269A23}"/>
                </a:ext>
              </a:extLst>
            </p:cNvPr>
            <p:cNvSpPr txBox="1">
              <a:spLocks noChangeArrowheads="1"/>
            </p:cNvSpPr>
            <p:nvPr/>
          </p:nvSpPr>
          <p:spPr bwMode="auto">
            <a:xfrm>
              <a:off x="2319688" y="3468344"/>
              <a:ext cx="26169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申請の受理など、通知が</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必要になるイベントの発生源</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審査・承認</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審査・承認機能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13" name="Graphic 18">
              <a:extLst>
                <a:ext uri="{FF2B5EF4-FFF2-40B4-BE49-F238E27FC236}">
                  <a16:creationId xmlns:a16="http://schemas.microsoft.com/office/drawing/2014/main" id="{9A15E9C6-A873-B673-6A2A-57F4F75DFA7D}"/>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9378561"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2">
              <a:extLst>
                <a:ext uri="{FF2B5EF4-FFF2-40B4-BE49-F238E27FC236}">
                  <a16:creationId xmlns:a16="http://schemas.microsoft.com/office/drawing/2014/main" id="{7B738126-7419-BB20-8B56-B720ABB1AB96}"/>
                </a:ext>
              </a:extLst>
            </p:cNvPr>
            <p:cNvSpPr txBox="1">
              <a:spLocks noChangeArrowheads="1"/>
            </p:cNvSpPr>
            <p:nvPr/>
          </p:nvSpPr>
          <p:spPr bwMode="auto">
            <a:xfrm>
              <a:off x="8512336" y="4032480"/>
              <a:ext cx="227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Email </a:t>
              </a:r>
              <a:br>
                <a:rPr lang="en-US" altLang="en-US" sz="1200" dirty="0">
                  <a:latin typeface="Meiryo UI" panose="020B0604030504040204" pitchFamily="34" charset="-128"/>
                  <a:ea typeface="Meiryo UI" panose="020B0604030504040204" pitchFamily="34" charset="-128"/>
                  <a:cs typeface="Arial" panose="020B0604020202020204" pitchFamily="34" charset="0"/>
                </a:rPr>
              </a:br>
              <a:r>
                <a:rPr lang="en-US" altLang="en-US" sz="1200" dirty="0">
                  <a:latin typeface="Meiryo UI" panose="020B0604030504040204" pitchFamily="34" charset="-128"/>
                  <a:ea typeface="Meiryo UI" panose="020B0604030504040204" pitchFamily="34" charset="-128"/>
                  <a:cs typeface="Arial" panose="020B0604020202020204" pitchFamily="34" charset="0"/>
                </a:rPr>
                <a:t>Service (Amazon SES)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通知メール送信</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15" name="Graphic 6">
              <a:extLst>
                <a:ext uri="{FF2B5EF4-FFF2-40B4-BE49-F238E27FC236}">
                  <a16:creationId xmlns:a16="http://schemas.microsoft.com/office/drawing/2014/main" id="{A461E41E-2DAF-C84F-87B4-CE8FCFC2509B}"/>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260961" y="520819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カギ線コネクタ 19">
              <a:extLst>
                <a:ext uri="{FF2B5EF4-FFF2-40B4-BE49-F238E27FC236}">
                  <a16:creationId xmlns:a16="http://schemas.microsoft.com/office/drawing/2014/main" id="{E5A417C0-B623-6C5E-7572-29ABEFA56E62}"/>
                </a:ext>
              </a:extLst>
            </p:cNvPr>
            <p:cNvCxnSpPr>
              <a:stCxn id="14" idx="2"/>
              <a:endCxn id="15" idx="3"/>
            </p:cNvCxnSpPr>
            <p:nvPr/>
          </p:nvCxnSpPr>
          <p:spPr>
            <a:xfrm rot="5400000">
              <a:off x="4806171" y="590801"/>
              <a:ext cx="757980" cy="893400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C71561C8-98C5-F726-1809-6108A7948BCE}"/>
                </a:ext>
              </a:extLst>
            </p:cNvPr>
            <p:cNvCxnSpPr>
              <a:cxnSpLocks/>
              <a:stCxn id="15" idx="0"/>
              <a:endCxn id="5" idx="2"/>
            </p:cNvCxnSpPr>
            <p:nvPr/>
          </p:nvCxnSpPr>
          <p:spPr>
            <a:xfrm flipV="1">
              <a:off x="489561" y="4302859"/>
              <a:ext cx="827" cy="9053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 name="Graphic 26">
              <a:extLst>
                <a:ext uri="{FF2B5EF4-FFF2-40B4-BE49-F238E27FC236}">
                  <a16:creationId xmlns:a16="http://schemas.microsoft.com/office/drawing/2014/main" id="{5E447F57-1B43-3B2E-E8EE-0D8B1FD14D9C}"/>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5577957"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1">
              <a:extLst>
                <a:ext uri="{FF2B5EF4-FFF2-40B4-BE49-F238E27FC236}">
                  <a16:creationId xmlns:a16="http://schemas.microsoft.com/office/drawing/2014/main" id="{CC51D7C2-710C-750A-6B3E-F5B29CCDC6A5}"/>
                </a:ext>
              </a:extLst>
            </p:cNvPr>
            <p:cNvSpPr txBox="1">
              <a:spLocks noChangeArrowheads="1"/>
            </p:cNvSpPr>
            <p:nvPr/>
          </p:nvSpPr>
          <p:spPr bwMode="auto">
            <a:xfrm>
              <a:off x="4705382" y="404444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Queue Service (Amazon SQS)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通知メール送信用キュ</a:t>
              </a:r>
              <a:r>
                <a:rPr lang="en-US" altLang="en-US" sz="1200" dirty="0">
                  <a:latin typeface="Meiryo UI" panose="020B0604030504040204" pitchFamily="34" charset="-128"/>
                  <a:ea typeface="Meiryo UI" panose="020B0604030504040204" pitchFamily="34" charset="-128"/>
                  <a:cs typeface="Arial" panose="020B0604020202020204" pitchFamily="34" charset="0"/>
                </a:rPr>
                <a:t>ー</a:t>
              </a:r>
            </a:p>
          </p:txBody>
        </p:sp>
        <p:pic>
          <p:nvPicPr>
            <p:cNvPr id="22" name="Graphic 10">
              <a:extLst>
                <a:ext uri="{FF2B5EF4-FFF2-40B4-BE49-F238E27FC236}">
                  <a16:creationId xmlns:a16="http://schemas.microsoft.com/office/drawing/2014/main" id="{9BC5DC73-1FDC-3E09-C113-2BDAFA326A2C}"/>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7470674"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0">
              <a:extLst>
                <a:ext uri="{FF2B5EF4-FFF2-40B4-BE49-F238E27FC236}">
                  <a16:creationId xmlns:a16="http://schemas.microsoft.com/office/drawing/2014/main" id="{F7ECD895-2BDC-FDCB-2483-D12EED127BC5}"/>
                </a:ext>
              </a:extLst>
            </p:cNvPr>
            <p:cNvSpPr txBox="1">
              <a:spLocks noChangeArrowheads="1"/>
            </p:cNvSpPr>
            <p:nvPr/>
          </p:nvSpPr>
          <p:spPr bwMode="auto">
            <a:xfrm>
              <a:off x="6597886" y="4042066"/>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AWS Lambda</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通知メール送信処理</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24" name="直線矢印コネクタ 23">
              <a:extLst>
                <a:ext uri="{FF2B5EF4-FFF2-40B4-BE49-F238E27FC236}">
                  <a16:creationId xmlns:a16="http://schemas.microsoft.com/office/drawing/2014/main" id="{EB5C5730-DC29-69D7-5B9F-5BCE54D76230}"/>
                </a:ext>
              </a:extLst>
            </p:cNvPr>
            <p:cNvCxnSpPr>
              <a:cxnSpLocks/>
              <a:stCxn id="10" idx="3"/>
              <a:endCxn id="20" idx="1"/>
            </p:cNvCxnSpPr>
            <p:nvPr/>
          </p:nvCxnSpPr>
          <p:spPr>
            <a:xfrm>
              <a:off x="4591251" y="3808446"/>
              <a:ext cx="98670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B547983E-0172-A5FB-181A-A82B6D04609C}"/>
                </a:ext>
              </a:extLst>
            </p:cNvPr>
            <p:cNvCxnSpPr>
              <a:cxnSpLocks/>
              <a:stCxn id="20" idx="3"/>
              <a:endCxn id="22" idx="1"/>
            </p:cNvCxnSpPr>
            <p:nvPr/>
          </p:nvCxnSpPr>
          <p:spPr>
            <a:xfrm>
              <a:off x="6125157" y="3808446"/>
              <a:ext cx="1345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85018881-D892-FFA2-2F1F-38C0526359EA}"/>
                </a:ext>
              </a:extLst>
            </p:cNvPr>
            <p:cNvCxnSpPr>
              <a:cxnSpLocks/>
              <a:stCxn id="22" idx="3"/>
              <a:endCxn id="13" idx="1"/>
            </p:cNvCxnSpPr>
            <p:nvPr/>
          </p:nvCxnSpPr>
          <p:spPr>
            <a:xfrm>
              <a:off x="8017874" y="3808446"/>
              <a:ext cx="13606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8926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5-1-5-1</a:t>
            </a:r>
            <a:r>
              <a:rPr kumimoji="1" lang="en-US" altLang="ja-JP" dirty="0"/>
              <a:t>. </a:t>
            </a:r>
            <a:r>
              <a:rPr kumimoji="1" lang="ja-JP" altLang="en-US" dirty="0"/>
              <a:t>利用者通知</a:t>
            </a:r>
            <a:r>
              <a:rPr kumimoji="1" lang="en-US" altLang="ja-JP" dirty="0"/>
              <a:t>_</a:t>
            </a:r>
            <a:r>
              <a:rPr kumimoji="1" lang="ja-JP" altLang="en-US" dirty="0"/>
              <a:t>メッセージ通知機能</a:t>
            </a:r>
            <a:br>
              <a:rPr kumimoji="1" lang="en-US" altLang="ja-JP" dirty="0"/>
            </a:br>
            <a:r>
              <a:rPr kumimoji="1" lang="ja-JP" altLang="en-US" sz="3600" dirty="0"/>
              <a:t>（パターン</a:t>
            </a:r>
            <a:r>
              <a:rPr kumimoji="1" lang="en-US" altLang="ja-JP" sz="3600" dirty="0"/>
              <a:t>2 Pinpoint</a:t>
            </a:r>
            <a:r>
              <a:rPr kumimoji="1" lang="ja-JP" altLang="en-US" sz="3600" dirty="0"/>
              <a:t>利用）</a:t>
            </a:r>
          </a:p>
        </p:txBody>
      </p:sp>
      <p:grpSp>
        <p:nvGrpSpPr>
          <p:cNvPr id="2" name="グループ化 1">
            <a:extLst>
              <a:ext uri="{FF2B5EF4-FFF2-40B4-BE49-F238E27FC236}">
                <a16:creationId xmlns:a16="http://schemas.microsoft.com/office/drawing/2014/main" id="{503B9D0C-2561-5105-8059-8F68A700A05C}"/>
              </a:ext>
            </a:extLst>
          </p:cNvPr>
          <p:cNvGrpSpPr/>
          <p:nvPr/>
        </p:nvGrpSpPr>
        <p:grpSpPr>
          <a:xfrm>
            <a:off x="3522909" y="1968332"/>
            <a:ext cx="10954845" cy="6987431"/>
            <a:chOff x="101839" y="706033"/>
            <a:chExt cx="10954845" cy="6987431"/>
          </a:xfrm>
        </p:grpSpPr>
        <p:sp>
          <p:nvSpPr>
            <p:cNvPr id="4" name="正方形/長方形 3">
              <a:extLst>
                <a:ext uri="{FF2B5EF4-FFF2-40B4-BE49-F238E27FC236}">
                  <a16:creationId xmlns:a16="http://schemas.microsoft.com/office/drawing/2014/main" id="{609037DD-B110-57BA-5A96-465ECFE24C69}"/>
                </a:ext>
              </a:extLst>
            </p:cNvPr>
            <p:cNvSpPr/>
            <p:nvPr/>
          </p:nvSpPr>
          <p:spPr>
            <a:xfrm>
              <a:off x="5167670" y="2822713"/>
              <a:ext cx="5842657" cy="201673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利用者通知</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メッセージ通知機能</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EC75F0FF-F909-2241-F4F5-1EB9D868D2C6}"/>
                </a:ext>
              </a:extLst>
            </p:cNvPr>
            <p:cNvSpPr txBox="1">
              <a:spLocks noChangeArrowheads="1"/>
            </p:cNvSpPr>
            <p:nvPr/>
          </p:nvSpPr>
          <p:spPr bwMode="auto">
            <a:xfrm>
              <a:off x="402051" y="402586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EAA44AC1-B566-83CA-D963-22C658D1729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98720" y="357349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83A68064-C958-889C-105A-17DB27367CDE}"/>
                </a:ext>
              </a:extLst>
            </p:cNvPr>
            <p:cNvCxnSpPr>
              <a:cxnSpLocks/>
              <a:stCxn id="6" idx="1"/>
            </p:cNvCxnSpPr>
            <p:nvPr/>
          </p:nvCxnSpPr>
          <p:spPr>
            <a:xfrm>
              <a:off x="968620" y="3808446"/>
              <a:ext cx="171141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6A533B9B-B4DF-049B-0361-3E48587ED40D}"/>
                </a:ext>
              </a:extLst>
            </p:cNvPr>
            <p:cNvSpPr/>
            <p:nvPr/>
          </p:nvSpPr>
          <p:spPr>
            <a:xfrm>
              <a:off x="2389073" y="707621"/>
              <a:ext cx="863913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12BC7162-5DF5-E919-25F2-74A24E7715A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89073" y="706033"/>
              <a:ext cx="347973" cy="381000"/>
            </a:xfrm>
            <a:prstGeom prst="rect">
              <a:avLst/>
            </a:prstGeom>
          </p:spPr>
        </p:pic>
        <p:sp>
          <p:nvSpPr>
            <p:cNvPr id="10" name="TextBox 12">
              <a:extLst>
                <a:ext uri="{FF2B5EF4-FFF2-40B4-BE49-F238E27FC236}">
                  <a16:creationId xmlns:a16="http://schemas.microsoft.com/office/drawing/2014/main" id="{A60459B6-BAD1-0DBE-3479-E19DDC4279A2}"/>
                </a:ext>
              </a:extLst>
            </p:cNvPr>
            <p:cNvSpPr txBox="1">
              <a:spLocks noChangeArrowheads="1"/>
            </p:cNvSpPr>
            <p:nvPr/>
          </p:nvSpPr>
          <p:spPr bwMode="auto">
            <a:xfrm>
              <a:off x="8777034" y="4032480"/>
              <a:ext cx="2279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Pinpoint</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15">
              <a:extLst>
                <a:ext uri="{FF2B5EF4-FFF2-40B4-BE49-F238E27FC236}">
                  <a16:creationId xmlns:a16="http://schemas.microsoft.com/office/drawing/2014/main" id="{5A23F46C-0A14-44D6-28EC-5FC0670FC75F}"/>
                </a:ext>
              </a:extLst>
            </p:cNvPr>
            <p:cNvSpPr txBox="1">
              <a:spLocks noChangeArrowheads="1"/>
            </p:cNvSpPr>
            <p:nvPr/>
          </p:nvSpPr>
          <p:spPr bwMode="auto">
            <a:xfrm>
              <a:off x="101839" y="5590579"/>
              <a:ext cx="1265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モバイル端末</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(iOS/</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Androidなど</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cxnSp>
          <p:nvCxnSpPr>
            <p:cNvPr id="12" name="カギ線コネクタ 19">
              <a:extLst>
                <a:ext uri="{FF2B5EF4-FFF2-40B4-BE49-F238E27FC236}">
                  <a16:creationId xmlns:a16="http://schemas.microsoft.com/office/drawing/2014/main" id="{9C9FDFD4-F1EF-E002-45E4-93D8D44FE497}"/>
                </a:ext>
              </a:extLst>
            </p:cNvPr>
            <p:cNvCxnSpPr>
              <a:cxnSpLocks/>
              <a:stCxn id="10" idx="2"/>
              <a:endCxn id="24" idx="3"/>
            </p:cNvCxnSpPr>
            <p:nvPr/>
          </p:nvCxnSpPr>
          <p:spPr>
            <a:xfrm rot="5400000">
              <a:off x="4967864" y="482200"/>
              <a:ext cx="937050" cy="896094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15" name="Graphic 26">
              <a:extLst>
                <a:ext uri="{FF2B5EF4-FFF2-40B4-BE49-F238E27FC236}">
                  <a16:creationId xmlns:a16="http://schemas.microsoft.com/office/drawing/2014/main" id="{1EFD8DC5-766B-B80A-E8D4-722D1876E5E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842655"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a:extLst>
                <a:ext uri="{FF2B5EF4-FFF2-40B4-BE49-F238E27FC236}">
                  <a16:creationId xmlns:a16="http://schemas.microsoft.com/office/drawing/2014/main" id="{CFFE9D98-E557-B4B1-E71D-FB3C9837B632}"/>
                </a:ext>
              </a:extLst>
            </p:cNvPr>
            <p:cNvSpPr txBox="1">
              <a:spLocks noChangeArrowheads="1"/>
            </p:cNvSpPr>
            <p:nvPr/>
          </p:nvSpPr>
          <p:spPr bwMode="auto">
            <a:xfrm>
              <a:off x="4970080" y="404444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Queue Service (Amazon SQS)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通知送信用キュ</a:t>
              </a:r>
              <a:r>
                <a:rPr lang="en-US" altLang="en-US" sz="1200" dirty="0">
                  <a:latin typeface="Meiryo UI" panose="020B0604030504040204" pitchFamily="34" charset="-128"/>
                  <a:ea typeface="Meiryo UI" panose="020B0604030504040204" pitchFamily="34" charset="-128"/>
                  <a:cs typeface="Arial" panose="020B0604020202020204" pitchFamily="34" charset="0"/>
                </a:rPr>
                <a:t>ー</a:t>
              </a:r>
            </a:p>
          </p:txBody>
        </p:sp>
        <p:pic>
          <p:nvPicPr>
            <p:cNvPr id="17" name="Graphic 10">
              <a:extLst>
                <a:ext uri="{FF2B5EF4-FFF2-40B4-BE49-F238E27FC236}">
                  <a16:creationId xmlns:a16="http://schemas.microsoft.com/office/drawing/2014/main" id="{F50B949C-A934-9B96-2CA7-A9D80DD76B5E}"/>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735372"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0">
              <a:extLst>
                <a:ext uri="{FF2B5EF4-FFF2-40B4-BE49-F238E27FC236}">
                  <a16:creationId xmlns:a16="http://schemas.microsoft.com/office/drawing/2014/main" id="{EDE48709-FC8F-7035-3BCD-74234B9BE0C8}"/>
                </a:ext>
              </a:extLst>
            </p:cNvPr>
            <p:cNvSpPr txBox="1">
              <a:spLocks noChangeArrowheads="1"/>
            </p:cNvSpPr>
            <p:nvPr/>
          </p:nvSpPr>
          <p:spPr bwMode="auto">
            <a:xfrm>
              <a:off x="6862584" y="4042066"/>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AWS Lambda</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通知送信処理</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9" name="直線矢印コネクタ 18">
              <a:extLst>
                <a:ext uri="{FF2B5EF4-FFF2-40B4-BE49-F238E27FC236}">
                  <a16:creationId xmlns:a16="http://schemas.microsoft.com/office/drawing/2014/main" id="{49F644C5-BB56-6920-6F92-002608C78583}"/>
                </a:ext>
              </a:extLst>
            </p:cNvPr>
            <p:cNvCxnSpPr>
              <a:cxnSpLocks/>
              <a:stCxn id="28" idx="3"/>
              <a:endCxn id="15" idx="1"/>
            </p:cNvCxnSpPr>
            <p:nvPr/>
          </p:nvCxnSpPr>
          <p:spPr>
            <a:xfrm>
              <a:off x="4923322" y="3808446"/>
              <a:ext cx="9193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E58EC131-562A-36BC-A0F6-D61AD11252F6}"/>
                </a:ext>
              </a:extLst>
            </p:cNvPr>
            <p:cNvCxnSpPr>
              <a:cxnSpLocks/>
              <a:stCxn id="15" idx="3"/>
              <a:endCxn id="17" idx="1"/>
            </p:cNvCxnSpPr>
            <p:nvPr/>
          </p:nvCxnSpPr>
          <p:spPr>
            <a:xfrm>
              <a:off x="6389855" y="3808446"/>
              <a:ext cx="1345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C551205E-EF9F-D993-793C-279ACA53FC95}"/>
                </a:ext>
              </a:extLst>
            </p:cNvPr>
            <p:cNvCxnSpPr>
              <a:cxnSpLocks/>
              <a:stCxn id="17" idx="3"/>
            </p:cNvCxnSpPr>
            <p:nvPr/>
          </p:nvCxnSpPr>
          <p:spPr>
            <a:xfrm>
              <a:off x="8282572" y="3808446"/>
              <a:ext cx="13606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Graphic 23">
              <a:extLst>
                <a:ext uri="{FF2B5EF4-FFF2-40B4-BE49-F238E27FC236}">
                  <a16:creationId xmlns:a16="http://schemas.microsoft.com/office/drawing/2014/main" id="{C990838B-666C-45EE-EF5E-87BFA519AC73}"/>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643259" y="354119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116">
              <a:extLst>
                <a:ext uri="{FF2B5EF4-FFF2-40B4-BE49-F238E27FC236}">
                  <a16:creationId xmlns:a16="http://schemas.microsoft.com/office/drawing/2014/main" id="{5FDAAB8A-4B24-B82C-BAF5-BB752280C0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8719" y="5202595"/>
              <a:ext cx="457200" cy="457200"/>
            </a:xfrm>
            <a:prstGeom prst="rect">
              <a:avLst/>
            </a:prstGeom>
          </p:spPr>
        </p:pic>
        <p:cxnSp>
          <p:nvCxnSpPr>
            <p:cNvPr id="25" name="直線矢印コネクタ 24">
              <a:extLst>
                <a:ext uri="{FF2B5EF4-FFF2-40B4-BE49-F238E27FC236}">
                  <a16:creationId xmlns:a16="http://schemas.microsoft.com/office/drawing/2014/main" id="{B4FE5DCE-1CA9-C251-A8C1-13FF27BF0AE8}"/>
                </a:ext>
              </a:extLst>
            </p:cNvPr>
            <p:cNvCxnSpPr>
              <a:cxnSpLocks/>
              <a:stCxn id="24" idx="0"/>
              <a:endCxn id="5" idx="2"/>
            </p:cNvCxnSpPr>
            <p:nvPr/>
          </p:nvCxnSpPr>
          <p:spPr>
            <a:xfrm flipV="1">
              <a:off x="727319" y="4302859"/>
              <a:ext cx="7139" cy="8997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Graphic 20">
              <a:extLst>
                <a:ext uri="{FF2B5EF4-FFF2-40B4-BE49-F238E27FC236}">
                  <a16:creationId xmlns:a16="http://schemas.microsoft.com/office/drawing/2014/main" id="{1A0635AA-97E6-28E4-2A68-03D26EF4530E}"/>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649475" y="546204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5">
              <a:extLst>
                <a:ext uri="{FF2B5EF4-FFF2-40B4-BE49-F238E27FC236}">
                  <a16:creationId xmlns:a16="http://schemas.microsoft.com/office/drawing/2014/main" id="{6A8F8D0D-26BA-FD7B-0B70-4448223C2A68}"/>
                </a:ext>
              </a:extLst>
            </p:cNvPr>
            <p:cNvSpPr txBox="1">
              <a:spLocks noChangeArrowheads="1"/>
            </p:cNvSpPr>
            <p:nvPr/>
          </p:nvSpPr>
          <p:spPr bwMode="auto">
            <a:xfrm>
              <a:off x="1245456" y="5848799"/>
              <a:ext cx="1265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SMS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もしくは</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8" name="Rectangle 115">
              <a:extLst>
                <a:ext uri="{FF2B5EF4-FFF2-40B4-BE49-F238E27FC236}">
                  <a16:creationId xmlns:a16="http://schemas.microsoft.com/office/drawing/2014/main" id="{72A21887-FABA-140B-3AB2-BC7AC6AC84C3}"/>
                </a:ext>
              </a:extLst>
            </p:cNvPr>
            <p:cNvSpPr/>
            <p:nvPr/>
          </p:nvSpPr>
          <p:spPr>
            <a:xfrm>
              <a:off x="2569945" y="3108113"/>
              <a:ext cx="2353377" cy="140066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9" name="TextBox 20">
              <a:extLst>
                <a:ext uri="{FF2B5EF4-FFF2-40B4-BE49-F238E27FC236}">
                  <a16:creationId xmlns:a16="http://schemas.microsoft.com/office/drawing/2014/main" id="{A8AC08A1-37EC-DA81-9249-D169C6515115}"/>
                </a:ext>
              </a:extLst>
            </p:cNvPr>
            <p:cNvSpPr txBox="1">
              <a:spLocks noChangeArrowheads="1"/>
            </p:cNvSpPr>
            <p:nvPr/>
          </p:nvSpPr>
          <p:spPr bwMode="auto">
            <a:xfrm>
              <a:off x="2679880" y="3135180"/>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30" name="TextBox 20">
              <a:extLst>
                <a:ext uri="{FF2B5EF4-FFF2-40B4-BE49-F238E27FC236}">
                  <a16:creationId xmlns:a16="http://schemas.microsoft.com/office/drawing/2014/main" id="{67245A51-BAF6-A525-3643-047064241C49}"/>
                </a:ext>
              </a:extLst>
            </p:cNvPr>
            <p:cNvSpPr txBox="1">
              <a:spLocks noChangeArrowheads="1"/>
            </p:cNvSpPr>
            <p:nvPr/>
          </p:nvSpPr>
          <p:spPr bwMode="auto">
            <a:xfrm>
              <a:off x="2696265" y="3427567"/>
              <a:ext cx="231368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申請の受理など、通知が</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必要になるイベントの発生源</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審査・承認</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審査・承認機能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grpSp>
    </p:spTree>
    <p:extLst>
      <p:ext uri="{BB962C8B-B14F-4D97-AF65-F5344CB8AC3E}">
        <p14:creationId xmlns:p14="http://schemas.microsoft.com/office/powerpoint/2010/main" val="975704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5-1-1-2</a:t>
            </a:r>
            <a:r>
              <a:rPr kumimoji="1" lang="en-US" altLang="ja-JP" dirty="0"/>
              <a:t>.</a:t>
            </a:r>
            <a:r>
              <a:rPr kumimoji="1" lang="ja-JP" altLang="en-US" dirty="0"/>
              <a:t>利用者認証</a:t>
            </a:r>
            <a:r>
              <a:rPr kumimoji="1" lang="en-US" altLang="ja-JP" dirty="0"/>
              <a:t>_</a:t>
            </a:r>
            <a:r>
              <a:rPr kumimoji="1" lang="ja-JP" altLang="en-US" dirty="0"/>
              <a:t>本人確認機能（レベル</a:t>
            </a:r>
            <a:r>
              <a:rPr kumimoji="1" lang="en-US" altLang="ja-JP" dirty="0"/>
              <a:t>B</a:t>
            </a:r>
            <a:r>
              <a:rPr kumimoji="1" lang="ja-JP" altLang="en-US" dirty="0"/>
              <a:t>）</a:t>
            </a:r>
            <a:br>
              <a:rPr kumimoji="1" lang="en-US" altLang="ja-JP" dirty="0"/>
            </a:br>
            <a:r>
              <a:rPr kumimoji="1" lang="en-US" altLang="ja-JP" sz="3600" dirty="0"/>
              <a:t>(</a:t>
            </a:r>
            <a:r>
              <a:rPr kumimoji="1" lang="ja-JP" altLang="en-US" sz="3600" dirty="0"/>
              <a:t>パターン</a:t>
            </a:r>
            <a:r>
              <a:rPr kumimoji="1" lang="en-US" altLang="ja-JP" sz="3600" dirty="0"/>
              <a:t>4 </a:t>
            </a:r>
            <a:r>
              <a:rPr kumimoji="1" lang="ja-JP" altLang="en-US" sz="3600" dirty="0"/>
              <a:t>法人</a:t>
            </a:r>
            <a:r>
              <a:rPr kumimoji="1" lang="en-US" altLang="ja-JP" sz="3600" dirty="0"/>
              <a:t>/</a:t>
            </a:r>
            <a:r>
              <a:rPr kumimoji="1" lang="ja-JP" altLang="en-US" sz="3600" dirty="0"/>
              <a:t>身元確認</a:t>
            </a:r>
            <a:r>
              <a:rPr kumimoji="1" lang="en-US" altLang="ja-JP" sz="3600" dirty="0"/>
              <a:t>:G</a:t>
            </a:r>
            <a:r>
              <a:rPr kumimoji="1" lang="ja-JP" altLang="en-US" sz="3600" dirty="0"/>
              <a:t>ビズ</a:t>
            </a:r>
            <a:r>
              <a:rPr kumimoji="1" lang="en-US" altLang="ja-JP" sz="3600" dirty="0"/>
              <a:t>ID</a:t>
            </a:r>
            <a:r>
              <a:rPr kumimoji="1" lang="ja-JP" altLang="en-US" sz="3600" dirty="0"/>
              <a:t>、当人認証</a:t>
            </a:r>
            <a:r>
              <a:rPr kumimoji="1" lang="en-US" altLang="ja-JP" sz="3600" dirty="0"/>
              <a:t>:</a:t>
            </a:r>
            <a:r>
              <a:rPr kumimoji="1" lang="ja-JP" altLang="en-US" sz="3600" dirty="0"/>
              <a:t>多要素認証</a:t>
            </a:r>
            <a:r>
              <a:rPr kumimoji="1" lang="en-US" altLang="ja-JP" sz="3600" dirty="0"/>
              <a:t>(G</a:t>
            </a:r>
            <a:r>
              <a:rPr kumimoji="1" lang="ja-JP" altLang="en-US" sz="3600" dirty="0"/>
              <a:t>ビズ</a:t>
            </a:r>
            <a:r>
              <a:rPr kumimoji="1" lang="en-US" altLang="ja-JP" sz="3600" dirty="0"/>
              <a:t>ID))</a:t>
            </a:r>
            <a:endParaRPr kumimoji="1" lang="ja-JP" altLang="en-US" dirty="0"/>
          </a:p>
        </p:txBody>
      </p:sp>
      <p:sp>
        <p:nvSpPr>
          <p:cNvPr id="2" name="正方形/長方形 1">
            <a:extLst>
              <a:ext uri="{FF2B5EF4-FFF2-40B4-BE49-F238E27FC236}">
                <a16:creationId xmlns:a16="http://schemas.microsoft.com/office/drawing/2014/main" id="{45F512B6-BFD8-0673-72D0-30C42B16C5CA}"/>
              </a:ext>
            </a:extLst>
          </p:cNvPr>
          <p:cNvSpPr/>
          <p:nvPr/>
        </p:nvSpPr>
        <p:spPr>
          <a:xfrm>
            <a:off x="7588379" y="2820475"/>
            <a:ext cx="2375053" cy="431578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4" name="正方形/長方形 3">
            <a:extLst>
              <a:ext uri="{FF2B5EF4-FFF2-40B4-BE49-F238E27FC236}">
                <a16:creationId xmlns:a16="http://schemas.microsoft.com/office/drawing/2014/main" id="{E0F00D79-D25C-26AF-A2BE-777377EFA03D}"/>
              </a:ext>
            </a:extLst>
          </p:cNvPr>
          <p:cNvSpPr/>
          <p:nvPr/>
        </p:nvSpPr>
        <p:spPr>
          <a:xfrm>
            <a:off x="9963433" y="4364532"/>
            <a:ext cx="3990925" cy="2182021"/>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利用者認証</a:t>
            </a:r>
            <a:r>
              <a:rPr kumimoji="1" lang="en-US" altLang="ja-JP" sz="160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本人確認機能（レベル</a:t>
            </a:r>
            <a:r>
              <a:rPr kumimoji="1" lang="en-US" altLang="ja-JP" sz="1600" dirty="0">
                <a:solidFill>
                  <a:schemeClr val="tx1"/>
                </a:solidFill>
                <a:latin typeface="Meiryo UI" panose="020B0604030504040204" pitchFamily="34" charset="-128"/>
                <a:ea typeface="Meiryo UI" panose="020B0604030504040204" pitchFamily="34" charset="-128"/>
              </a:rPr>
              <a:t>B</a:t>
            </a:r>
            <a:r>
              <a:rPr kumimoji="1" lang="ja-JP" altLang="en-US" sz="1600">
                <a:solidFill>
                  <a:schemeClr val="tx1"/>
                </a:solidFill>
                <a:latin typeface="Meiryo UI" panose="020B0604030504040204" pitchFamily="34" charset="-128"/>
                <a:ea typeface="Meiryo UI" panose="020B0604030504040204" pitchFamily="34" charset="-128"/>
              </a:rPr>
              <a:t>）</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pic>
        <p:nvPicPr>
          <p:cNvPr id="6" name="Graphic 17">
            <a:extLst>
              <a:ext uri="{FF2B5EF4-FFF2-40B4-BE49-F238E27FC236}">
                <a16:creationId xmlns:a16="http://schemas.microsoft.com/office/drawing/2014/main" id="{DE80CA0D-DFD1-5759-3101-2C3E2111272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8083275" y="513573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168183B1-5142-E423-1FC3-274E922E5FA8}"/>
              </a:ext>
            </a:extLst>
          </p:cNvPr>
          <p:cNvSpPr txBox="1">
            <a:spLocks noChangeArrowheads="1"/>
          </p:cNvSpPr>
          <p:nvPr/>
        </p:nvSpPr>
        <p:spPr bwMode="auto">
          <a:xfrm>
            <a:off x="7236027" y="5679791"/>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API Gateway</a:t>
            </a: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バックエンド</a:t>
            </a:r>
            <a:r>
              <a:rPr lang="en-US" altLang="ja-JP" sz="1000" dirty="0">
                <a:latin typeface="Meiryo UI" panose="020B0604030504040204" pitchFamily="34" charset="-128"/>
                <a:ea typeface="Meiryo UI" panose="020B0604030504040204" pitchFamily="34" charset="-128"/>
                <a:cs typeface="Amazon Ember" panose="020B0603020204020204" pitchFamily="34" charset="0"/>
              </a:rPr>
              <a:t>API</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0" name="Rectangle 78">
            <a:extLst>
              <a:ext uri="{FF2B5EF4-FFF2-40B4-BE49-F238E27FC236}">
                <a16:creationId xmlns:a16="http://schemas.microsoft.com/office/drawing/2014/main" id="{3B5C5AF2-CEAE-89EB-2CAA-B76854EBA654}"/>
              </a:ext>
            </a:extLst>
          </p:cNvPr>
          <p:cNvSpPr/>
          <p:nvPr/>
        </p:nvSpPr>
        <p:spPr>
          <a:xfrm>
            <a:off x="7262568" y="2181908"/>
            <a:ext cx="6831364" cy="643017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rPr>
              <a:t>AWS Cloud</a:t>
            </a:r>
          </a:p>
        </p:txBody>
      </p:sp>
      <p:pic>
        <p:nvPicPr>
          <p:cNvPr id="11" name="Graphic 79">
            <a:extLst>
              <a:ext uri="{FF2B5EF4-FFF2-40B4-BE49-F238E27FC236}">
                <a16:creationId xmlns:a16="http://schemas.microsoft.com/office/drawing/2014/main" id="{902A4D4B-BDFD-816C-CABF-C356BB919A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62569" y="2180319"/>
            <a:ext cx="381000" cy="381000"/>
          </a:xfrm>
          <a:prstGeom prst="rect">
            <a:avLst/>
          </a:prstGeom>
        </p:spPr>
      </p:pic>
      <p:pic>
        <p:nvPicPr>
          <p:cNvPr id="12" name="Graphic 8">
            <a:extLst>
              <a:ext uri="{FF2B5EF4-FFF2-40B4-BE49-F238E27FC236}">
                <a16:creationId xmlns:a16="http://schemas.microsoft.com/office/drawing/2014/main" id="{7A2EFE70-C971-86A8-5C06-8119CBEF7581}"/>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74715" y="6348772"/>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1">
            <a:extLst>
              <a:ext uri="{FF2B5EF4-FFF2-40B4-BE49-F238E27FC236}">
                <a16:creationId xmlns:a16="http://schemas.microsoft.com/office/drawing/2014/main" id="{C3D1C2B9-6B12-4C24-C555-42DA57E39507}"/>
              </a:ext>
            </a:extLst>
          </p:cNvPr>
          <p:cNvSpPr txBox="1">
            <a:spLocks noChangeArrowheads="1"/>
          </p:cNvSpPr>
          <p:nvPr/>
        </p:nvSpPr>
        <p:spPr bwMode="auto">
          <a:xfrm>
            <a:off x="7923042" y="6692303"/>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AWS WAF</a:t>
            </a:r>
          </a:p>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API</a:t>
            </a:r>
            <a:r>
              <a:rPr lang="ja-JP" altLang="en-US" sz="800" dirty="0">
                <a:latin typeface="Meiryo UI" panose="020B0604030504040204" pitchFamily="34" charset="-128"/>
                <a:ea typeface="Meiryo UI" panose="020B0604030504040204" pitchFamily="34" charset="-128"/>
                <a:cs typeface="Amazon Ember" panose="020B0603020204020204" pitchFamily="34" charset="0"/>
              </a:rPr>
              <a:t>保護</a:t>
            </a:r>
            <a:endParaRPr lang="en-US" altLang="ja-JP" sz="8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4" name="直線矢印コネクタ 120">
            <a:extLst>
              <a:ext uri="{FF2B5EF4-FFF2-40B4-BE49-F238E27FC236}">
                <a16:creationId xmlns:a16="http://schemas.microsoft.com/office/drawing/2014/main" id="{6758433E-B0A5-8592-8007-78C1D86B7B7F}"/>
              </a:ext>
            </a:extLst>
          </p:cNvPr>
          <p:cNvCxnSpPr>
            <a:cxnSpLocks/>
            <a:stCxn id="12" idx="0"/>
          </p:cNvCxnSpPr>
          <p:nvPr/>
        </p:nvCxnSpPr>
        <p:spPr>
          <a:xfrm flipV="1">
            <a:off x="8357595" y="6079901"/>
            <a:ext cx="1" cy="268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Graphic 17">
            <a:extLst>
              <a:ext uri="{FF2B5EF4-FFF2-40B4-BE49-F238E27FC236}">
                <a16:creationId xmlns:a16="http://schemas.microsoft.com/office/drawing/2014/main" id="{C1D9379A-DBBF-61F6-5588-B29FE3AA5C7E}"/>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083995" y="3361641"/>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9">
            <a:extLst>
              <a:ext uri="{FF2B5EF4-FFF2-40B4-BE49-F238E27FC236}">
                <a16:creationId xmlns:a16="http://schemas.microsoft.com/office/drawing/2014/main" id="{DF66CA82-6DF0-9161-72E3-D34BE830172A}"/>
              </a:ext>
            </a:extLst>
          </p:cNvPr>
          <p:cNvSpPr txBox="1">
            <a:spLocks noChangeArrowheads="1"/>
          </p:cNvSpPr>
          <p:nvPr/>
        </p:nvSpPr>
        <p:spPr bwMode="auto">
          <a:xfrm>
            <a:off x="7717157" y="3906410"/>
            <a:ext cx="12808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Cognito</a:t>
            </a:r>
          </a:p>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ユーザプール</a:t>
            </a:r>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IDプロバイダ連携</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7" name="直線矢印コネクタ 120">
            <a:extLst>
              <a:ext uri="{FF2B5EF4-FFF2-40B4-BE49-F238E27FC236}">
                <a16:creationId xmlns:a16="http://schemas.microsoft.com/office/drawing/2014/main" id="{C070DFAC-CA3B-1D02-5BD0-78FCF1A5A148}"/>
              </a:ext>
            </a:extLst>
          </p:cNvPr>
          <p:cNvCxnSpPr>
            <a:cxnSpLocks/>
            <a:stCxn id="6" idx="0"/>
            <a:endCxn id="16" idx="2"/>
          </p:cNvCxnSpPr>
          <p:nvPr/>
        </p:nvCxnSpPr>
        <p:spPr>
          <a:xfrm flipV="1">
            <a:off x="8357595" y="4460408"/>
            <a:ext cx="1" cy="675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2">
            <a:extLst>
              <a:ext uri="{FF2B5EF4-FFF2-40B4-BE49-F238E27FC236}">
                <a16:creationId xmlns:a16="http://schemas.microsoft.com/office/drawing/2014/main" id="{535E3C6F-5690-E93B-74B6-DAB5FA85F6A6}"/>
              </a:ext>
            </a:extLst>
          </p:cNvPr>
          <p:cNvSpPr txBox="1">
            <a:spLocks noChangeArrowheads="1"/>
          </p:cNvSpPr>
          <p:nvPr/>
        </p:nvSpPr>
        <p:spPr bwMode="auto">
          <a:xfrm>
            <a:off x="8183441" y="4581064"/>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9" name="Rectangle 115">
            <a:extLst>
              <a:ext uri="{FF2B5EF4-FFF2-40B4-BE49-F238E27FC236}">
                <a16:creationId xmlns:a16="http://schemas.microsoft.com/office/drawing/2014/main" id="{421959F5-A684-817D-99A9-AB31C68F6C25}"/>
              </a:ext>
            </a:extLst>
          </p:cNvPr>
          <p:cNvSpPr/>
          <p:nvPr/>
        </p:nvSpPr>
        <p:spPr>
          <a:xfrm>
            <a:off x="10320203" y="2985450"/>
            <a:ext cx="3103555" cy="129701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0" name="TextBox 20">
            <a:extLst>
              <a:ext uri="{FF2B5EF4-FFF2-40B4-BE49-F238E27FC236}">
                <a16:creationId xmlns:a16="http://schemas.microsoft.com/office/drawing/2014/main" id="{2938FD78-C50E-0715-C3C5-B794C4B9D11E}"/>
              </a:ext>
            </a:extLst>
          </p:cNvPr>
          <p:cNvSpPr txBox="1">
            <a:spLocks noChangeArrowheads="1"/>
          </p:cNvSpPr>
          <p:nvPr/>
        </p:nvSpPr>
        <p:spPr bwMode="auto">
          <a:xfrm>
            <a:off x="10535135" y="3058649"/>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21" name="TextBox 20">
            <a:extLst>
              <a:ext uri="{FF2B5EF4-FFF2-40B4-BE49-F238E27FC236}">
                <a16:creationId xmlns:a16="http://schemas.microsoft.com/office/drawing/2014/main" id="{87BC2FB8-A2E9-0513-6D6C-E755FAB30DF4}"/>
              </a:ext>
            </a:extLst>
          </p:cNvPr>
          <p:cNvSpPr txBox="1">
            <a:spLocks noChangeArrowheads="1"/>
          </p:cNvSpPr>
          <p:nvPr/>
        </p:nvSpPr>
        <p:spPr bwMode="auto">
          <a:xfrm>
            <a:off x="10535134" y="3294883"/>
            <a:ext cx="2908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err="1">
                <a:latin typeface="Meiryo UI" panose="020B0604030504040204" pitchFamily="34" charset="-128"/>
                <a:ea typeface="Meiryo UI" panose="020B0604030504040204" pitchFamily="34" charset="-128"/>
                <a:cs typeface="Arial" panose="020B0604020202020204" pitchFamily="34" charset="0"/>
              </a:rPr>
              <a:t>WebAPI</a:t>
            </a:r>
            <a:r>
              <a:rPr lang="ja-JP" altLang="en-US" sz="1200">
                <a:latin typeface="Meiryo UI" panose="020B0604030504040204" pitchFamily="34" charset="-128"/>
                <a:ea typeface="Meiryo UI" panose="020B0604030504040204" pitchFamily="34" charset="-128"/>
                <a:cs typeface="Arial" panose="020B0604020202020204" pitchFamily="34" charset="0"/>
              </a:rPr>
              <a:t>を提供する他の機能ブロック</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r>
              <a:rPr lang="ja-JP" altLang="en-US" sz="1200">
                <a:latin typeface="Meiryo UI" panose="020B0604030504040204" pitchFamily="34" charset="-128"/>
                <a:ea typeface="Meiryo UI" panose="020B0604030504040204" pitchFamily="34" charset="-128"/>
                <a:cs typeface="Arial" panose="020B0604020202020204" pitchFamily="34" charset="0"/>
              </a:rPr>
              <a:t>　　</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a:latin typeface="Meiryo UI" panose="020B0604030504040204" pitchFamily="34" charset="-128"/>
                <a:ea typeface="Meiryo UI" panose="020B0604030504040204" pitchFamily="34" charset="-128"/>
                <a:cs typeface="Arial" panose="020B0604020202020204" pitchFamily="34" charset="0"/>
              </a:rPr>
              <a:t>・</a:t>
            </a:r>
            <a:r>
              <a:rPr lang="ja-JP" altLang="en-US" sz="1200" dirty="0">
                <a:latin typeface="Meiryo UI" panose="020B0604030504040204" pitchFamily="34" charset="-128"/>
                <a:ea typeface="Meiryo UI" panose="020B0604030504040204" pitchFamily="34" charset="-128"/>
                <a:cs typeface="Arial" panose="020B0604020202020204" pitchFamily="34" charset="0"/>
              </a:rPr>
              <a:t>コンテンツ管理</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en" altLang="ja-JP" sz="1200" dirty="0">
                <a:latin typeface="Meiryo UI" panose="020B0604030504040204" pitchFamily="34" charset="-128"/>
                <a:ea typeface="Meiryo UI" panose="020B0604030504040204" pitchFamily="34" charset="-128"/>
                <a:cs typeface="Arial" panose="020B0604020202020204" pitchFamily="34" charset="0"/>
              </a:rPr>
              <a:t>Web</a:t>
            </a:r>
            <a:r>
              <a:rPr lang="ja-JP" altLang="en-US" sz="1200">
                <a:latin typeface="Meiryo UI" panose="020B0604030504040204" pitchFamily="34" charset="-128"/>
                <a:ea typeface="Meiryo UI" panose="020B0604030504040204" pitchFamily="34" charset="-128"/>
                <a:cs typeface="Arial" panose="020B0604020202020204" pitchFamily="34" charset="0"/>
              </a:rPr>
              <a:t>ページ</a:t>
            </a:r>
            <a:br>
              <a:rPr lang="en-US" altLang="ja-JP" sz="1200">
                <a:latin typeface="Meiryo UI" panose="020B0604030504040204" pitchFamily="34" charset="-128"/>
                <a:ea typeface="Meiryo UI" panose="020B0604030504040204" pitchFamily="34" charset="-128"/>
                <a:cs typeface="Arial" panose="020B0604020202020204" pitchFamily="34" charset="0"/>
              </a:rPr>
            </a:br>
            <a:r>
              <a:rPr lang="en-US" altLang="ja-JP" sz="1200">
                <a:latin typeface="Meiryo UI" panose="020B0604030504040204" pitchFamily="34" charset="-128"/>
                <a:ea typeface="Meiryo UI" panose="020B0604030504040204" pitchFamily="34" charset="-128"/>
                <a:cs typeface="Arial" panose="020B0604020202020204" pitchFamily="34" charset="0"/>
              </a:rPr>
              <a:t>     </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動的コンテンツ</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22" name="直線矢印コネクタ 120">
            <a:extLst>
              <a:ext uri="{FF2B5EF4-FFF2-40B4-BE49-F238E27FC236}">
                <a16:creationId xmlns:a16="http://schemas.microsoft.com/office/drawing/2014/main" id="{9F8A56DD-6F3E-3B51-A899-8B069198BBFD}"/>
              </a:ext>
            </a:extLst>
          </p:cNvPr>
          <p:cNvCxnSpPr>
            <a:cxnSpLocks/>
            <a:stCxn id="19" idx="1"/>
            <a:endCxn id="15" idx="3"/>
          </p:cNvCxnSpPr>
          <p:nvPr/>
        </p:nvCxnSpPr>
        <p:spPr>
          <a:xfrm flipH="1">
            <a:off x="8631195" y="3633955"/>
            <a:ext cx="1689008" cy="12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12">
            <a:extLst>
              <a:ext uri="{FF2B5EF4-FFF2-40B4-BE49-F238E27FC236}">
                <a16:creationId xmlns:a16="http://schemas.microsoft.com/office/drawing/2014/main" id="{9E2B1229-2E5E-067E-1920-569AE25D3B3E}"/>
              </a:ext>
            </a:extLst>
          </p:cNvPr>
          <p:cNvSpPr txBox="1">
            <a:spLocks noChangeArrowheads="1"/>
          </p:cNvSpPr>
          <p:nvPr/>
        </p:nvSpPr>
        <p:spPr bwMode="auto">
          <a:xfrm>
            <a:off x="4205112" y="6535196"/>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利用者</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職員</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pic>
        <p:nvPicPr>
          <p:cNvPr id="26" name="Graphic 23">
            <a:extLst>
              <a:ext uri="{FF2B5EF4-FFF2-40B4-BE49-F238E27FC236}">
                <a16:creationId xmlns:a16="http://schemas.microsoft.com/office/drawing/2014/main" id="{BA83CC17-8F5A-E799-7458-5A239AF12BB3}"/>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flipH="1">
            <a:off x="4302569" y="606529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15">
            <a:extLst>
              <a:ext uri="{FF2B5EF4-FFF2-40B4-BE49-F238E27FC236}">
                <a16:creationId xmlns:a16="http://schemas.microsoft.com/office/drawing/2014/main" id="{6CC694F6-B3DC-354E-9CD9-0698210E95DB}"/>
              </a:ext>
            </a:extLst>
          </p:cNvPr>
          <p:cNvSpPr/>
          <p:nvPr/>
        </p:nvSpPr>
        <p:spPr>
          <a:xfrm>
            <a:off x="3418307" y="2856293"/>
            <a:ext cx="2238423" cy="121237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8" name="TextBox 20">
            <a:extLst>
              <a:ext uri="{FF2B5EF4-FFF2-40B4-BE49-F238E27FC236}">
                <a16:creationId xmlns:a16="http://schemas.microsoft.com/office/drawing/2014/main" id="{08E22723-3E07-A0DA-AE03-3505C87D53B4}"/>
              </a:ext>
            </a:extLst>
          </p:cNvPr>
          <p:cNvSpPr txBox="1">
            <a:spLocks noChangeArrowheads="1"/>
          </p:cNvSpPr>
          <p:nvPr/>
        </p:nvSpPr>
        <p:spPr bwMode="auto">
          <a:xfrm>
            <a:off x="3542240" y="2899482"/>
            <a:ext cx="2047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600" dirty="0">
                <a:latin typeface="Meiryo UI" panose="020B0604030504040204" pitchFamily="34" charset="-128"/>
                <a:ea typeface="Meiryo UI" panose="020B0604030504040204" pitchFamily="34" charset="-128"/>
                <a:cs typeface="Arial" panose="020B0604020202020204" pitchFamily="34" charset="0"/>
              </a:rPr>
              <a:t>G</a:t>
            </a:r>
            <a:r>
              <a:rPr lang="ja-JP" altLang="en-US" sz="1600">
                <a:latin typeface="Meiryo UI" panose="020B0604030504040204" pitchFamily="34" charset="-128"/>
                <a:ea typeface="Meiryo UI" panose="020B0604030504040204" pitchFamily="34" charset="-128"/>
                <a:cs typeface="Arial" panose="020B0604020202020204" pitchFamily="34" charset="0"/>
              </a:rPr>
              <a:t>ビズ</a:t>
            </a:r>
            <a:r>
              <a:rPr lang="en-US" altLang="ja-JP" sz="1600" dirty="0">
                <a:latin typeface="Meiryo UI" panose="020B0604030504040204" pitchFamily="34" charset="-128"/>
                <a:ea typeface="Meiryo UI" panose="020B0604030504040204" pitchFamily="34" charset="-128"/>
                <a:cs typeface="Arial" panose="020B0604020202020204" pitchFamily="34" charset="0"/>
              </a:rPr>
              <a:t>ID</a:t>
            </a:r>
          </a:p>
        </p:txBody>
      </p:sp>
      <p:sp>
        <p:nvSpPr>
          <p:cNvPr id="29" name="TextBox 20">
            <a:extLst>
              <a:ext uri="{FF2B5EF4-FFF2-40B4-BE49-F238E27FC236}">
                <a16:creationId xmlns:a16="http://schemas.microsoft.com/office/drawing/2014/main" id="{B54BECD5-271C-0D52-BC34-5E5C0D7C90DC}"/>
              </a:ext>
            </a:extLst>
          </p:cNvPr>
          <p:cNvSpPr txBox="1">
            <a:spLocks noChangeArrowheads="1"/>
          </p:cNvSpPr>
          <p:nvPr/>
        </p:nvSpPr>
        <p:spPr bwMode="auto">
          <a:xfrm>
            <a:off x="3523833" y="3198737"/>
            <a:ext cx="19538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mazon Ember" panose="020B0603020204020204" pitchFamily="34" charset="0"/>
              </a:rPr>
              <a:t>法人等の企業ユーザを認証する主体。</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eaLnBrk="1" hangingPunct="1"/>
            <a:r>
              <a:rPr lang="en-US" altLang="ja-JP" sz="1200" dirty="0">
                <a:latin typeface="Meiryo UI" panose="020B0604030504040204" pitchFamily="34" charset="-128"/>
                <a:ea typeface="Meiryo UI" panose="020B0604030504040204" pitchFamily="34" charset="-128"/>
                <a:cs typeface="Amazon Ember" panose="020B0603020204020204" pitchFamily="34" charset="0"/>
              </a:rPr>
              <a:t>OpenID Connect</a:t>
            </a:r>
            <a:r>
              <a:rPr lang="ja-JP" altLang="en-US" sz="1200">
                <a:latin typeface="Meiryo UI" panose="020B0604030504040204" pitchFamily="34" charset="-128"/>
                <a:ea typeface="Meiryo UI" panose="020B0604030504040204" pitchFamily="34" charset="-128"/>
                <a:cs typeface="Amazon Ember" panose="020B0603020204020204" pitchFamily="34" charset="0"/>
              </a:rPr>
              <a:t>の</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OP</a:t>
            </a:r>
            <a:r>
              <a:rPr lang="ja-JP" altLang="en-US" sz="1200">
                <a:latin typeface="Meiryo UI" panose="020B0604030504040204" pitchFamily="34" charset="-128"/>
                <a:ea typeface="Meiryo UI" panose="020B0604030504040204" pitchFamily="34" charset="-128"/>
                <a:cs typeface="Amazon Ember" panose="020B0603020204020204" pitchFamily="34" charset="0"/>
              </a:rPr>
              <a:t>に相当する</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IdP</a:t>
            </a:r>
            <a:r>
              <a:rPr lang="ja-JP" altLang="en-US" sz="1200">
                <a:latin typeface="Meiryo UI" panose="020B0604030504040204" pitchFamily="34" charset="-128"/>
                <a:ea typeface="Meiryo UI" panose="020B0604030504040204" pitchFamily="34" charset="-128"/>
                <a:cs typeface="Amazon Ember" panose="020B0603020204020204" pitchFamily="34" charset="0"/>
              </a:rPr>
              <a:t>。</a:t>
            </a:r>
            <a:endParaRPr lang="en-US" altLang="ja-JP" sz="16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30" name="直線矢印コネクタ 120">
            <a:extLst>
              <a:ext uri="{FF2B5EF4-FFF2-40B4-BE49-F238E27FC236}">
                <a16:creationId xmlns:a16="http://schemas.microsoft.com/office/drawing/2014/main" id="{B6A31866-E851-8D37-8C4E-0F79F3FC0AC0}"/>
              </a:ext>
            </a:extLst>
          </p:cNvPr>
          <p:cNvCxnSpPr>
            <a:cxnSpLocks/>
            <a:stCxn id="26" idx="0"/>
            <a:endCxn id="27" idx="2"/>
          </p:cNvCxnSpPr>
          <p:nvPr/>
        </p:nvCxnSpPr>
        <p:spPr>
          <a:xfrm flipV="1">
            <a:off x="4537519" y="4068670"/>
            <a:ext cx="0" cy="1996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12">
            <a:extLst>
              <a:ext uri="{FF2B5EF4-FFF2-40B4-BE49-F238E27FC236}">
                <a16:creationId xmlns:a16="http://schemas.microsoft.com/office/drawing/2014/main" id="{C2603AAE-81CA-625A-5F02-2DF0DA82C020}"/>
              </a:ext>
            </a:extLst>
          </p:cNvPr>
          <p:cNvSpPr txBox="1">
            <a:spLocks noChangeArrowheads="1"/>
          </p:cNvSpPr>
          <p:nvPr/>
        </p:nvSpPr>
        <p:spPr bwMode="auto">
          <a:xfrm>
            <a:off x="4470771" y="4610063"/>
            <a:ext cx="1540852" cy="101566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ログイン</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ID&amp;パスワードに加え、</a:t>
            </a:r>
            <a:r>
              <a:rPr lang="en-US" altLang="ja-JP" sz="1200" dirty="0" err="1">
                <a:latin typeface="Meiryo UI" panose="020B0604030504040204" pitchFamily="34" charset="-128"/>
                <a:ea typeface="Meiryo UI" panose="020B0604030504040204" pitchFamily="34" charset="-128"/>
                <a:cs typeface="Arial" panose="020B0604020202020204" pitchFamily="34" charset="0"/>
              </a:rPr>
              <a:t>G</a:t>
            </a:r>
            <a:r>
              <a:rPr lang="ja-JP" altLang="en-US" sz="1200">
                <a:latin typeface="Meiryo UI" panose="020B0604030504040204" pitchFamily="34" charset="-128"/>
                <a:ea typeface="Meiryo UI" panose="020B0604030504040204" pitchFamily="34" charset="-128"/>
                <a:cs typeface="Arial" panose="020B0604020202020204" pitchFamily="34" charset="0"/>
              </a:rPr>
              <a:t>ビズ</a:t>
            </a:r>
            <a:r>
              <a:rPr lang="en-US" altLang="ja-JP" sz="1200" dirty="0" err="1">
                <a:latin typeface="Meiryo UI" panose="020B0604030504040204" pitchFamily="34" charset="-128"/>
                <a:ea typeface="Meiryo UI" panose="020B0604030504040204" pitchFamily="34" charset="-128"/>
                <a:cs typeface="Arial" panose="020B0604020202020204" pitchFamily="34" charset="0"/>
              </a:rPr>
              <a:t>ID</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アプリまたはSMSによる</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多要素認証</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cxnSp>
        <p:nvCxnSpPr>
          <p:cNvPr id="32" name="カギ線コネクタ 64">
            <a:extLst>
              <a:ext uri="{FF2B5EF4-FFF2-40B4-BE49-F238E27FC236}">
                <a16:creationId xmlns:a16="http://schemas.microsoft.com/office/drawing/2014/main" id="{730AD5E1-7ACA-6E15-5EF6-7665FC5E4481}"/>
              </a:ext>
            </a:extLst>
          </p:cNvPr>
          <p:cNvCxnSpPr>
            <a:cxnSpLocks/>
          </p:cNvCxnSpPr>
          <p:nvPr/>
        </p:nvCxnSpPr>
        <p:spPr>
          <a:xfrm rot="10800000" flipV="1">
            <a:off x="4771995" y="3771887"/>
            <a:ext cx="3312000" cy="2412000"/>
          </a:xfrm>
          <a:prstGeom prst="bentConnector3">
            <a:avLst>
              <a:gd name="adj1" fmla="val 64477"/>
            </a:avLst>
          </a:prstGeom>
          <a:ln>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120">
            <a:extLst>
              <a:ext uri="{FF2B5EF4-FFF2-40B4-BE49-F238E27FC236}">
                <a16:creationId xmlns:a16="http://schemas.microsoft.com/office/drawing/2014/main" id="{FC1E98F8-9F18-5419-ECFD-4485B068774F}"/>
              </a:ext>
            </a:extLst>
          </p:cNvPr>
          <p:cNvCxnSpPr>
            <a:cxnSpLocks/>
          </p:cNvCxnSpPr>
          <p:nvPr/>
        </p:nvCxnSpPr>
        <p:spPr>
          <a:xfrm>
            <a:off x="5651634" y="3521507"/>
            <a:ext cx="2431641" cy="0"/>
          </a:xfrm>
          <a:prstGeom prst="straightConnector1">
            <a:avLst/>
          </a:prstGeom>
          <a:ln>
            <a:prstDash val="lgDash"/>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12">
            <a:extLst>
              <a:ext uri="{FF2B5EF4-FFF2-40B4-BE49-F238E27FC236}">
                <a16:creationId xmlns:a16="http://schemas.microsoft.com/office/drawing/2014/main" id="{C9967E8D-215C-9510-E6C3-892DF100C4E0}"/>
              </a:ext>
            </a:extLst>
          </p:cNvPr>
          <p:cNvSpPr txBox="1">
            <a:spLocks noChangeArrowheads="1"/>
          </p:cNvSpPr>
          <p:nvPr/>
        </p:nvSpPr>
        <p:spPr bwMode="auto">
          <a:xfrm>
            <a:off x="6065066" y="3224771"/>
            <a:ext cx="1540852"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IDプロバイダとの連携</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35" name="カギ線コネクタ 68">
            <a:extLst>
              <a:ext uri="{FF2B5EF4-FFF2-40B4-BE49-F238E27FC236}">
                <a16:creationId xmlns:a16="http://schemas.microsoft.com/office/drawing/2014/main" id="{E28EC372-C2CF-910B-8CE6-400E2FA5E226}"/>
              </a:ext>
            </a:extLst>
          </p:cNvPr>
          <p:cNvCxnSpPr>
            <a:cxnSpLocks/>
            <a:stCxn id="26" idx="1"/>
            <a:endCxn id="6" idx="1"/>
          </p:cNvCxnSpPr>
          <p:nvPr/>
        </p:nvCxnSpPr>
        <p:spPr>
          <a:xfrm flipV="1">
            <a:off x="4772469" y="5410055"/>
            <a:ext cx="3310806" cy="890191"/>
          </a:xfrm>
          <a:prstGeom prst="bentConnector3">
            <a:avLst>
              <a:gd name="adj1" fmla="val 65157"/>
            </a:avLst>
          </a:prstGeom>
          <a:ln>
            <a:tailEnd type="triangle"/>
          </a:ln>
        </p:spPr>
        <p:style>
          <a:lnRef idx="1">
            <a:schemeClr val="dk1"/>
          </a:lnRef>
          <a:fillRef idx="0">
            <a:schemeClr val="dk1"/>
          </a:fillRef>
          <a:effectRef idx="0">
            <a:schemeClr val="dk1"/>
          </a:effectRef>
          <a:fontRef idx="minor">
            <a:schemeClr val="tx1"/>
          </a:fontRef>
        </p:style>
      </p:cxnSp>
      <p:sp>
        <p:nvSpPr>
          <p:cNvPr id="37" name="TextBox 12">
            <a:extLst>
              <a:ext uri="{FF2B5EF4-FFF2-40B4-BE49-F238E27FC236}">
                <a16:creationId xmlns:a16="http://schemas.microsoft.com/office/drawing/2014/main" id="{B2320A3F-FB6E-55F9-4D45-5D1D9BF2E43D}"/>
              </a:ext>
            </a:extLst>
          </p:cNvPr>
          <p:cNvSpPr txBox="1">
            <a:spLocks noChangeArrowheads="1"/>
          </p:cNvSpPr>
          <p:nvPr/>
        </p:nvSpPr>
        <p:spPr bwMode="auto">
          <a:xfrm>
            <a:off x="5492714" y="6293015"/>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API呼び出し</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トークン含む</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sp>
        <p:nvSpPr>
          <p:cNvPr id="38" name="Rectangle 115">
            <a:extLst>
              <a:ext uri="{FF2B5EF4-FFF2-40B4-BE49-F238E27FC236}">
                <a16:creationId xmlns:a16="http://schemas.microsoft.com/office/drawing/2014/main" id="{C3B8D375-E0AF-0A53-DC5C-8D82C3A45ECB}"/>
              </a:ext>
            </a:extLst>
          </p:cNvPr>
          <p:cNvSpPr/>
          <p:nvPr/>
        </p:nvSpPr>
        <p:spPr>
          <a:xfrm>
            <a:off x="7599880" y="7265939"/>
            <a:ext cx="4464408"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endParaRPr>
          </a:p>
        </p:txBody>
      </p:sp>
      <p:sp>
        <p:nvSpPr>
          <p:cNvPr id="39" name="TextBox 20">
            <a:extLst>
              <a:ext uri="{FF2B5EF4-FFF2-40B4-BE49-F238E27FC236}">
                <a16:creationId xmlns:a16="http://schemas.microsoft.com/office/drawing/2014/main" id="{2FA238B3-820F-E602-5BDA-D937F28B1674}"/>
              </a:ext>
            </a:extLst>
          </p:cNvPr>
          <p:cNvSpPr txBox="1">
            <a:spLocks noChangeArrowheads="1"/>
          </p:cNvSpPr>
          <p:nvPr/>
        </p:nvSpPr>
        <p:spPr bwMode="auto">
          <a:xfrm>
            <a:off x="7712171" y="7465043"/>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mazon Ember" panose="020B0603020204020204" pitchFamily="34" charset="0"/>
              </a:rPr>
              <a:t>連携機能</a:t>
            </a:r>
            <a:endParaRPr lang="ja-JP" altLang="en-US" sz="1600" dirty="0">
              <a:latin typeface="Meiryo UI" panose="020B0604030504040204" pitchFamily="34" charset="-128"/>
              <a:ea typeface="Meiryo UI" panose="020B0604030504040204" pitchFamily="34" charset="-128"/>
              <a:cs typeface="Amazon Ember" panose="020B0603020204020204" pitchFamily="34" charset="0"/>
            </a:endParaRPr>
          </a:p>
          <a:p>
            <a:r>
              <a:rPr lang="ja-JP" altLang="en-US" sz="1200">
                <a:latin typeface="Meiryo UI" panose="020B0604030504040204" pitchFamily="34" charset="-128"/>
                <a:ea typeface="Meiryo UI" panose="020B0604030504040204" pitchFamily="34" charset="-128"/>
              </a:rPr>
              <a:t>アプリケーションのトップ画面を表示</a:t>
            </a:r>
            <a:endParaRPr lang="ja-JP">
              <a:latin typeface="Meiryo UI" panose="020B0604030504040204" pitchFamily="34" charset="-128"/>
              <a:ea typeface="Meiryo UI" panose="020B0604030504040204" pitchFamily="34" charset="-128"/>
            </a:endParaRPr>
          </a:p>
        </p:txBody>
      </p:sp>
      <p:sp>
        <p:nvSpPr>
          <p:cNvPr id="40" name="TextBox 20">
            <a:extLst>
              <a:ext uri="{FF2B5EF4-FFF2-40B4-BE49-F238E27FC236}">
                <a16:creationId xmlns:a16="http://schemas.microsoft.com/office/drawing/2014/main" id="{4F07EA21-4C73-AC60-3551-DD5D443256DE}"/>
              </a:ext>
            </a:extLst>
          </p:cNvPr>
          <p:cNvSpPr txBox="1">
            <a:spLocks noChangeArrowheads="1"/>
          </p:cNvSpPr>
          <p:nvPr/>
        </p:nvSpPr>
        <p:spPr bwMode="auto">
          <a:xfrm>
            <a:off x="9582265" y="7383713"/>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a:t>
            </a:r>
            <a:r>
              <a:rPr lang="en" altLang="ja-JP" sz="1200" dirty="0">
                <a:latin typeface="Meiryo UI" panose="020B0604030504040204" pitchFamily="34" charset="-128"/>
                <a:ea typeface="Meiryo UI" panose="020B0604030504040204" pitchFamily="34" charset="-128"/>
                <a:cs typeface="Amazon Ember" panose="020B0603020204020204" pitchFamily="34" charset="0"/>
              </a:rPr>
              <a:t>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静的コンテンツ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43" name="カギ線コネクタ 73">
            <a:extLst>
              <a:ext uri="{FF2B5EF4-FFF2-40B4-BE49-F238E27FC236}">
                <a16:creationId xmlns:a16="http://schemas.microsoft.com/office/drawing/2014/main" id="{7E585CF1-9978-4FBD-2708-C0AFAB08DCD6}"/>
              </a:ext>
            </a:extLst>
          </p:cNvPr>
          <p:cNvCxnSpPr>
            <a:cxnSpLocks/>
            <a:stCxn id="25" idx="2"/>
            <a:endCxn id="38" idx="1"/>
          </p:cNvCxnSpPr>
          <p:nvPr/>
        </p:nvCxnSpPr>
        <p:spPr>
          <a:xfrm rot="16200000" flipH="1">
            <a:off x="5674993" y="5859386"/>
            <a:ext cx="787412" cy="306236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44" name="Graphic 10">
            <a:extLst>
              <a:ext uri="{FF2B5EF4-FFF2-40B4-BE49-F238E27FC236}">
                <a16:creationId xmlns:a16="http://schemas.microsoft.com/office/drawing/2014/main" id="{9A019762-C24B-544F-C09D-543CDFBF5C38}"/>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0798187" y="513619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20">
            <a:extLst>
              <a:ext uri="{FF2B5EF4-FFF2-40B4-BE49-F238E27FC236}">
                <a16:creationId xmlns:a16="http://schemas.microsoft.com/office/drawing/2014/main" id="{44EA659F-106D-F535-DD07-D806E25566F3}"/>
              </a:ext>
            </a:extLst>
          </p:cNvPr>
          <p:cNvSpPr txBox="1">
            <a:spLocks noChangeArrowheads="1"/>
          </p:cNvSpPr>
          <p:nvPr/>
        </p:nvSpPr>
        <p:spPr bwMode="auto">
          <a:xfrm>
            <a:off x="9926332" y="5697238"/>
            <a:ext cx="2292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AWS Lambda</a:t>
            </a: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管理関数</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46" name="TextBox 9">
            <a:extLst>
              <a:ext uri="{FF2B5EF4-FFF2-40B4-BE49-F238E27FC236}">
                <a16:creationId xmlns:a16="http://schemas.microsoft.com/office/drawing/2014/main" id="{5A0F3D44-AA4E-881C-063D-15904CB5398D}"/>
              </a:ext>
            </a:extLst>
          </p:cNvPr>
          <p:cNvSpPr txBox="1">
            <a:spLocks noChangeArrowheads="1"/>
          </p:cNvSpPr>
          <p:nvPr/>
        </p:nvSpPr>
        <p:spPr bwMode="auto">
          <a:xfrm>
            <a:off x="11647848" y="5690706"/>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DocumentDB</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ユーザ情報保管</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データベース</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47" name="直線矢印コネクタ 120">
            <a:extLst>
              <a:ext uri="{FF2B5EF4-FFF2-40B4-BE49-F238E27FC236}">
                <a16:creationId xmlns:a16="http://schemas.microsoft.com/office/drawing/2014/main" id="{72760AE4-D875-E746-B171-225B43A52C09}"/>
              </a:ext>
            </a:extLst>
          </p:cNvPr>
          <p:cNvCxnSpPr>
            <a:cxnSpLocks/>
            <a:stCxn id="44" idx="3"/>
          </p:cNvCxnSpPr>
          <p:nvPr/>
        </p:nvCxnSpPr>
        <p:spPr>
          <a:xfrm flipV="1">
            <a:off x="11346827" y="5405929"/>
            <a:ext cx="1119775"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Rectangle 86">
            <a:extLst>
              <a:ext uri="{FF2B5EF4-FFF2-40B4-BE49-F238E27FC236}">
                <a16:creationId xmlns:a16="http://schemas.microsoft.com/office/drawing/2014/main" id="{C3B7FE92-1662-9218-67BB-FE3EBBEB2E95}"/>
              </a:ext>
            </a:extLst>
          </p:cNvPr>
          <p:cNvSpPr/>
          <p:nvPr/>
        </p:nvSpPr>
        <p:spPr>
          <a:xfrm>
            <a:off x="10317712" y="4654766"/>
            <a:ext cx="3176774" cy="1725050"/>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Meiryo UI" panose="020B0604030504040204" pitchFamily="34" charset="-128"/>
                <a:ea typeface="Meiryo UI" panose="020B0604030504040204" pitchFamily="34" charset="-128"/>
                <a:cs typeface="Amazon Ember" panose="020B0603020204020204" pitchFamily="34" charset="0"/>
              </a:rPr>
              <a:t>Virtual private cloud (VPC)</a:t>
            </a:r>
          </a:p>
        </p:txBody>
      </p:sp>
      <p:pic>
        <p:nvPicPr>
          <p:cNvPr id="49" name="Graphic 87">
            <a:extLst>
              <a:ext uri="{FF2B5EF4-FFF2-40B4-BE49-F238E27FC236}">
                <a16:creationId xmlns:a16="http://schemas.microsoft.com/office/drawing/2014/main" id="{D0B7C6EC-96F0-2D79-B5C9-A4A988FA007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317710" y="4659450"/>
            <a:ext cx="381000" cy="381000"/>
          </a:xfrm>
          <a:prstGeom prst="rect">
            <a:avLst/>
          </a:prstGeom>
        </p:spPr>
      </p:pic>
      <p:cxnSp>
        <p:nvCxnSpPr>
          <p:cNvPr id="50" name="カギ線コネクタ 89">
            <a:extLst>
              <a:ext uri="{FF2B5EF4-FFF2-40B4-BE49-F238E27FC236}">
                <a16:creationId xmlns:a16="http://schemas.microsoft.com/office/drawing/2014/main" id="{E96849D4-DAFD-87F7-B2CC-E0DF23902389}"/>
              </a:ext>
            </a:extLst>
          </p:cNvPr>
          <p:cNvCxnSpPr>
            <a:cxnSpLocks/>
            <a:stCxn id="6" idx="3"/>
            <a:endCxn id="44" idx="1"/>
          </p:cNvCxnSpPr>
          <p:nvPr/>
        </p:nvCxnSpPr>
        <p:spPr>
          <a:xfrm>
            <a:off x="8631915" y="5410055"/>
            <a:ext cx="2166272" cy="4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65" name="Graphic 18">
            <a:extLst>
              <a:ext uri="{FF2B5EF4-FFF2-40B4-BE49-F238E27FC236}">
                <a16:creationId xmlns:a16="http://schemas.microsoft.com/office/drawing/2014/main" id="{890E2B27-09C3-2B88-02FC-8F9CC45420AE}"/>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2466602" y="5150038"/>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12">
            <a:extLst>
              <a:ext uri="{FF2B5EF4-FFF2-40B4-BE49-F238E27FC236}">
                <a16:creationId xmlns:a16="http://schemas.microsoft.com/office/drawing/2014/main" id="{A13F93C0-F59A-E694-C870-45BD08DA6A99}"/>
              </a:ext>
            </a:extLst>
          </p:cNvPr>
          <p:cNvSpPr txBox="1">
            <a:spLocks noChangeArrowheads="1"/>
          </p:cNvSpPr>
          <p:nvPr/>
        </p:nvSpPr>
        <p:spPr bwMode="auto">
          <a:xfrm>
            <a:off x="8669843" y="3104918"/>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pic>
        <p:nvPicPr>
          <p:cNvPr id="98" name="Graphic 16">
            <a:extLst>
              <a:ext uri="{FF2B5EF4-FFF2-40B4-BE49-F238E27FC236}">
                <a16:creationId xmlns:a16="http://schemas.microsoft.com/office/drawing/2014/main" id="{EDCE9712-21D4-9520-0D78-9267D748C635}"/>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3522839" y="439771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 name="カギ線コネクタ 97">
            <a:extLst>
              <a:ext uri="{FF2B5EF4-FFF2-40B4-BE49-F238E27FC236}">
                <a16:creationId xmlns:a16="http://schemas.microsoft.com/office/drawing/2014/main" id="{8E738A66-1197-CD4E-37B1-0D6DA9678CB1}"/>
              </a:ext>
            </a:extLst>
          </p:cNvPr>
          <p:cNvCxnSpPr>
            <a:cxnSpLocks/>
            <a:stCxn id="26" idx="0"/>
            <a:endCxn id="100" idx="2"/>
          </p:cNvCxnSpPr>
          <p:nvPr/>
        </p:nvCxnSpPr>
        <p:spPr>
          <a:xfrm rot="16200000" flipV="1">
            <a:off x="3869336" y="5397113"/>
            <a:ext cx="550287" cy="786080"/>
          </a:xfrm>
          <a:prstGeom prst="bentConnector3">
            <a:avLst>
              <a:gd name="adj1" fmla="val 50000"/>
            </a:avLst>
          </a:prstGeom>
          <a:ln>
            <a:tailEnd type="none"/>
          </a:ln>
        </p:spPr>
        <p:style>
          <a:lnRef idx="1">
            <a:schemeClr val="dk1"/>
          </a:lnRef>
          <a:fillRef idx="0">
            <a:schemeClr val="dk1"/>
          </a:fillRef>
          <a:effectRef idx="0">
            <a:schemeClr val="dk1"/>
          </a:effectRef>
          <a:fontRef idx="minor">
            <a:schemeClr val="tx1"/>
          </a:fontRef>
        </p:style>
      </p:cxnSp>
      <p:sp>
        <p:nvSpPr>
          <p:cNvPr id="100" name="TextBox 12">
            <a:extLst>
              <a:ext uri="{FF2B5EF4-FFF2-40B4-BE49-F238E27FC236}">
                <a16:creationId xmlns:a16="http://schemas.microsoft.com/office/drawing/2014/main" id="{0E4400CE-2529-8EC8-B526-B4D6261382BA}"/>
              </a:ext>
            </a:extLst>
          </p:cNvPr>
          <p:cNvSpPr txBox="1">
            <a:spLocks noChangeArrowheads="1"/>
          </p:cNvSpPr>
          <p:nvPr/>
        </p:nvSpPr>
        <p:spPr bwMode="auto">
          <a:xfrm>
            <a:off x="2981013" y="4868678"/>
            <a:ext cx="1540852" cy="64633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法人の</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身元確認用書類を</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郵送</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01" name="直線矢印コネクタ 120">
            <a:extLst>
              <a:ext uri="{FF2B5EF4-FFF2-40B4-BE49-F238E27FC236}">
                <a16:creationId xmlns:a16="http://schemas.microsoft.com/office/drawing/2014/main" id="{A54CEFC8-3A78-4F37-AE6E-971A9B161497}"/>
              </a:ext>
            </a:extLst>
          </p:cNvPr>
          <p:cNvCxnSpPr>
            <a:cxnSpLocks/>
          </p:cNvCxnSpPr>
          <p:nvPr/>
        </p:nvCxnSpPr>
        <p:spPr>
          <a:xfrm flipV="1">
            <a:off x="3751439" y="4068670"/>
            <a:ext cx="0" cy="50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2" name="Graphic 116">
            <a:extLst>
              <a:ext uri="{FF2B5EF4-FFF2-40B4-BE49-F238E27FC236}">
                <a16:creationId xmlns:a16="http://schemas.microsoft.com/office/drawing/2014/main" id="{D296F7BF-ABCE-A54B-ED48-95166CE8C28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521709" y="6034569"/>
            <a:ext cx="468000" cy="468000"/>
          </a:xfrm>
          <a:prstGeom prst="rect">
            <a:avLst/>
          </a:prstGeom>
        </p:spPr>
      </p:pic>
      <p:sp>
        <p:nvSpPr>
          <p:cNvPr id="103" name="TextBox 12">
            <a:extLst>
              <a:ext uri="{FF2B5EF4-FFF2-40B4-BE49-F238E27FC236}">
                <a16:creationId xmlns:a16="http://schemas.microsoft.com/office/drawing/2014/main" id="{C789D6A5-9BB7-53B2-DC27-3BBFD14A6CEE}"/>
              </a:ext>
            </a:extLst>
          </p:cNvPr>
          <p:cNvSpPr txBox="1">
            <a:spLocks noChangeArrowheads="1"/>
          </p:cNvSpPr>
          <p:nvPr/>
        </p:nvSpPr>
        <p:spPr bwMode="auto">
          <a:xfrm>
            <a:off x="3077794" y="6489931"/>
            <a:ext cx="1346815" cy="64633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ja-JP" sz="1200" dirty="0">
                <a:latin typeface="Meiryo UI" panose="020B0604030504040204" pitchFamily="34" charset="-128"/>
                <a:ea typeface="Meiryo UI" panose="020B0604030504040204" pitchFamily="34" charset="-128"/>
                <a:cs typeface="Arial" panose="020B0604020202020204" pitchFamily="34" charset="0"/>
              </a:rPr>
              <a:t>G</a:t>
            </a:r>
            <a:r>
              <a:rPr lang="ja-JP" altLang="en-US" sz="1200">
                <a:latin typeface="Meiryo UI" panose="020B0604030504040204" pitchFamily="34" charset="-128"/>
                <a:ea typeface="Meiryo UI" panose="020B0604030504040204" pitchFamily="34" charset="-128"/>
                <a:cs typeface="Arial" panose="020B0604020202020204" pitchFamily="34" charset="0"/>
              </a:rPr>
              <a:t>ビズ</a:t>
            </a:r>
            <a:r>
              <a:rPr lang="en-US" altLang="ja-JP" sz="1200" dirty="0">
                <a:latin typeface="Meiryo UI" panose="020B0604030504040204" pitchFamily="34" charset="-128"/>
                <a:ea typeface="Meiryo UI" panose="020B0604030504040204" pitchFamily="34" charset="-128"/>
                <a:cs typeface="Arial" panose="020B0604020202020204" pitchFamily="34" charset="0"/>
              </a:rPr>
              <a:t>ID</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アプリまたはSMS</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多要素認証用</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spTree>
    <p:extLst>
      <p:ext uri="{BB962C8B-B14F-4D97-AF65-F5344CB8AC3E}">
        <p14:creationId xmlns:p14="http://schemas.microsoft.com/office/powerpoint/2010/main" val="3475159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5-1-5-2</a:t>
            </a:r>
            <a:r>
              <a:rPr kumimoji="1" lang="en-US" altLang="ja-JP" dirty="0"/>
              <a:t>. </a:t>
            </a:r>
            <a:r>
              <a:rPr kumimoji="1" lang="ja-JP" altLang="en-US" dirty="0"/>
              <a:t>利用者通知</a:t>
            </a:r>
            <a:r>
              <a:rPr kumimoji="1" lang="en-US" altLang="ja-JP" dirty="0"/>
              <a:t>_</a:t>
            </a:r>
            <a:r>
              <a:rPr kumimoji="1" lang="ja-JP" altLang="en-US" dirty="0"/>
              <a:t>プッシュ通知機能</a:t>
            </a:r>
          </a:p>
        </p:txBody>
      </p:sp>
      <p:grpSp>
        <p:nvGrpSpPr>
          <p:cNvPr id="2" name="グループ化 1">
            <a:extLst>
              <a:ext uri="{FF2B5EF4-FFF2-40B4-BE49-F238E27FC236}">
                <a16:creationId xmlns:a16="http://schemas.microsoft.com/office/drawing/2014/main" id="{48995C1B-0A0E-A926-E0A0-553C0940FB42}"/>
              </a:ext>
            </a:extLst>
          </p:cNvPr>
          <p:cNvGrpSpPr/>
          <p:nvPr/>
        </p:nvGrpSpPr>
        <p:grpSpPr>
          <a:xfrm>
            <a:off x="3518099" y="2356671"/>
            <a:ext cx="10964464" cy="6987431"/>
            <a:chOff x="101839" y="706033"/>
            <a:chExt cx="10964464" cy="6987431"/>
          </a:xfrm>
        </p:grpSpPr>
        <p:sp>
          <p:nvSpPr>
            <p:cNvPr id="4" name="正方形/長方形 3">
              <a:extLst>
                <a:ext uri="{FF2B5EF4-FFF2-40B4-BE49-F238E27FC236}">
                  <a16:creationId xmlns:a16="http://schemas.microsoft.com/office/drawing/2014/main" id="{9CAB5195-B815-4699-56DF-B90E0CDDE3B9}"/>
                </a:ext>
              </a:extLst>
            </p:cNvPr>
            <p:cNvSpPr/>
            <p:nvPr/>
          </p:nvSpPr>
          <p:spPr>
            <a:xfrm>
              <a:off x="5153225" y="2822713"/>
              <a:ext cx="5842657" cy="201673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kumimoji="1" lang="ja-JP" altLang="en-US" sz="1600">
                  <a:solidFill>
                    <a:schemeClr val="tx1"/>
                  </a:solidFill>
                  <a:latin typeface="Meiryo UI"/>
                  <a:ea typeface="Meiryo UI"/>
                </a:rPr>
                <a:t>利用者通知</a:t>
              </a:r>
              <a:r>
                <a:rPr kumimoji="1" lang="en-US" altLang="ja-JP" sz="1600" dirty="0">
                  <a:solidFill>
                    <a:schemeClr val="tx1"/>
                  </a:solidFill>
                  <a:latin typeface="Meiryo UI"/>
                  <a:ea typeface="Meiryo UI"/>
                </a:rPr>
                <a:t>_</a:t>
              </a:r>
              <a:r>
                <a:rPr kumimoji="1" lang="ja-JP" altLang="en-US" sz="1600">
                  <a:solidFill>
                    <a:schemeClr val="tx1"/>
                  </a:solidFill>
                  <a:latin typeface="Meiryo UI"/>
                  <a:ea typeface="Meiryo UI"/>
                </a:rPr>
                <a:t>プッシュ通知機能</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B7513FF3-FE73-9A58-E4A2-A9B56BAEA6BC}"/>
                </a:ext>
              </a:extLst>
            </p:cNvPr>
            <p:cNvSpPr txBox="1">
              <a:spLocks noChangeArrowheads="1"/>
            </p:cNvSpPr>
            <p:nvPr/>
          </p:nvSpPr>
          <p:spPr bwMode="auto">
            <a:xfrm>
              <a:off x="402051" y="402586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B56F0DE5-EBBE-9D2B-6B92-85F8A29D71B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98720" y="357349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24584DC0-D5EC-4A0A-E195-CBA26CA08802}"/>
                </a:ext>
              </a:extLst>
            </p:cNvPr>
            <p:cNvCxnSpPr>
              <a:cxnSpLocks/>
              <a:stCxn id="6" idx="1"/>
            </p:cNvCxnSpPr>
            <p:nvPr/>
          </p:nvCxnSpPr>
          <p:spPr>
            <a:xfrm>
              <a:off x="968620" y="3808446"/>
              <a:ext cx="171141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07F89498-E9EF-4DC3-66FF-5345E4C64FA1}"/>
                </a:ext>
              </a:extLst>
            </p:cNvPr>
            <p:cNvSpPr/>
            <p:nvPr/>
          </p:nvSpPr>
          <p:spPr>
            <a:xfrm>
              <a:off x="2389073" y="707621"/>
              <a:ext cx="863913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4090C192-3548-0141-3B2C-3D1A05E33E0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89073" y="706033"/>
              <a:ext cx="347973" cy="381000"/>
            </a:xfrm>
            <a:prstGeom prst="rect">
              <a:avLst/>
            </a:prstGeom>
          </p:spPr>
        </p:pic>
        <p:sp>
          <p:nvSpPr>
            <p:cNvPr id="10" name="TextBox 12">
              <a:extLst>
                <a:ext uri="{FF2B5EF4-FFF2-40B4-BE49-F238E27FC236}">
                  <a16:creationId xmlns:a16="http://schemas.microsoft.com/office/drawing/2014/main" id="{8C3D27F0-F8E0-CDF9-AFF3-EC0F052EC819}"/>
                </a:ext>
              </a:extLst>
            </p:cNvPr>
            <p:cNvSpPr txBox="1">
              <a:spLocks noChangeArrowheads="1"/>
            </p:cNvSpPr>
            <p:nvPr/>
          </p:nvSpPr>
          <p:spPr bwMode="auto">
            <a:xfrm>
              <a:off x="8786653" y="4032480"/>
              <a:ext cx="2279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Pinpoint</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プッシュ通知送信</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15">
              <a:extLst>
                <a:ext uri="{FF2B5EF4-FFF2-40B4-BE49-F238E27FC236}">
                  <a16:creationId xmlns:a16="http://schemas.microsoft.com/office/drawing/2014/main" id="{BDB9F293-06BF-0387-1BF7-3C1276BA19EE}"/>
                </a:ext>
              </a:extLst>
            </p:cNvPr>
            <p:cNvSpPr txBox="1">
              <a:spLocks noChangeArrowheads="1"/>
            </p:cNvSpPr>
            <p:nvPr/>
          </p:nvSpPr>
          <p:spPr bwMode="auto">
            <a:xfrm>
              <a:off x="101839" y="5590579"/>
              <a:ext cx="1265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モバイル端末</a:t>
              </a:r>
              <a:r>
                <a:rPr lang="en-US" altLang="en-US" sz="1200" dirty="0">
                  <a:latin typeface="Meiryo UI" panose="020B0604030504040204" pitchFamily="34" charset="-128"/>
                  <a:ea typeface="Meiryo UI" panose="020B0604030504040204" pitchFamily="34" charset="-128"/>
                  <a:cs typeface="Arial" panose="020B0604020202020204" pitchFamily="34" charset="0"/>
                </a:rPr>
                <a:t>(iOS/</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Androidなど</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cxnSp>
          <p:nvCxnSpPr>
            <p:cNvPr id="12" name="カギ線コネクタ 19">
              <a:extLst>
                <a:ext uri="{FF2B5EF4-FFF2-40B4-BE49-F238E27FC236}">
                  <a16:creationId xmlns:a16="http://schemas.microsoft.com/office/drawing/2014/main" id="{21A89DC1-E10B-F9CB-C935-ADEF9C2BC7F6}"/>
                </a:ext>
              </a:extLst>
            </p:cNvPr>
            <p:cNvCxnSpPr>
              <a:cxnSpLocks/>
              <a:stCxn id="10" idx="2"/>
              <a:endCxn id="24" idx="3"/>
            </p:cNvCxnSpPr>
            <p:nvPr/>
          </p:nvCxnSpPr>
          <p:spPr>
            <a:xfrm rot="5400000">
              <a:off x="4972674" y="477391"/>
              <a:ext cx="937050" cy="897055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15" name="Graphic 26">
              <a:extLst>
                <a:ext uri="{FF2B5EF4-FFF2-40B4-BE49-F238E27FC236}">
                  <a16:creationId xmlns:a16="http://schemas.microsoft.com/office/drawing/2014/main" id="{03E81A53-73AA-764E-74A8-368E3ABD8CEC}"/>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852274"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a:extLst>
                <a:ext uri="{FF2B5EF4-FFF2-40B4-BE49-F238E27FC236}">
                  <a16:creationId xmlns:a16="http://schemas.microsoft.com/office/drawing/2014/main" id="{B18BD7D3-E4B1-9060-F0FF-CA58D58D6807}"/>
                </a:ext>
              </a:extLst>
            </p:cNvPr>
            <p:cNvSpPr txBox="1">
              <a:spLocks noChangeArrowheads="1"/>
            </p:cNvSpPr>
            <p:nvPr/>
          </p:nvSpPr>
          <p:spPr bwMode="auto">
            <a:xfrm>
              <a:off x="4979699" y="404444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Queue Service (Amazon SQS)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プッシュ通知送信用キュ</a:t>
              </a:r>
              <a:r>
                <a:rPr lang="en-US" altLang="en-US" sz="1200" dirty="0">
                  <a:latin typeface="Meiryo UI" panose="020B0604030504040204" pitchFamily="34" charset="-128"/>
                  <a:ea typeface="Meiryo UI" panose="020B0604030504040204" pitchFamily="34" charset="-128"/>
                  <a:cs typeface="Arial" panose="020B0604020202020204" pitchFamily="34" charset="0"/>
                </a:rPr>
                <a:t>ー</a:t>
              </a:r>
            </a:p>
          </p:txBody>
        </p:sp>
        <p:pic>
          <p:nvPicPr>
            <p:cNvPr id="17" name="Graphic 10">
              <a:extLst>
                <a:ext uri="{FF2B5EF4-FFF2-40B4-BE49-F238E27FC236}">
                  <a16:creationId xmlns:a16="http://schemas.microsoft.com/office/drawing/2014/main" id="{0ED9A42A-FD24-117C-9A55-84EF5E972395}"/>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744991"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0">
              <a:extLst>
                <a:ext uri="{FF2B5EF4-FFF2-40B4-BE49-F238E27FC236}">
                  <a16:creationId xmlns:a16="http://schemas.microsoft.com/office/drawing/2014/main" id="{D198A412-5E7C-7649-ADEF-9CE8B769243A}"/>
                </a:ext>
              </a:extLst>
            </p:cNvPr>
            <p:cNvSpPr txBox="1">
              <a:spLocks noChangeArrowheads="1"/>
            </p:cNvSpPr>
            <p:nvPr/>
          </p:nvSpPr>
          <p:spPr bwMode="auto">
            <a:xfrm>
              <a:off x="6872203" y="4042066"/>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AWS Lambda</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プッシュ通知送信処理</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9" name="直線矢印コネクタ 18">
              <a:extLst>
                <a:ext uri="{FF2B5EF4-FFF2-40B4-BE49-F238E27FC236}">
                  <a16:creationId xmlns:a16="http://schemas.microsoft.com/office/drawing/2014/main" id="{3EF8963C-2633-071B-F8F3-50D9F84E98EF}"/>
                </a:ext>
              </a:extLst>
            </p:cNvPr>
            <p:cNvCxnSpPr>
              <a:cxnSpLocks/>
              <a:stCxn id="28" idx="3"/>
              <a:endCxn id="15" idx="1"/>
            </p:cNvCxnSpPr>
            <p:nvPr/>
          </p:nvCxnSpPr>
          <p:spPr>
            <a:xfrm>
              <a:off x="4923322" y="3808446"/>
              <a:ext cx="9289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6B826731-6C49-B73E-295A-83156FEB762D}"/>
                </a:ext>
              </a:extLst>
            </p:cNvPr>
            <p:cNvCxnSpPr>
              <a:cxnSpLocks/>
              <a:stCxn id="15" idx="3"/>
              <a:endCxn id="17" idx="1"/>
            </p:cNvCxnSpPr>
            <p:nvPr/>
          </p:nvCxnSpPr>
          <p:spPr>
            <a:xfrm>
              <a:off x="6399474" y="3808446"/>
              <a:ext cx="1345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B4D2809-C5E2-2056-B85B-30CF458499AB}"/>
                </a:ext>
              </a:extLst>
            </p:cNvPr>
            <p:cNvCxnSpPr>
              <a:cxnSpLocks/>
              <a:stCxn id="17" idx="3"/>
            </p:cNvCxnSpPr>
            <p:nvPr/>
          </p:nvCxnSpPr>
          <p:spPr>
            <a:xfrm>
              <a:off x="8292191" y="3808446"/>
              <a:ext cx="13606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Graphic 23">
              <a:extLst>
                <a:ext uri="{FF2B5EF4-FFF2-40B4-BE49-F238E27FC236}">
                  <a16:creationId xmlns:a16="http://schemas.microsoft.com/office/drawing/2014/main" id="{610FF7EA-307F-600E-4B95-3D68A1FA3082}"/>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652878" y="354119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116">
              <a:extLst>
                <a:ext uri="{FF2B5EF4-FFF2-40B4-BE49-F238E27FC236}">
                  <a16:creationId xmlns:a16="http://schemas.microsoft.com/office/drawing/2014/main" id="{A77282BC-B761-0EF6-29B4-FD966D633A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8719" y="5202595"/>
              <a:ext cx="457200" cy="457200"/>
            </a:xfrm>
            <a:prstGeom prst="rect">
              <a:avLst/>
            </a:prstGeom>
          </p:spPr>
        </p:pic>
        <p:cxnSp>
          <p:nvCxnSpPr>
            <p:cNvPr id="25" name="直線矢印コネクタ 24">
              <a:extLst>
                <a:ext uri="{FF2B5EF4-FFF2-40B4-BE49-F238E27FC236}">
                  <a16:creationId xmlns:a16="http://schemas.microsoft.com/office/drawing/2014/main" id="{5A8C97A4-5DDE-BE7B-F67A-3EB4572B2309}"/>
                </a:ext>
              </a:extLst>
            </p:cNvPr>
            <p:cNvCxnSpPr>
              <a:cxnSpLocks/>
              <a:stCxn id="24" idx="0"/>
              <a:endCxn id="5" idx="2"/>
            </p:cNvCxnSpPr>
            <p:nvPr/>
          </p:nvCxnSpPr>
          <p:spPr>
            <a:xfrm flipV="1">
              <a:off x="727319" y="4302859"/>
              <a:ext cx="7139" cy="8997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Graphic 20">
              <a:extLst>
                <a:ext uri="{FF2B5EF4-FFF2-40B4-BE49-F238E27FC236}">
                  <a16:creationId xmlns:a16="http://schemas.microsoft.com/office/drawing/2014/main" id="{E5E6A2A6-EBF1-999E-7E5F-F3FC08DFA601}"/>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649475" y="546204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5">
              <a:extLst>
                <a:ext uri="{FF2B5EF4-FFF2-40B4-BE49-F238E27FC236}">
                  <a16:creationId xmlns:a16="http://schemas.microsoft.com/office/drawing/2014/main" id="{77095499-8270-D34D-B2A2-03EDA7A72B7A}"/>
                </a:ext>
              </a:extLst>
            </p:cNvPr>
            <p:cNvSpPr txBox="1">
              <a:spLocks noChangeArrowheads="1"/>
            </p:cNvSpPr>
            <p:nvPr/>
          </p:nvSpPr>
          <p:spPr bwMode="auto">
            <a:xfrm>
              <a:off x="1245456" y="5848799"/>
              <a:ext cx="12652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8" name="Rectangle 115">
              <a:extLst>
                <a:ext uri="{FF2B5EF4-FFF2-40B4-BE49-F238E27FC236}">
                  <a16:creationId xmlns:a16="http://schemas.microsoft.com/office/drawing/2014/main" id="{8637536C-7DC9-CE68-9F53-CB5218452C38}"/>
                </a:ext>
              </a:extLst>
            </p:cNvPr>
            <p:cNvSpPr/>
            <p:nvPr/>
          </p:nvSpPr>
          <p:spPr>
            <a:xfrm>
              <a:off x="2680037" y="3108113"/>
              <a:ext cx="2243285" cy="140066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9" name="TextBox 20">
              <a:extLst>
                <a:ext uri="{FF2B5EF4-FFF2-40B4-BE49-F238E27FC236}">
                  <a16:creationId xmlns:a16="http://schemas.microsoft.com/office/drawing/2014/main" id="{C7DF696A-E601-C537-9E95-C2A215553B2B}"/>
                </a:ext>
              </a:extLst>
            </p:cNvPr>
            <p:cNvSpPr txBox="1">
              <a:spLocks noChangeArrowheads="1"/>
            </p:cNvSpPr>
            <p:nvPr/>
          </p:nvSpPr>
          <p:spPr bwMode="auto">
            <a:xfrm>
              <a:off x="2833888" y="3135180"/>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Meiryo UI" panose="020B0604030504040204" pitchFamily="34" charset="-128"/>
                  <a:ea typeface="Meiryo UI" panose="020B0604030504040204" pitchFamily="34" charset="-128"/>
                  <a:cs typeface="Arial" panose="020B0604020202020204" pitchFamily="34" charset="0"/>
                </a:rPr>
                <a:t>機能ブロック</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30" name="TextBox 20">
              <a:extLst>
                <a:ext uri="{FF2B5EF4-FFF2-40B4-BE49-F238E27FC236}">
                  <a16:creationId xmlns:a16="http://schemas.microsoft.com/office/drawing/2014/main" id="{EB13C854-A734-D63E-ACCD-85E5F3AE4A5D}"/>
                </a:ext>
              </a:extLst>
            </p:cNvPr>
            <p:cNvSpPr txBox="1">
              <a:spLocks noChangeArrowheads="1"/>
            </p:cNvSpPr>
            <p:nvPr/>
          </p:nvSpPr>
          <p:spPr bwMode="auto">
            <a:xfrm>
              <a:off x="2661385" y="3417942"/>
              <a:ext cx="23137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申請の受理など、通知が</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必要になるイベントの発生源</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審査・承認</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dirty="0">
                  <a:latin typeface="Meiryo UI" panose="020B0604030504040204" pitchFamily="34" charset="-128"/>
                  <a:ea typeface="Meiryo UI" panose="020B0604030504040204" pitchFamily="34" charset="-128"/>
                  <a:cs typeface="Arial" panose="020B0604020202020204" pitchFamily="34" charset="0"/>
                </a:rPr>
                <a:t>審査・承認機能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grpSp>
    </p:spTree>
    <p:extLst>
      <p:ext uri="{BB962C8B-B14F-4D97-AF65-F5344CB8AC3E}">
        <p14:creationId xmlns:p14="http://schemas.microsoft.com/office/powerpoint/2010/main" val="3474710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5-1-5-3</a:t>
            </a:r>
            <a:r>
              <a:rPr kumimoji="1" lang="en-US" altLang="ja-JP" dirty="0"/>
              <a:t>. </a:t>
            </a:r>
            <a:r>
              <a:rPr kumimoji="1" lang="ja-JP" altLang="en-US" dirty="0"/>
              <a:t>利用者通知</a:t>
            </a:r>
            <a:r>
              <a:rPr kumimoji="1" lang="en-US" altLang="ja-JP" dirty="0"/>
              <a:t>_</a:t>
            </a:r>
            <a:r>
              <a:rPr kumimoji="1" lang="ja-JP" altLang="en-US" dirty="0"/>
              <a:t>アラート通知機能</a:t>
            </a:r>
            <a:br>
              <a:rPr kumimoji="1" lang="en-US" altLang="ja-JP" dirty="0"/>
            </a:br>
            <a:r>
              <a:rPr kumimoji="1" lang="ja-JP" altLang="en-US" sz="3600" dirty="0"/>
              <a:t>（パターン</a:t>
            </a:r>
            <a:r>
              <a:rPr kumimoji="1" lang="en-US" altLang="ja-JP" sz="3600" dirty="0"/>
              <a:t>1 SES</a:t>
            </a:r>
            <a:r>
              <a:rPr kumimoji="1" lang="ja-JP" altLang="en-US" sz="3600" dirty="0"/>
              <a:t>利用）</a:t>
            </a:r>
          </a:p>
        </p:txBody>
      </p:sp>
      <p:grpSp>
        <p:nvGrpSpPr>
          <p:cNvPr id="2" name="グループ化 1">
            <a:extLst>
              <a:ext uri="{FF2B5EF4-FFF2-40B4-BE49-F238E27FC236}">
                <a16:creationId xmlns:a16="http://schemas.microsoft.com/office/drawing/2014/main" id="{D34D9299-0CBA-7776-E9B4-B310A0419FAA}"/>
              </a:ext>
            </a:extLst>
          </p:cNvPr>
          <p:cNvGrpSpPr/>
          <p:nvPr/>
        </p:nvGrpSpPr>
        <p:grpSpPr>
          <a:xfrm>
            <a:off x="3565220" y="2182506"/>
            <a:ext cx="10870222" cy="6987431"/>
            <a:chOff x="157981" y="706033"/>
            <a:chExt cx="10870222" cy="6987431"/>
          </a:xfrm>
        </p:grpSpPr>
        <p:sp>
          <p:nvSpPr>
            <p:cNvPr id="4" name="正方形/長方形 3">
              <a:extLst>
                <a:ext uri="{FF2B5EF4-FFF2-40B4-BE49-F238E27FC236}">
                  <a16:creationId xmlns:a16="http://schemas.microsoft.com/office/drawing/2014/main" id="{94B6262A-E388-CCF8-4396-EB3276A01A22}"/>
                </a:ext>
              </a:extLst>
            </p:cNvPr>
            <p:cNvSpPr/>
            <p:nvPr/>
          </p:nvSpPr>
          <p:spPr>
            <a:xfrm>
              <a:off x="4878908" y="2822713"/>
              <a:ext cx="5842657" cy="201673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利用者通知</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アラート通知機能</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13801F60-C74C-532F-5EF0-8F42BB0643FF}"/>
                </a:ext>
              </a:extLst>
            </p:cNvPr>
            <p:cNvSpPr txBox="1">
              <a:spLocks noChangeArrowheads="1"/>
            </p:cNvSpPr>
            <p:nvPr/>
          </p:nvSpPr>
          <p:spPr bwMode="auto">
            <a:xfrm>
              <a:off x="157981" y="402586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DCDB2499-7B87-2D2A-3B0E-879EAD4436B2}"/>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254650" y="357349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FD8C6C48-31EC-EEC7-5FC9-4552F373A45C}"/>
                </a:ext>
              </a:extLst>
            </p:cNvPr>
            <p:cNvCxnSpPr>
              <a:cxnSpLocks/>
              <a:stCxn id="6" idx="1"/>
              <a:endCxn id="10" idx="1"/>
            </p:cNvCxnSpPr>
            <p:nvPr/>
          </p:nvCxnSpPr>
          <p:spPr>
            <a:xfrm>
              <a:off x="724550" y="3808446"/>
              <a:ext cx="19554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71C08DB6-E98D-A11B-A10B-7E9B84733865}"/>
                </a:ext>
              </a:extLst>
            </p:cNvPr>
            <p:cNvSpPr/>
            <p:nvPr/>
          </p:nvSpPr>
          <p:spPr>
            <a:xfrm>
              <a:off x="1569124" y="707621"/>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B084E490-BA22-3E34-540E-CB4E6B51DAC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706033"/>
              <a:ext cx="381000" cy="381000"/>
            </a:xfrm>
            <a:prstGeom prst="rect">
              <a:avLst/>
            </a:prstGeom>
          </p:spPr>
        </p:pic>
        <p:sp>
          <p:nvSpPr>
            <p:cNvPr id="10" name="Rectangle 115">
              <a:extLst>
                <a:ext uri="{FF2B5EF4-FFF2-40B4-BE49-F238E27FC236}">
                  <a16:creationId xmlns:a16="http://schemas.microsoft.com/office/drawing/2014/main" id="{CBDDA07A-002C-801A-6939-8368E26385A4}"/>
                </a:ext>
              </a:extLst>
            </p:cNvPr>
            <p:cNvSpPr/>
            <p:nvPr/>
          </p:nvSpPr>
          <p:spPr>
            <a:xfrm>
              <a:off x="2680037" y="3108113"/>
              <a:ext cx="2025343" cy="140066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20">
              <a:extLst>
                <a:ext uri="{FF2B5EF4-FFF2-40B4-BE49-F238E27FC236}">
                  <a16:creationId xmlns:a16="http://schemas.microsoft.com/office/drawing/2014/main" id="{B4EB0697-89A7-08BD-805C-146B212FB128}"/>
                </a:ext>
              </a:extLst>
            </p:cNvPr>
            <p:cNvSpPr txBox="1">
              <a:spLocks noChangeArrowheads="1"/>
            </p:cNvSpPr>
            <p:nvPr/>
          </p:nvSpPr>
          <p:spPr bwMode="auto">
            <a:xfrm>
              <a:off x="2833888" y="3135180"/>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12" name="TextBox 20">
              <a:extLst>
                <a:ext uri="{FF2B5EF4-FFF2-40B4-BE49-F238E27FC236}">
                  <a16:creationId xmlns:a16="http://schemas.microsoft.com/office/drawing/2014/main" id="{90F943D1-C2A5-697E-7A37-497ADD622218}"/>
                </a:ext>
              </a:extLst>
            </p:cNvPr>
            <p:cNvSpPr txBox="1">
              <a:spLocks noChangeArrowheads="1"/>
            </p:cNvSpPr>
            <p:nvPr/>
          </p:nvSpPr>
          <p:spPr bwMode="auto">
            <a:xfrm>
              <a:off x="2787706" y="3468344"/>
              <a:ext cx="21489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アラートの発報を</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必要とするイベントの発生源</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13" name="Graphic 18">
              <a:extLst>
                <a:ext uri="{FF2B5EF4-FFF2-40B4-BE49-F238E27FC236}">
                  <a16:creationId xmlns:a16="http://schemas.microsoft.com/office/drawing/2014/main" id="{BF0FA594-AC45-7E7F-1E50-EA653E7E55B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9378561"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2">
              <a:extLst>
                <a:ext uri="{FF2B5EF4-FFF2-40B4-BE49-F238E27FC236}">
                  <a16:creationId xmlns:a16="http://schemas.microsoft.com/office/drawing/2014/main" id="{F0812573-B005-2A5E-2440-97FE6767EF2C}"/>
                </a:ext>
              </a:extLst>
            </p:cNvPr>
            <p:cNvSpPr txBox="1">
              <a:spLocks noChangeArrowheads="1"/>
            </p:cNvSpPr>
            <p:nvPr/>
          </p:nvSpPr>
          <p:spPr bwMode="auto">
            <a:xfrm>
              <a:off x="8512336" y="4032480"/>
              <a:ext cx="227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Email </a:t>
              </a:r>
              <a:br>
                <a:rPr lang="en-US" altLang="en-US" sz="1200" dirty="0">
                  <a:latin typeface="Meiryo UI" panose="020B0604030504040204" pitchFamily="34" charset="-128"/>
                  <a:ea typeface="Meiryo UI" panose="020B0604030504040204" pitchFamily="34" charset="-128"/>
                  <a:cs typeface="Arial" panose="020B0604020202020204" pitchFamily="34" charset="0"/>
                </a:rPr>
              </a:br>
              <a:r>
                <a:rPr lang="en-US" altLang="en-US" sz="1200" dirty="0">
                  <a:latin typeface="Meiryo UI" panose="020B0604030504040204" pitchFamily="34" charset="-128"/>
                  <a:ea typeface="Meiryo UI" panose="020B0604030504040204" pitchFamily="34" charset="-128"/>
                  <a:cs typeface="Arial" panose="020B0604020202020204" pitchFamily="34" charset="0"/>
                </a:rPr>
                <a:t>Service (Amazon SES)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通知メール送信</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15" name="Graphic 6">
              <a:extLst>
                <a:ext uri="{FF2B5EF4-FFF2-40B4-BE49-F238E27FC236}">
                  <a16:creationId xmlns:a16="http://schemas.microsoft.com/office/drawing/2014/main" id="{4C02432D-2A4C-1580-03DE-1350CA141B2B}"/>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260961" y="520819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カギ線コネクタ 19">
              <a:extLst>
                <a:ext uri="{FF2B5EF4-FFF2-40B4-BE49-F238E27FC236}">
                  <a16:creationId xmlns:a16="http://schemas.microsoft.com/office/drawing/2014/main" id="{C46FC5D5-D8AE-520B-5740-54DB36363A6F}"/>
                </a:ext>
              </a:extLst>
            </p:cNvPr>
            <p:cNvCxnSpPr>
              <a:stCxn id="14" idx="2"/>
              <a:endCxn id="15" idx="3"/>
            </p:cNvCxnSpPr>
            <p:nvPr/>
          </p:nvCxnSpPr>
          <p:spPr>
            <a:xfrm rot="5400000">
              <a:off x="4806171" y="590801"/>
              <a:ext cx="757980" cy="893400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19B53233-A757-609E-6C5D-328650EAE11D}"/>
                </a:ext>
              </a:extLst>
            </p:cNvPr>
            <p:cNvCxnSpPr>
              <a:cxnSpLocks/>
              <a:stCxn id="15" idx="0"/>
              <a:endCxn id="5" idx="2"/>
            </p:cNvCxnSpPr>
            <p:nvPr/>
          </p:nvCxnSpPr>
          <p:spPr>
            <a:xfrm flipV="1">
              <a:off x="489561" y="4302859"/>
              <a:ext cx="827" cy="9053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 name="Graphic 26">
              <a:extLst>
                <a:ext uri="{FF2B5EF4-FFF2-40B4-BE49-F238E27FC236}">
                  <a16:creationId xmlns:a16="http://schemas.microsoft.com/office/drawing/2014/main" id="{59BA2D34-D210-A31F-D1BA-F30A84581FD0}"/>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5577957"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1">
              <a:extLst>
                <a:ext uri="{FF2B5EF4-FFF2-40B4-BE49-F238E27FC236}">
                  <a16:creationId xmlns:a16="http://schemas.microsoft.com/office/drawing/2014/main" id="{ECB695DB-F8BC-06DC-9A97-402F6D1101D1}"/>
                </a:ext>
              </a:extLst>
            </p:cNvPr>
            <p:cNvSpPr txBox="1">
              <a:spLocks noChangeArrowheads="1"/>
            </p:cNvSpPr>
            <p:nvPr/>
          </p:nvSpPr>
          <p:spPr bwMode="auto">
            <a:xfrm>
              <a:off x="4705382" y="404444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Queue Service (Amazon SQS)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通知メール送信用キュ</a:t>
              </a:r>
              <a:r>
                <a:rPr lang="en-US" altLang="en-US" sz="1200" dirty="0">
                  <a:latin typeface="Meiryo UI" panose="020B0604030504040204" pitchFamily="34" charset="-128"/>
                  <a:ea typeface="Meiryo UI" panose="020B0604030504040204" pitchFamily="34" charset="-128"/>
                  <a:cs typeface="Arial" panose="020B0604020202020204" pitchFamily="34" charset="0"/>
                </a:rPr>
                <a:t>ー</a:t>
              </a:r>
            </a:p>
          </p:txBody>
        </p:sp>
        <p:pic>
          <p:nvPicPr>
            <p:cNvPr id="22" name="Graphic 10">
              <a:extLst>
                <a:ext uri="{FF2B5EF4-FFF2-40B4-BE49-F238E27FC236}">
                  <a16:creationId xmlns:a16="http://schemas.microsoft.com/office/drawing/2014/main" id="{69C41A80-ABB8-7E20-3FF5-428043C3D3D0}"/>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7470674"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0">
              <a:extLst>
                <a:ext uri="{FF2B5EF4-FFF2-40B4-BE49-F238E27FC236}">
                  <a16:creationId xmlns:a16="http://schemas.microsoft.com/office/drawing/2014/main" id="{1BC70BA1-7B26-01DF-5454-B43A3B619322}"/>
                </a:ext>
              </a:extLst>
            </p:cNvPr>
            <p:cNvSpPr txBox="1">
              <a:spLocks noChangeArrowheads="1"/>
            </p:cNvSpPr>
            <p:nvPr/>
          </p:nvSpPr>
          <p:spPr bwMode="auto">
            <a:xfrm>
              <a:off x="6597886" y="4042066"/>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AWS Lambda</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通知メール送信処理</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24" name="直線矢印コネクタ 23">
              <a:extLst>
                <a:ext uri="{FF2B5EF4-FFF2-40B4-BE49-F238E27FC236}">
                  <a16:creationId xmlns:a16="http://schemas.microsoft.com/office/drawing/2014/main" id="{1279C6D0-050E-0F50-1E09-AE83FF81D659}"/>
                </a:ext>
              </a:extLst>
            </p:cNvPr>
            <p:cNvCxnSpPr>
              <a:cxnSpLocks/>
              <a:stCxn id="10" idx="3"/>
              <a:endCxn id="20" idx="1"/>
            </p:cNvCxnSpPr>
            <p:nvPr/>
          </p:nvCxnSpPr>
          <p:spPr>
            <a:xfrm>
              <a:off x="4705380" y="3808446"/>
              <a:ext cx="872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0AE91EBC-06EC-588E-E24E-FDF426464758}"/>
                </a:ext>
              </a:extLst>
            </p:cNvPr>
            <p:cNvCxnSpPr>
              <a:cxnSpLocks/>
              <a:stCxn id="20" idx="3"/>
              <a:endCxn id="22" idx="1"/>
            </p:cNvCxnSpPr>
            <p:nvPr/>
          </p:nvCxnSpPr>
          <p:spPr>
            <a:xfrm>
              <a:off x="6125157" y="3808446"/>
              <a:ext cx="1345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A76A3F12-149E-EDD9-3624-0E582EC2E2AA}"/>
                </a:ext>
              </a:extLst>
            </p:cNvPr>
            <p:cNvCxnSpPr>
              <a:cxnSpLocks/>
              <a:stCxn id="22" idx="3"/>
              <a:endCxn id="13" idx="1"/>
            </p:cNvCxnSpPr>
            <p:nvPr/>
          </p:nvCxnSpPr>
          <p:spPr>
            <a:xfrm>
              <a:off x="8017874" y="3808446"/>
              <a:ext cx="13606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28240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5-1-5-3</a:t>
            </a:r>
            <a:r>
              <a:rPr kumimoji="1" lang="en-US" altLang="ja-JP" dirty="0"/>
              <a:t>. </a:t>
            </a:r>
            <a:r>
              <a:rPr kumimoji="1" lang="ja-JP" altLang="en-US" dirty="0"/>
              <a:t>利用者通知</a:t>
            </a:r>
            <a:r>
              <a:rPr kumimoji="1" lang="en-US" altLang="ja-JP" dirty="0"/>
              <a:t>_</a:t>
            </a:r>
            <a:r>
              <a:rPr kumimoji="1" lang="ja-JP" altLang="en-US" dirty="0"/>
              <a:t>アラート通知機能</a:t>
            </a:r>
            <a:br>
              <a:rPr kumimoji="1" lang="en-US" altLang="ja-JP" dirty="0"/>
            </a:br>
            <a:r>
              <a:rPr kumimoji="1" lang="ja-JP" altLang="en-US" sz="3600" dirty="0"/>
              <a:t>（パターン</a:t>
            </a:r>
            <a:r>
              <a:rPr kumimoji="1" lang="en-US" altLang="ja-JP" sz="3600" dirty="0"/>
              <a:t>2 Pinpoint</a:t>
            </a:r>
            <a:r>
              <a:rPr kumimoji="1" lang="ja-JP" altLang="en-US" sz="3600" dirty="0"/>
              <a:t>利用）</a:t>
            </a:r>
          </a:p>
        </p:txBody>
      </p:sp>
      <p:grpSp>
        <p:nvGrpSpPr>
          <p:cNvPr id="2" name="グループ化 1">
            <a:extLst>
              <a:ext uri="{FF2B5EF4-FFF2-40B4-BE49-F238E27FC236}">
                <a16:creationId xmlns:a16="http://schemas.microsoft.com/office/drawing/2014/main" id="{7F8D878F-9DAC-AC3D-3D66-4FA47C582C31}"/>
              </a:ext>
            </a:extLst>
          </p:cNvPr>
          <p:cNvGrpSpPr/>
          <p:nvPr/>
        </p:nvGrpSpPr>
        <p:grpSpPr>
          <a:xfrm>
            <a:off x="3537149" y="2054727"/>
            <a:ext cx="10926364" cy="6987431"/>
            <a:chOff x="101839" y="706033"/>
            <a:chExt cx="10926364" cy="6987431"/>
          </a:xfrm>
        </p:grpSpPr>
        <p:sp>
          <p:nvSpPr>
            <p:cNvPr id="4" name="正方形/長方形 3">
              <a:extLst>
                <a:ext uri="{FF2B5EF4-FFF2-40B4-BE49-F238E27FC236}">
                  <a16:creationId xmlns:a16="http://schemas.microsoft.com/office/drawing/2014/main" id="{4C6DE148-C302-E99C-60A8-42E4EF9FA901}"/>
                </a:ext>
              </a:extLst>
            </p:cNvPr>
            <p:cNvSpPr/>
            <p:nvPr/>
          </p:nvSpPr>
          <p:spPr>
            <a:xfrm>
              <a:off x="4878908" y="2822713"/>
              <a:ext cx="5842657" cy="201673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利用者通知</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アラート通知機能</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C79FC09B-B219-E1AF-AEC9-41E277873274}"/>
                </a:ext>
              </a:extLst>
            </p:cNvPr>
            <p:cNvSpPr txBox="1">
              <a:spLocks noChangeArrowheads="1"/>
            </p:cNvSpPr>
            <p:nvPr/>
          </p:nvSpPr>
          <p:spPr bwMode="auto">
            <a:xfrm>
              <a:off x="402051" y="402586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6" name="Graphic 23">
              <a:extLst>
                <a:ext uri="{FF2B5EF4-FFF2-40B4-BE49-F238E27FC236}">
                  <a16:creationId xmlns:a16="http://schemas.microsoft.com/office/drawing/2014/main" id="{FCE7E2CF-A1A8-5596-D359-FAF780A6B9A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98720" y="357349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9A0F4A71-C138-8354-CAAB-1C7BEEFBF954}"/>
                </a:ext>
              </a:extLst>
            </p:cNvPr>
            <p:cNvCxnSpPr>
              <a:cxnSpLocks/>
              <a:stCxn id="6" idx="1"/>
            </p:cNvCxnSpPr>
            <p:nvPr/>
          </p:nvCxnSpPr>
          <p:spPr>
            <a:xfrm>
              <a:off x="968620" y="3808446"/>
              <a:ext cx="171141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935FCC9A-20EE-66AD-56B1-23E215BF338E}"/>
                </a:ext>
              </a:extLst>
            </p:cNvPr>
            <p:cNvSpPr/>
            <p:nvPr/>
          </p:nvSpPr>
          <p:spPr>
            <a:xfrm>
              <a:off x="2389073" y="707621"/>
              <a:ext cx="863913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54CEC2EE-3B77-89E2-F4C8-143EDF21AF2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89073" y="706033"/>
              <a:ext cx="347973" cy="381000"/>
            </a:xfrm>
            <a:prstGeom prst="rect">
              <a:avLst/>
            </a:prstGeom>
          </p:spPr>
        </p:pic>
        <p:sp>
          <p:nvSpPr>
            <p:cNvPr id="10" name="TextBox 12">
              <a:extLst>
                <a:ext uri="{FF2B5EF4-FFF2-40B4-BE49-F238E27FC236}">
                  <a16:creationId xmlns:a16="http://schemas.microsoft.com/office/drawing/2014/main" id="{EBA6E9B2-1E67-0ADA-52EF-AB4E3BD09A3F}"/>
                </a:ext>
              </a:extLst>
            </p:cNvPr>
            <p:cNvSpPr txBox="1">
              <a:spLocks noChangeArrowheads="1"/>
            </p:cNvSpPr>
            <p:nvPr/>
          </p:nvSpPr>
          <p:spPr bwMode="auto">
            <a:xfrm>
              <a:off x="8512336" y="4032480"/>
              <a:ext cx="2279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Pinpoint</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15">
              <a:extLst>
                <a:ext uri="{FF2B5EF4-FFF2-40B4-BE49-F238E27FC236}">
                  <a16:creationId xmlns:a16="http://schemas.microsoft.com/office/drawing/2014/main" id="{A11E8BA9-C64A-956F-8BA3-E97C579F270D}"/>
                </a:ext>
              </a:extLst>
            </p:cNvPr>
            <p:cNvSpPr txBox="1">
              <a:spLocks noChangeArrowheads="1"/>
            </p:cNvSpPr>
            <p:nvPr/>
          </p:nvSpPr>
          <p:spPr bwMode="auto">
            <a:xfrm>
              <a:off x="101839" y="5590579"/>
              <a:ext cx="1265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モバイル端末</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(iOS/</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Androidなど</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cxnSp>
          <p:nvCxnSpPr>
            <p:cNvPr id="12" name="カギ線コネクタ 19">
              <a:extLst>
                <a:ext uri="{FF2B5EF4-FFF2-40B4-BE49-F238E27FC236}">
                  <a16:creationId xmlns:a16="http://schemas.microsoft.com/office/drawing/2014/main" id="{CF6AC6F9-2289-BB3C-42AA-733F44A3D67C}"/>
                </a:ext>
              </a:extLst>
            </p:cNvPr>
            <p:cNvCxnSpPr>
              <a:cxnSpLocks/>
              <a:stCxn id="10" idx="2"/>
              <a:endCxn id="24" idx="3"/>
            </p:cNvCxnSpPr>
            <p:nvPr/>
          </p:nvCxnSpPr>
          <p:spPr>
            <a:xfrm rot="5400000">
              <a:off x="4835515" y="614549"/>
              <a:ext cx="937050" cy="869624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15" name="Graphic 26">
              <a:extLst>
                <a:ext uri="{FF2B5EF4-FFF2-40B4-BE49-F238E27FC236}">
                  <a16:creationId xmlns:a16="http://schemas.microsoft.com/office/drawing/2014/main" id="{441FB189-962B-EEAA-3367-BF4026ECD39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577957"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a:extLst>
                <a:ext uri="{FF2B5EF4-FFF2-40B4-BE49-F238E27FC236}">
                  <a16:creationId xmlns:a16="http://schemas.microsoft.com/office/drawing/2014/main" id="{957D4722-1138-DBE3-4F25-5B3944B51037}"/>
                </a:ext>
              </a:extLst>
            </p:cNvPr>
            <p:cNvSpPr txBox="1">
              <a:spLocks noChangeArrowheads="1"/>
            </p:cNvSpPr>
            <p:nvPr/>
          </p:nvSpPr>
          <p:spPr bwMode="auto">
            <a:xfrm>
              <a:off x="4705382" y="404444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Queue Service (Amazon SQS)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通知送信用キュ</a:t>
              </a:r>
              <a:r>
                <a:rPr lang="en-US" altLang="en-US" sz="1200" dirty="0">
                  <a:latin typeface="Meiryo UI" panose="020B0604030504040204" pitchFamily="34" charset="-128"/>
                  <a:ea typeface="Meiryo UI" panose="020B0604030504040204" pitchFamily="34" charset="-128"/>
                  <a:cs typeface="Arial" panose="020B0604020202020204" pitchFamily="34" charset="0"/>
                </a:rPr>
                <a:t>ー</a:t>
              </a:r>
            </a:p>
          </p:txBody>
        </p:sp>
        <p:pic>
          <p:nvPicPr>
            <p:cNvPr id="17" name="Graphic 10">
              <a:extLst>
                <a:ext uri="{FF2B5EF4-FFF2-40B4-BE49-F238E27FC236}">
                  <a16:creationId xmlns:a16="http://schemas.microsoft.com/office/drawing/2014/main" id="{AA366ED7-A718-EF55-77B6-6F431604EDF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470674"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0">
              <a:extLst>
                <a:ext uri="{FF2B5EF4-FFF2-40B4-BE49-F238E27FC236}">
                  <a16:creationId xmlns:a16="http://schemas.microsoft.com/office/drawing/2014/main" id="{EE055A52-C2E6-3F4F-3983-4D9D1883402D}"/>
                </a:ext>
              </a:extLst>
            </p:cNvPr>
            <p:cNvSpPr txBox="1">
              <a:spLocks noChangeArrowheads="1"/>
            </p:cNvSpPr>
            <p:nvPr/>
          </p:nvSpPr>
          <p:spPr bwMode="auto">
            <a:xfrm>
              <a:off x="6597886" y="4042066"/>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AWS Lambda</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通知送信処理</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9" name="直線矢印コネクタ 18">
              <a:extLst>
                <a:ext uri="{FF2B5EF4-FFF2-40B4-BE49-F238E27FC236}">
                  <a16:creationId xmlns:a16="http://schemas.microsoft.com/office/drawing/2014/main" id="{872C59C1-1D37-EDCF-A76C-1E55402238A1}"/>
                </a:ext>
              </a:extLst>
            </p:cNvPr>
            <p:cNvCxnSpPr>
              <a:cxnSpLocks/>
              <a:stCxn id="28" idx="3"/>
              <a:endCxn id="15" idx="1"/>
            </p:cNvCxnSpPr>
            <p:nvPr/>
          </p:nvCxnSpPr>
          <p:spPr>
            <a:xfrm>
              <a:off x="4705380" y="3808446"/>
              <a:ext cx="872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02093493-6118-7B0B-D394-94DFD1BF9252}"/>
                </a:ext>
              </a:extLst>
            </p:cNvPr>
            <p:cNvCxnSpPr>
              <a:cxnSpLocks/>
              <a:stCxn id="15" idx="3"/>
              <a:endCxn id="17" idx="1"/>
            </p:cNvCxnSpPr>
            <p:nvPr/>
          </p:nvCxnSpPr>
          <p:spPr>
            <a:xfrm>
              <a:off x="6125157" y="3808446"/>
              <a:ext cx="1345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C99B0BCB-624F-8AC7-D857-A35784767524}"/>
                </a:ext>
              </a:extLst>
            </p:cNvPr>
            <p:cNvCxnSpPr>
              <a:cxnSpLocks/>
              <a:stCxn id="17" idx="3"/>
            </p:cNvCxnSpPr>
            <p:nvPr/>
          </p:nvCxnSpPr>
          <p:spPr>
            <a:xfrm>
              <a:off x="8017874" y="3808446"/>
              <a:ext cx="13606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Graphic 23">
              <a:extLst>
                <a:ext uri="{FF2B5EF4-FFF2-40B4-BE49-F238E27FC236}">
                  <a16:creationId xmlns:a16="http://schemas.microsoft.com/office/drawing/2014/main" id="{880FAE58-1BE1-C485-3964-61A5FE6F70CD}"/>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378561" y="354119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116">
              <a:extLst>
                <a:ext uri="{FF2B5EF4-FFF2-40B4-BE49-F238E27FC236}">
                  <a16:creationId xmlns:a16="http://schemas.microsoft.com/office/drawing/2014/main" id="{57851602-3CE8-A4D6-1EDC-7AAB2A12D2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8719" y="5202595"/>
              <a:ext cx="457200" cy="457200"/>
            </a:xfrm>
            <a:prstGeom prst="rect">
              <a:avLst/>
            </a:prstGeom>
          </p:spPr>
        </p:pic>
        <p:cxnSp>
          <p:nvCxnSpPr>
            <p:cNvPr id="25" name="直線矢印コネクタ 24">
              <a:extLst>
                <a:ext uri="{FF2B5EF4-FFF2-40B4-BE49-F238E27FC236}">
                  <a16:creationId xmlns:a16="http://schemas.microsoft.com/office/drawing/2014/main" id="{3A9E6753-439B-0E94-1DAE-EC2F3022E615}"/>
                </a:ext>
              </a:extLst>
            </p:cNvPr>
            <p:cNvCxnSpPr>
              <a:cxnSpLocks/>
              <a:stCxn id="24" idx="0"/>
              <a:endCxn id="5" idx="2"/>
            </p:cNvCxnSpPr>
            <p:nvPr/>
          </p:nvCxnSpPr>
          <p:spPr>
            <a:xfrm flipV="1">
              <a:off x="727319" y="4302859"/>
              <a:ext cx="7139" cy="8997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Graphic 20">
              <a:extLst>
                <a:ext uri="{FF2B5EF4-FFF2-40B4-BE49-F238E27FC236}">
                  <a16:creationId xmlns:a16="http://schemas.microsoft.com/office/drawing/2014/main" id="{B459131A-B5EE-47E0-49A9-DD776D85A058}"/>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649475" y="546204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5">
              <a:extLst>
                <a:ext uri="{FF2B5EF4-FFF2-40B4-BE49-F238E27FC236}">
                  <a16:creationId xmlns:a16="http://schemas.microsoft.com/office/drawing/2014/main" id="{5AFBE3DE-735B-76B9-37E5-9F41049727F0}"/>
                </a:ext>
              </a:extLst>
            </p:cNvPr>
            <p:cNvSpPr txBox="1">
              <a:spLocks noChangeArrowheads="1"/>
            </p:cNvSpPr>
            <p:nvPr/>
          </p:nvSpPr>
          <p:spPr bwMode="auto">
            <a:xfrm>
              <a:off x="1245456" y="5848799"/>
              <a:ext cx="1265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SMS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もしくは</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8" name="Rectangle 115">
              <a:extLst>
                <a:ext uri="{FF2B5EF4-FFF2-40B4-BE49-F238E27FC236}">
                  <a16:creationId xmlns:a16="http://schemas.microsoft.com/office/drawing/2014/main" id="{3D4F2544-1E75-6D74-1749-0CC683E62E17}"/>
                </a:ext>
              </a:extLst>
            </p:cNvPr>
            <p:cNvSpPr/>
            <p:nvPr/>
          </p:nvSpPr>
          <p:spPr>
            <a:xfrm>
              <a:off x="2680037" y="3108113"/>
              <a:ext cx="2025343" cy="140066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9" name="TextBox 20">
              <a:extLst>
                <a:ext uri="{FF2B5EF4-FFF2-40B4-BE49-F238E27FC236}">
                  <a16:creationId xmlns:a16="http://schemas.microsoft.com/office/drawing/2014/main" id="{02AC3B3D-2876-99D3-306D-A6366648002C}"/>
                </a:ext>
              </a:extLst>
            </p:cNvPr>
            <p:cNvSpPr txBox="1">
              <a:spLocks noChangeArrowheads="1"/>
            </p:cNvSpPr>
            <p:nvPr/>
          </p:nvSpPr>
          <p:spPr bwMode="auto">
            <a:xfrm>
              <a:off x="2833888" y="3135180"/>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30" name="TextBox 20">
              <a:extLst>
                <a:ext uri="{FF2B5EF4-FFF2-40B4-BE49-F238E27FC236}">
                  <a16:creationId xmlns:a16="http://schemas.microsoft.com/office/drawing/2014/main" id="{7230BFEB-2308-6399-699B-50CC1F84018F}"/>
                </a:ext>
              </a:extLst>
            </p:cNvPr>
            <p:cNvSpPr txBox="1">
              <a:spLocks noChangeArrowheads="1"/>
            </p:cNvSpPr>
            <p:nvPr/>
          </p:nvSpPr>
          <p:spPr bwMode="auto">
            <a:xfrm>
              <a:off x="2787706" y="3427567"/>
              <a:ext cx="21489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アラートの発報を</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必要とするイベントの発生源</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grpSp>
    </p:spTree>
    <p:extLst>
      <p:ext uri="{BB962C8B-B14F-4D97-AF65-F5344CB8AC3E}">
        <p14:creationId xmlns:p14="http://schemas.microsoft.com/office/powerpoint/2010/main" val="1894117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5-1-5-3</a:t>
            </a:r>
            <a:r>
              <a:rPr kumimoji="1" lang="en-US" altLang="ja-JP" dirty="0"/>
              <a:t>. </a:t>
            </a:r>
            <a:r>
              <a:rPr kumimoji="1" lang="ja-JP" altLang="en-US" dirty="0"/>
              <a:t>利用者通知</a:t>
            </a:r>
            <a:r>
              <a:rPr kumimoji="1" lang="en-US" altLang="ja-JP" dirty="0"/>
              <a:t>_</a:t>
            </a:r>
            <a:r>
              <a:rPr kumimoji="1" lang="ja-JP" altLang="en-US" dirty="0"/>
              <a:t>アラート通知機能</a:t>
            </a:r>
            <a:br>
              <a:rPr kumimoji="1" lang="en-US" altLang="ja-JP" dirty="0"/>
            </a:br>
            <a:r>
              <a:rPr kumimoji="1" lang="ja-JP" altLang="en-US" sz="3600" dirty="0"/>
              <a:t>（パターン</a:t>
            </a:r>
            <a:r>
              <a:rPr kumimoji="1" lang="en-US" altLang="ja-JP" sz="3600" dirty="0"/>
              <a:t>3 </a:t>
            </a:r>
            <a:r>
              <a:rPr kumimoji="1" lang="ja-JP" altLang="en-US" sz="3600" dirty="0"/>
              <a:t>一斉送信）</a:t>
            </a:r>
          </a:p>
        </p:txBody>
      </p:sp>
      <p:grpSp>
        <p:nvGrpSpPr>
          <p:cNvPr id="2" name="グループ化 1">
            <a:extLst>
              <a:ext uri="{FF2B5EF4-FFF2-40B4-BE49-F238E27FC236}">
                <a16:creationId xmlns:a16="http://schemas.microsoft.com/office/drawing/2014/main" id="{C3A283A9-337F-2596-30F8-3EEB02732FD7}"/>
              </a:ext>
            </a:extLst>
          </p:cNvPr>
          <p:cNvGrpSpPr/>
          <p:nvPr/>
        </p:nvGrpSpPr>
        <p:grpSpPr>
          <a:xfrm>
            <a:off x="3927708" y="2238870"/>
            <a:ext cx="10145246" cy="6987431"/>
            <a:chOff x="101839" y="706033"/>
            <a:chExt cx="10145246" cy="6987431"/>
          </a:xfrm>
        </p:grpSpPr>
        <p:sp>
          <p:nvSpPr>
            <p:cNvPr id="4" name="正方形/長方形 3">
              <a:extLst>
                <a:ext uri="{FF2B5EF4-FFF2-40B4-BE49-F238E27FC236}">
                  <a16:creationId xmlns:a16="http://schemas.microsoft.com/office/drawing/2014/main" id="{F114C0A7-371F-9CC4-FF65-A7C1546A44A6}"/>
                </a:ext>
              </a:extLst>
            </p:cNvPr>
            <p:cNvSpPr/>
            <p:nvPr/>
          </p:nvSpPr>
          <p:spPr>
            <a:xfrm>
              <a:off x="2956814" y="4906182"/>
              <a:ext cx="6262965" cy="1560702"/>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885B04CA-C3B6-A6E6-E0C8-09A5B881956A}"/>
                </a:ext>
              </a:extLst>
            </p:cNvPr>
            <p:cNvSpPr/>
            <p:nvPr/>
          </p:nvSpPr>
          <p:spPr>
            <a:xfrm>
              <a:off x="6406782" y="2888626"/>
              <a:ext cx="2812991" cy="201673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利用者通知</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アラート通知機能</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6" name="TextBox 12">
              <a:extLst>
                <a:ext uri="{FF2B5EF4-FFF2-40B4-BE49-F238E27FC236}">
                  <a16:creationId xmlns:a16="http://schemas.microsoft.com/office/drawing/2014/main" id="{740066E9-2D13-5E2A-B7CE-B3E525ADC8ED}"/>
                </a:ext>
              </a:extLst>
            </p:cNvPr>
            <p:cNvSpPr txBox="1">
              <a:spLocks noChangeArrowheads="1"/>
            </p:cNvSpPr>
            <p:nvPr/>
          </p:nvSpPr>
          <p:spPr bwMode="auto">
            <a:xfrm>
              <a:off x="402051" y="5740730"/>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7" name="Graphic 23">
              <a:extLst>
                <a:ext uri="{FF2B5EF4-FFF2-40B4-BE49-F238E27FC236}">
                  <a16:creationId xmlns:a16="http://schemas.microsoft.com/office/drawing/2014/main" id="{639AE656-32B3-2785-1BFD-63533DA614DC}"/>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98720" y="528836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8">
              <a:extLst>
                <a:ext uri="{FF2B5EF4-FFF2-40B4-BE49-F238E27FC236}">
                  <a16:creationId xmlns:a16="http://schemas.microsoft.com/office/drawing/2014/main" id="{AD2F17C8-BD7A-940C-08E7-45899E0C720B}"/>
                </a:ext>
              </a:extLst>
            </p:cNvPr>
            <p:cNvSpPr/>
            <p:nvPr/>
          </p:nvSpPr>
          <p:spPr>
            <a:xfrm>
              <a:off x="2389073" y="707622"/>
              <a:ext cx="6968843" cy="6150508"/>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97F68B07-D5A6-D256-BBD2-E5C28049080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89073" y="706033"/>
              <a:ext cx="347973" cy="381000"/>
            </a:xfrm>
            <a:prstGeom prst="rect">
              <a:avLst/>
            </a:prstGeom>
          </p:spPr>
        </p:pic>
        <p:sp>
          <p:nvSpPr>
            <p:cNvPr id="10" name="TextBox 12">
              <a:extLst>
                <a:ext uri="{FF2B5EF4-FFF2-40B4-BE49-F238E27FC236}">
                  <a16:creationId xmlns:a16="http://schemas.microsoft.com/office/drawing/2014/main" id="{FF1EE05C-F7B4-844E-C990-60DD55E47089}"/>
                </a:ext>
              </a:extLst>
            </p:cNvPr>
            <p:cNvSpPr txBox="1">
              <a:spLocks noChangeArrowheads="1"/>
            </p:cNvSpPr>
            <p:nvPr/>
          </p:nvSpPr>
          <p:spPr bwMode="auto">
            <a:xfrm>
              <a:off x="6552457" y="5747350"/>
              <a:ext cx="2279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Pinpoint</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15">
              <a:extLst>
                <a:ext uri="{FF2B5EF4-FFF2-40B4-BE49-F238E27FC236}">
                  <a16:creationId xmlns:a16="http://schemas.microsoft.com/office/drawing/2014/main" id="{AB5CA201-912E-201B-3192-6DD6C07BC0EB}"/>
                </a:ext>
              </a:extLst>
            </p:cNvPr>
            <p:cNvSpPr txBox="1">
              <a:spLocks noChangeArrowheads="1"/>
            </p:cNvSpPr>
            <p:nvPr/>
          </p:nvSpPr>
          <p:spPr bwMode="auto">
            <a:xfrm>
              <a:off x="101839" y="6788913"/>
              <a:ext cx="1265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モバイル端末</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(iOS/</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Androidなど</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cxnSp>
          <p:nvCxnSpPr>
            <p:cNvPr id="12" name="カギ線コネクタ 19">
              <a:extLst>
                <a:ext uri="{FF2B5EF4-FFF2-40B4-BE49-F238E27FC236}">
                  <a16:creationId xmlns:a16="http://schemas.microsoft.com/office/drawing/2014/main" id="{EA3041AF-1927-0ACB-B772-F036923400AB}"/>
                </a:ext>
              </a:extLst>
            </p:cNvPr>
            <p:cNvCxnSpPr>
              <a:cxnSpLocks/>
              <a:stCxn id="10" idx="2"/>
              <a:endCxn id="23" idx="3"/>
            </p:cNvCxnSpPr>
            <p:nvPr/>
          </p:nvCxnSpPr>
          <p:spPr>
            <a:xfrm rot="5400000">
              <a:off x="4113844" y="3051091"/>
              <a:ext cx="420514" cy="673636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14" name="Graphic 26">
              <a:extLst>
                <a:ext uri="{FF2B5EF4-FFF2-40B4-BE49-F238E27FC236}">
                  <a16:creationId xmlns:a16="http://schemas.microsoft.com/office/drawing/2014/main" id="{B331F501-75B1-0D8B-21B8-1A64813291AB}"/>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3618078" y="524971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a:extLst>
                <a:ext uri="{FF2B5EF4-FFF2-40B4-BE49-F238E27FC236}">
                  <a16:creationId xmlns:a16="http://schemas.microsoft.com/office/drawing/2014/main" id="{22BBBE10-F238-FEC4-F02F-DDE1931304F1}"/>
                </a:ext>
              </a:extLst>
            </p:cNvPr>
            <p:cNvSpPr txBox="1">
              <a:spLocks noChangeArrowheads="1"/>
            </p:cNvSpPr>
            <p:nvPr/>
          </p:nvSpPr>
          <p:spPr bwMode="auto">
            <a:xfrm>
              <a:off x="2745503" y="575931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Queue Service (Amazon SQS)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通知送信用キュ</a:t>
              </a:r>
              <a:r>
                <a:rPr lang="en-US" altLang="en-US" sz="1200" dirty="0">
                  <a:latin typeface="Meiryo UI" panose="020B0604030504040204" pitchFamily="34" charset="-128"/>
                  <a:ea typeface="Meiryo UI" panose="020B0604030504040204" pitchFamily="34" charset="-128"/>
                  <a:cs typeface="Arial" panose="020B0604020202020204" pitchFamily="34" charset="0"/>
                </a:rPr>
                <a:t>ー</a:t>
              </a:r>
            </a:p>
          </p:txBody>
        </p:sp>
        <p:pic>
          <p:nvPicPr>
            <p:cNvPr id="16" name="Graphic 10">
              <a:extLst>
                <a:ext uri="{FF2B5EF4-FFF2-40B4-BE49-F238E27FC236}">
                  <a16:creationId xmlns:a16="http://schemas.microsoft.com/office/drawing/2014/main" id="{AFD449BC-8F4F-D5D4-6B41-36BDDF3682F7}"/>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5510795" y="524971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0">
              <a:extLst>
                <a:ext uri="{FF2B5EF4-FFF2-40B4-BE49-F238E27FC236}">
                  <a16:creationId xmlns:a16="http://schemas.microsoft.com/office/drawing/2014/main" id="{40D0B580-3AC2-9A1D-BF69-9367E7C352C5}"/>
                </a:ext>
              </a:extLst>
            </p:cNvPr>
            <p:cNvSpPr txBox="1">
              <a:spLocks noChangeArrowheads="1"/>
            </p:cNvSpPr>
            <p:nvPr/>
          </p:nvSpPr>
          <p:spPr bwMode="auto">
            <a:xfrm>
              <a:off x="4638007" y="5756936"/>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AWS Lambda</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通知送信処理</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8" name="直線矢印コネクタ 17">
              <a:extLst>
                <a:ext uri="{FF2B5EF4-FFF2-40B4-BE49-F238E27FC236}">
                  <a16:creationId xmlns:a16="http://schemas.microsoft.com/office/drawing/2014/main" id="{5E04B700-BB80-0910-EB57-FE6F8F1A814D}"/>
                </a:ext>
              </a:extLst>
            </p:cNvPr>
            <p:cNvCxnSpPr>
              <a:cxnSpLocks/>
              <a:stCxn id="27" idx="2"/>
              <a:endCxn id="14" idx="0"/>
            </p:cNvCxnSpPr>
            <p:nvPr/>
          </p:nvCxnSpPr>
          <p:spPr>
            <a:xfrm>
              <a:off x="3888023" y="4198925"/>
              <a:ext cx="3655" cy="10507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EF9A7677-9823-69FE-202A-0860B5025B9B}"/>
                </a:ext>
              </a:extLst>
            </p:cNvPr>
            <p:cNvCxnSpPr>
              <a:cxnSpLocks/>
              <a:stCxn id="14" idx="3"/>
              <a:endCxn id="16" idx="1"/>
            </p:cNvCxnSpPr>
            <p:nvPr/>
          </p:nvCxnSpPr>
          <p:spPr>
            <a:xfrm>
              <a:off x="4165278" y="5523316"/>
              <a:ext cx="1345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C37C6D1B-70F2-26B8-7F48-993647C48A59}"/>
                </a:ext>
              </a:extLst>
            </p:cNvPr>
            <p:cNvCxnSpPr>
              <a:cxnSpLocks/>
              <a:stCxn id="16" idx="3"/>
            </p:cNvCxnSpPr>
            <p:nvPr/>
          </p:nvCxnSpPr>
          <p:spPr>
            <a:xfrm>
              <a:off x="6057995" y="5523316"/>
              <a:ext cx="13606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2" name="Graphic 23">
              <a:extLst>
                <a:ext uri="{FF2B5EF4-FFF2-40B4-BE49-F238E27FC236}">
                  <a16:creationId xmlns:a16="http://schemas.microsoft.com/office/drawing/2014/main" id="{1D74043D-06FD-979F-B602-9FE71E205126}"/>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418682" y="525606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116">
              <a:extLst>
                <a:ext uri="{FF2B5EF4-FFF2-40B4-BE49-F238E27FC236}">
                  <a16:creationId xmlns:a16="http://schemas.microsoft.com/office/drawing/2014/main" id="{7D850344-A116-503C-37BF-355A8842E2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8719" y="6400929"/>
              <a:ext cx="457200" cy="457200"/>
            </a:xfrm>
            <a:prstGeom prst="rect">
              <a:avLst/>
            </a:prstGeom>
          </p:spPr>
        </p:pic>
        <p:cxnSp>
          <p:nvCxnSpPr>
            <p:cNvPr id="24" name="直線矢印コネクタ 23">
              <a:extLst>
                <a:ext uri="{FF2B5EF4-FFF2-40B4-BE49-F238E27FC236}">
                  <a16:creationId xmlns:a16="http://schemas.microsoft.com/office/drawing/2014/main" id="{93929784-6BEC-A62F-4587-C3004E73BDF9}"/>
                </a:ext>
              </a:extLst>
            </p:cNvPr>
            <p:cNvCxnSpPr>
              <a:cxnSpLocks/>
              <a:stCxn id="23" idx="0"/>
              <a:endCxn id="6" idx="2"/>
            </p:cNvCxnSpPr>
            <p:nvPr/>
          </p:nvCxnSpPr>
          <p:spPr>
            <a:xfrm flipV="1">
              <a:off x="727319" y="6017729"/>
              <a:ext cx="7139" cy="383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Graphic 20">
              <a:extLst>
                <a:ext uri="{FF2B5EF4-FFF2-40B4-BE49-F238E27FC236}">
                  <a16:creationId xmlns:a16="http://schemas.microsoft.com/office/drawing/2014/main" id="{F67C1FAC-4763-2539-2CA1-1FB52DAF4C3C}"/>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649475" y="666038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5">
              <a:extLst>
                <a:ext uri="{FF2B5EF4-FFF2-40B4-BE49-F238E27FC236}">
                  <a16:creationId xmlns:a16="http://schemas.microsoft.com/office/drawing/2014/main" id="{FA77155E-B00E-5FDB-ABA0-EF664BE67513}"/>
                </a:ext>
              </a:extLst>
            </p:cNvPr>
            <p:cNvSpPr txBox="1">
              <a:spLocks noChangeArrowheads="1"/>
            </p:cNvSpPr>
            <p:nvPr/>
          </p:nvSpPr>
          <p:spPr bwMode="auto">
            <a:xfrm>
              <a:off x="1245456" y="7047133"/>
              <a:ext cx="1265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SMS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もしくは</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7" name="Rectangle 115">
              <a:extLst>
                <a:ext uri="{FF2B5EF4-FFF2-40B4-BE49-F238E27FC236}">
                  <a16:creationId xmlns:a16="http://schemas.microsoft.com/office/drawing/2014/main" id="{6592E46B-B6DE-FA49-FA83-24201DCC8F18}"/>
                </a:ext>
              </a:extLst>
            </p:cNvPr>
            <p:cNvSpPr/>
            <p:nvPr/>
          </p:nvSpPr>
          <p:spPr>
            <a:xfrm>
              <a:off x="2875351" y="3340974"/>
              <a:ext cx="2025343" cy="85795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8" name="TextBox 20">
              <a:extLst>
                <a:ext uri="{FF2B5EF4-FFF2-40B4-BE49-F238E27FC236}">
                  <a16:creationId xmlns:a16="http://schemas.microsoft.com/office/drawing/2014/main" id="{23EDE65C-F349-364C-1D62-DB7E2FD6D851}"/>
                </a:ext>
              </a:extLst>
            </p:cNvPr>
            <p:cNvSpPr txBox="1">
              <a:spLocks noChangeArrowheads="1"/>
            </p:cNvSpPr>
            <p:nvPr/>
          </p:nvSpPr>
          <p:spPr bwMode="auto">
            <a:xfrm>
              <a:off x="3029202" y="3368041"/>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29" name="TextBox 20">
              <a:extLst>
                <a:ext uri="{FF2B5EF4-FFF2-40B4-BE49-F238E27FC236}">
                  <a16:creationId xmlns:a16="http://schemas.microsoft.com/office/drawing/2014/main" id="{2B98A406-5A3D-94B6-BFE0-A1CBD094D1EB}"/>
                </a:ext>
              </a:extLst>
            </p:cNvPr>
            <p:cNvSpPr txBox="1">
              <a:spLocks noChangeArrowheads="1"/>
            </p:cNvSpPr>
            <p:nvPr/>
          </p:nvSpPr>
          <p:spPr bwMode="auto">
            <a:xfrm>
              <a:off x="2983020" y="3660428"/>
              <a:ext cx="21489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アラートの発報を</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必要とするイベントの発生源</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30" name="Graphic 8">
              <a:extLst>
                <a:ext uri="{FF2B5EF4-FFF2-40B4-BE49-F238E27FC236}">
                  <a16:creationId xmlns:a16="http://schemas.microsoft.com/office/drawing/2014/main" id="{27301493-8D88-556E-7F1C-86099E4E408F}"/>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7418682" y="3491667"/>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2">
              <a:extLst>
                <a:ext uri="{FF2B5EF4-FFF2-40B4-BE49-F238E27FC236}">
                  <a16:creationId xmlns:a16="http://schemas.microsoft.com/office/drawing/2014/main" id="{105B88D1-6525-5E32-0158-47D82968A3F8}"/>
                </a:ext>
              </a:extLst>
            </p:cNvPr>
            <p:cNvSpPr txBox="1">
              <a:spLocks noChangeArrowheads="1"/>
            </p:cNvSpPr>
            <p:nvPr/>
          </p:nvSpPr>
          <p:spPr bwMode="auto">
            <a:xfrm>
              <a:off x="6552457" y="3968092"/>
              <a:ext cx="2279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S3</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通知宛先リスト保管</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32" name="直線矢印コネクタ 31">
              <a:extLst>
                <a:ext uri="{FF2B5EF4-FFF2-40B4-BE49-F238E27FC236}">
                  <a16:creationId xmlns:a16="http://schemas.microsoft.com/office/drawing/2014/main" id="{99E6B557-FB45-0FA7-9049-B89C86B30203}"/>
                </a:ext>
              </a:extLst>
            </p:cNvPr>
            <p:cNvCxnSpPr>
              <a:cxnSpLocks/>
              <a:stCxn id="22" idx="0"/>
              <a:endCxn id="31" idx="2"/>
            </p:cNvCxnSpPr>
            <p:nvPr/>
          </p:nvCxnSpPr>
          <p:spPr>
            <a:xfrm flipV="1">
              <a:off x="7692282" y="4429757"/>
              <a:ext cx="0" cy="8263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15">
              <a:extLst>
                <a:ext uri="{FF2B5EF4-FFF2-40B4-BE49-F238E27FC236}">
                  <a16:creationId xmlns:a16="http://schemas.microsoft.com/office/drawing/2014/main" id="{A0FB225E-1071-02A6-6EC9-0924CDAC92B7}"/>
                </a:ext>
              </a:extLst>
            </p:cNvPr>
            <p:cNvSpPr txBox="1">
              <a:spLocks noChangeArrowheads="1"/>
            </p:cNvSpPr>
            <p:nvPr/>
          </p:nvSpPr>
          <p:spPr bwMode="auto">
            <a:xfrm>
              <a:off x="1228902" y="5906340"/>
              <a:ext cx="12652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Email</a:t>
              </a:r>
            </a:p>
          </p:txBody>
        </p:sp>
        <p:pic>
          <p:nvPicPr>
            <p:cNvPr id="34" name="Graphic 6">
              <a:extLst>
                <a:ext uri="{FF2B5EF4-FFF2-40B4-BE49-F238E27FC236}">
                  <a16:creationId xmlns:a16="http://schemas.microsoft.com/office/drawing/2014/main" id="{38FD9C80-F396-5BA7-2D2F-0E1577A36981}"/>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632094" y="552395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12">
              <a:extLst>
                <a:ext uri="{FF2B5EF4-FFF2-40B4-BE49-F238E27FC236}">
                  <a16:creationId xmlns:a16="http://schemas.microsoft.com/office/drawing/2014/main" id="{22F2DCD8-DAFA-9930-6BF6-46226BB19702}"/>
                </a:ext>
              </a:extLst>
            </p:cNvPr>
            <p:cNvSpPr txBox="1">
              <a:spLocks noChangeArrowheads="1"/>
            </p:cNvSpPr>
            <p:nvPr/>
          </p:nvSpPr>
          <p:spPr bwMode="auto">
            <a:xfrm>
              <a:off x="9582271" y="2065478"/>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運用者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36" name="Graphic 23">
              <a:extLst>
                <a:ext uri="{FF2B5EF4-FFF2-40B4-BE49-F238E27FC236}">
                  <a16:creationId xmlns:a16="http://schemas.microsoft.com/office/drawing/2014/main" id="{A7320775-16D9-0DDC-6544-8A8953C1807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9678940" y="161311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15">
              <a:extLst>
                <a:ext uri="{FF2B5EF4-FFF2-40B4-BE49-F238E27FC236}">
                  <a16:creationId xmlns:a16="http://schemas.microsoft.com/office/drawing/2014/main" id="{F7447C32-1335-1A6A-ECC3-6A6277266B85}"/>
                </a:ext>
              </a:extLst>
            </p:cNvPr>
            <p:cNvSpPr/>
            <p:nvPr/>
          </p:nvSpPr>
          <p:spPr>
            <a:xfrm>
              <a:off x="6336724" y="1065193"/>
              <a:ext cx="2842640" cy="1561813"/>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38" name="TextBox 20">
              <a:extLst>
                <a:ext uri="{FF2B5EF4-FFF2-40B4-BE49-F238E27FC236}">
                  <a16:creationId xmlns:a16="http://schemas.microsoft.com/office/drawing/2014/main" id="{2440C856-F9B9-9CFC-6969-2B52523111A3}"/>
                </a:ext>
              </a:extLst>
            </p:cNvPr>
            <p:cNvSpPr txBox="1">
              <a:spLocks noChangeArrowheads="1"/>
            </p:cNvSpPr>
            <p:nvPr/>
          </p:nvSpPr>
          <p:spPr bwMode="auto">
            <a:xfrm>
              <a:off x="6397719" y="1092260"/>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39" name="TextBox 20">
              <a:extLst>
                <a:ext uri="{FF2B5EF4-FFF2-40B4-BE49-F238E27FC236}">
                  <a16:creationId xmlns:a16="http://schemas.microsoft.com/office/drawing/2014/main" id="{1BBE5E57-86F1-96C8-3920-5E85B9718DDB}"/>
                </a:ext>
              </a:extLst>
            </p:cNvPr>
            <p:cNvSpPr txBox="1">
              <a:spLocks noChangeArrowheads="1"/>
            </p:cNvSpPr>
            <p:nvPr/>
          </p:nvSpPr>
          <p:spPr bwMode="auto">
            <a:xfrm>
              <a:off x="6358543" y="1399803"/>
              <a:ext cx="28662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通知の一斉送信に関する管理機能を提供</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・コンテンツ管理</a:t>
              </a:r>
              <a:r>
                <a:rPr lang="en-US" altLang="ja-JP" sz="1200" dirty="0">
                  <a:latin typeface="Meiryo UI" panose="020B0604030504040204" pitchFamily="34" charset="-128"/>
                  <a:ea typeface="Meiryo UI" panose="020B0604030504040204" pitchFamily="34" charset="-128"/>
                  <a:cs typeface="Arial" panose="020B0604020202020204" pitchFamily="34" charset="0"/>
                </a:rPr>
                <a:t>_Web</a:t>
              </a:r>
              <a:r>
                <a:rPr lang="ja-JP" altLang="en-US" sz="1200" dirty="0">
                  <a:latin typeface="Meiryo UI" panose="020B0604030504040204" pitchFamily="34" charset="-128"/>
                  <a:ea typeface="Meiryo UI" panose="020B0604030504040204" pitchFamily="34" charset="-128"/>
                  <a:cs typeface="Arial" panose="020B0604020202020204" pitchFamily="34" charset="0"/>
                </a:rPr>
                <a:t>ページ</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dirty="0">
                  <a:latin typeface="Meiryo UI" panose="020B0604030504040204" pitchFamily="34" charset="-128"/>
                  <a:ea typeface="Meiryo UI" panose="020B0604030504040204" pitchFamily="34" charset="-128"/>
                  <a:cs typeface="Arial" panose="020B0604020202020204" pitchFamily="34" charset="0"/>
                </a:rPr>
                <a:t>静的コンテンツ</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dirty="0">
                  <a:latin typeface="Meiryo UI" panose="020B0604030504040204" pitchFamily="34" charset="-128"/>
                  <a:ea typeface="Meiryo UI" panose="020B0604030504040204" pitchFamily="34" charset="-128"/>
                  <a:cs typeface="Arial" panose="020B0604020202020204" pitchFamily="34" charset="0"/>
                </a:rPr>
                <a:t>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・コンテンツ管理</a:t>
              </a:r>
              <a:r>
                <a:rPr lang="en-US" altLang="ja-JP" sz="1200" dirty="0">
                  <a:latin typeface="Meiryo UI" panose="020B0604030504040204" pitchFamily="34" charset="-128"/>
                  <a:ea typeface="Meiryo UI" panose="020B0604030504040204" pitchFamily="34" charset="-128"/>
                  <a:cs typeface="Arial" panose="020B0604020202020204" pitchFamily="34" charset="0"/>
                </a:rPr>
                <a:t>_Web</a:t>
              </a:r>
              <a:r>
                <a:rPr lang="ja-JP" altLang="en-US" sz="1200" dirty="0">
                  <a:latin typeface="Meiryo UI" panose="020B0604030504040204" pitchFamily="34" charset="-128"/>
                  <a:ea typeface="Meiryo UI" panose="020B0604030504040204" pitchFamily="34" charset="-128"/>
                  <a:cs typeface="Arial" panose="020B0604020202020204" pitchFamily="34" charset="0"/>
                </a:rPr>
                <a:t>ページ</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dirty="0">
                  <a:latin typeface="Meiryo UI" panose="020B0604030504040204" pitchFamily="34" charset="-128"/>
                  <a:ea typeface="Meiryo UI" panose="020B0604030504040204" pitchFamily="34" charset="-128"/>
                  <a:cs typeface="Arial" panose="020B0604020202020204" pitchFamily="34" charset="0"/>
                </a:rPr>
                <a:t>動的コンテンツ</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dirty="0">
                  <a:latin typeface="Meiryo UI" panose="020B0604030504040204" pitchFamily="34" charset="-128"/>
                  <a:ea typeface="Meiryo UI" panose="020B0604030504040204" pitchFamily="34" charset="-128"/>
                  <a:cs typeface="Arial" panose="020B0604020202020204" pitchFamily="34" charset="0"/>
                </a:rPr>
                <a:t>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40" name="直線矢印コネクタ 39">
              <a:extLst>
                <a:ext uri="{FF2B5EF4-FFF2-40B4-BE49-F238E27FC236}">
                  <a16:creationId xmlns:a16="http://schemas.microsoft.com/office/drawing/2014/main" id="{BD0375E9-6D00-9B19-1296-9F514AF78133}"/>
                </a:ext>
              </a:extLst>
            </p:cNvPr>
            <p:cNvCxnSpPr>
              <a:cxnSpLocks/>
              <a:stCxn id="36" idx="3"/>
              <a:endCxn id="37" idx="3"/>
            </p:cNvCxnSpPr>
            <p:nvPr/>
          </p:nvCxnSpPr>
          <p:spPr>
            <a:xfrm flipH="1" flipV="1">
              <a:off x="9179364" y="1846100"/>
              <a:ext cx="499576" cy="19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カギ線コネクタ 59">
              <a:extLst>
                <a:ext uri="{FF2B5EF4-FFF2-40B4-BE49-F238E27FC236}">
                  <a16:creationId xmlns:a16="http://schemas.microsoft.com/office/drawing/2014/main" id="{EFBFA5E0-A042-0E74-34C6-B143ED44EA7B}"/>
                </a:ext>
              </a:extLst>
            </p:cNvPr>
            <p:cNvCxnSpPr>
              <a:cxnSpLocks/>
              <a:stCxn id="37" idx="1"/>
              <a:endCxn id="30" idx="1"/>
            </p:cNvCxnSpPr>
            <p:nvPr/>
          </p:nvCxnSpPr>
          <p:spPr>
            <a:xfrm rot="10800000" flipH="1" flipV="1">
              <a:off x="6336724" y="1846099"/>
              <a:ext cx="1081958" cy="1919167"/>
            </a:xfrm>
            <a:prstGeom prst="bentConnector3">
              <a:avLst>
                <a:gd name="adj1" fmla="val -21128"/>
              </a:avLst>
            </a:prstGeom>
            <a:ln>
              <a:tailEnd type="triangle"/>
            </a:ln>
          </p:spPr>
          <p:style>
            <a:lnRef idx="1">
              <a:schemeClr val="dk1"/>
            </a:lnRef>
            <a:fillRef idx="0">
              <a:schemeClr val="dk1"/>
            </a:fillRef>
            <a:effectRef idx="0">
              <a:schemeClr val="dk1"/>
            </a:effectRef>
            <a:fontRef idx="minor">
              <a:schemeClr val="tx1"/>
            </a:fontRef>
          </p:style>
        </p:cxnSp>
        <p:cxnSp>
          <p:nvCxnSpPr>
            <p:cNvPr id="42" name="カギ線コネクタ 62">
              <a:extLst>
                <a:ext uri="{FF2B5EF4-FFF2-40B4-BE49-F238E27FC236}">
                  <a16:creationId xmlns:a16="http://schemas.microsoft.com/office/drawing/2014/main" id="{6F33D09B-8A35-9A77-A4F4-C91C97D36D31}"/>
                </a:ext>
              </a:extLst>
            </p:cNvPr>
            <p:cNvCxnSpPr>
              <a:cxnSpLocks/>
              <a:stCxn id="37" idx="1"/>
              <a:endCxn id="22" idx="1"/>
            </p:cNvCxnSpPr>
            <p:nvPr/>
          </p:nvCxnSpPr>
          <p:spPr>
            <a:xfrm rot="10800000" flipH="1" flipV="1">
              <a:off x="6336724" y="1846099"/>
              <a:ext cx="1081958" cy="3683567"/>
            </a:xfrm>
            <a:prstGeom prst="bentConnector3">
              <a:avLst>
                <a:gd name="adj1" fmla="val -21128"/>
              </a:avLst>
            </a:prstGeom>
            <a:ln>
              <a:tailEnd type="triangle"/>
            </a:ln>
          </p:spPr>
          <p:style>
            <a:lnRef idx="1">
              <a:schemeClr val="dk1"/>
            </a:lnRef>
            <a:fillRef idx="0">
              <a:schemeClr val="dk1"/>
            </a:fillRef>
            <a:effectRef idx="0">
              <a:schemeClr val="dk1"/>
            </a:effectRef>
            <a:fontRef idx="minor">
              <a:schemeClr val="tx1"/>
            </a:fontRef>
          </p:style>
        </p:cxnSp>
        <p:cxnSp>
          <p:nvCxnSpPr>
            <p:cNvPr id="43" name="カギ線コネクタ 70">
              <a:extLst>
                <a:ext uri="{FF2B5EF4-FFF2-40B4-BE49-F238E27FC236}">
                  <a16:creationId xmlns:a16="http://schemas.microsoft.com/office/drawing/2014/main" id="{EAAB5B8D-F988-A04B-7ECD-226F4423FC31}"/>
                </a:ext>
              </a:extLst>
            </p:cNvPr>
            <p:cNvCxnSpPr>
              <a:cxnSpLocks/>
              <a:stCxn id="10" idx="2"/>
              <a:endCxn id="7" idx="1"/>
            </p:cNvCxnSpPr>
            <p:nvPr/>
          </p:nvCxnSpPr>
          <p:spPr>
            <a:xfrm rot="5400000" flipH="1">
              <a:off x="3987601" y="2504335"/>
              <a:ext cx="685699" cy="6723662"/>
            </a:xfrm>
            <a:prstGeom prst="bentConnector4">
              <a:avLst>
                <a:gd name="adj1" fmla="val -33338"/>
                <a:gd name="adj2" fmla="val 8133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81533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5-1-6-1</a:t>
            </a:r>
            <a:r>
              <a:rPr kumimoji="1" lang="en-US" altLang="ja-JP" dirty="0"/>
              <a:t>. </a:t>
            </a:r>
            <a:r>
              <a:rPr kumimoji="1" lang="ja-JP" altLang="en-US" dirty="0"/>
              <a:t>コンテンツ管理</a:t>
            </a:r>
            <a:r>
              <a:rPr kumimoji="1" lang="en-US" altLang="ja-JP" dirty="0"/>
              <a:t>_Web</a:t>
            </a:r>
            <a:r>
              <a:rPr kumimoji="1" lang="ja-JP" altLang="en-US" dirty="0"/>
              <a:t>ページ（静的コンテンツ）公開機能</a:t>
            </a:r>
            <a:br>
              <a:rPr kumimoji="1" lang="en-US" altLang="ja-JP" sz="3600" dirty="0"/>
            </a:br>
            <a:r>
              <a:rPr kumimoji="1" lang="ja-JP" altLang="en-US" sz="3600" dirty="0"/>
              <a:t>（パターン</a:t>
            </a:r>
            <a:r>
              <a:rPr kumimoji="1" lang="en-US" altLang="ja-JP" sz="3600" dirty="0"/>
              <a:t>1 S3</a:t>
            </a:r>
            <a:r>
              <a:rPr kumimoji="1" lang="ja-JP" altLang="en-US" sz="3600" dirty="0"/>
              <a:t>ホスト）</a:t>
            </a:r>
          </a:p>
        </p:txBody>
      </p:sp>
      <p:grpSp>
        <p:nvGrpSpPr>
          <p:cNvPr id="2" name="グループ化 1">
            <a:extLst>
              <a:ext uri="{FF2B5EF4-FFF2-40B4-BE49-F238E27FC236}">
                <a16:creationId xmlns:a16="http://schemas.microsoft.com/office/drawing/2014/main" id="{EAABFA55-AAB4-EF4E-E084-D3291D6702C2}"/>
              </a:ext>
            </a:extLst>
          </p:cNvPr>
          <p:cNvGrpSpPr/>
          <p:nvPr/>
        </p:nvGrpSpPr>
        <p:grpSpPr>
          <a:xfrm>
            <a:off x="3741011" y="2443241"/>
            <a:ext cx="10518641" cy="6328086"/>
            <a:chOff x="127590" y="827802"/>
            <a:chExt cx="10518641" cy="6328086"/>
          </a:xfrm>
        </p:grpSpPr>
        <p:sp>
          <p:nvSpPr>
            <p:cNvPr id="4" name="正方形/長方形 3">
              <a:extLst>
                <a:ext uri="{FF2B5EF4-FFF2-40B4-BE49-F238E27FC236}">
                  <a16:creationId xmlns:a16="http://schemas.microsoft.com/office/drawing/2014/main" id="{055E6517-6F55-6FAC-2B51-61D6D9B53AF3}"/>
                </a:ext>
              </a:extLst>
            </p:cNvPr>
            <p:cNvSpPr/>
            <p:nvPr/>
          </p:nvSpPr>
          <p:spPr>
            <a:xfrm>
              <a:off x="1815256" y="1456995"/>
              <a:ext cx="4975962" cy="2781434"/>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_Web</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ページ</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静的コンテンツ</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公開機能</a:t>
              </a:r>
            </a:p>
          </p:txBody>
        </p:sp>
        <p:sp>
          <p:nvSpPr>
            <p:cNvPr id="5" name="TextBox 12">
              <a:extLst>
                <a:ext uri="{FF2B5EF4-FFF2-40B4-BE49-F238E27FC236}">
                  <a16:creationId xmlns:a16="http://schemas.microsoft.com/office/drawing/2014/main" id="{09F74275-C8D4-38C4-77DB-118B99F46A20}"/>
                </a:ext>
              </a:extLst>
            </p:cNvPr>
            <p:cNvSpPr txBox="1">
              <a:spLocks noChangeArrowheads="1"/>
            </p:cNvSpPr>
            <p:nvPr/>
          </p:nvSpPr>
          <p:spPr bwMode="auto">
            <a:xfrm>
              <a:off x="127590" y="3162533"/>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個人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職員</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6" name="Graphic 23">
              <a:extLst>
                <a:ext uri="{FF2B5EF4-FFF2-40B4-BE49-F238E27FC236}">
                  <a16:creationId xmlns:a16="http://schemas.microsoft.com/office/drawing/2014/main" id="{3FBF4CE3-7232-4783-B417-79B780577F8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63261" y="265785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159BC417-D703-1ED6-07D7-D2CB98EA8929}"/>
                </a:ext>
              </a:extLst>
            </p:cNvPr>
            <p:cNvSpPr/>
            <p:nvPr/>
          </p:nvSpPr>
          <p:spPr>
            <a:xfrm>
              <a:off x="1367422" y="832212"/>
              <a:ext cx="9278809" cy="632367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8" name="Graphic 79">
              <a:extLst>
                <a:ext uri="{FF2B5EF4-FFF2-40B4-BE49-F238E27FC236}">
                  <a16:creationId xmlns:a16="http://schemas.microsoft.com/office/drawing/2014/main" id="{78DF286C-F7B9-A820-BC8C-B74ADE4609C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7422" y="827802"/>
              <a:ext cx="381000" cy="381000"/>
            </a:xfrm>
            <a:prstGeom prst="rect">
              <a:avLst/>
            </a:prstGeom>
          </p:spPr>
        </p:pic>
        <p:cxnSp>
          <p:nvCxnSpPr>
            <p:cNvPr id="9" name="Straight Arrow Connector 3">
              <a:extLst>
                <a:ext uri="{FF2B5EF4-FFF2-40B4-BE49-F238E27FC236}">
                  <a16:creationId xmlns:a16="http://schemas.microsoft.com/office/drawing/2014/main" id="{D635C9E0-F933-DCD7-EC7B-9E764B02946E}"/>
                </a:ext>
              </a:extLst>
            </p:cNvPr>
            <p:cNvCxnSpPr>
              <a:cxnSpLocks/>
              <a:stCxn id="6" idx="1"/>
            </p:cNvCxnSpPr>
            <p:nvPr/>
          </p:nvCxnSpPr>
          <p:spPr>
            <a:xfrm flipV="1">
              <a:off x="833161" y="2887064"/>
              <a:ext cx="1769167" cy="5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 name="Graphic 19">
              <a:extLst>
                <a:ext uri="{FF2B5EF4-FFF2-40B4-BE49-F238E27FC236}">
                  <a16:creationId xmlns:a16="http://schemas.microsoft.com/office/drawing/2014/main" id="{F37AE83E-028B-99CA-42D1-D16BF0DC4207}"/>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2602328" y="261274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8">
              <a:extLst>
                <a:ext uri="{FF2B5EF4-FFF2-40B4-BE49-F238E27FC236}">
                  <a16:creationId xmlns:a16="http://schemas.microsoft.com/office/drawing/2014/main" id="{67E61EC7-F233-FD9D-692F-88ABA08FD076}"/>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5234594" y="261274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矢印コネクタ 120">
              <a:extLst>
                <a:ext uri="{FF2B5EF4-FFF2-40B4-BE49-F238E27FC236}">
                  <a16:creationId xmlns:a16="http://schemas.microsoft.com/office/drawing/2014/main" id="{ACDC001A-AD34-FBFB-1AF3-9314EEC3563B}"/>
                </a:ext>
              </a:extLst>
            </p:cNvPr>
            <p:cNvCxnSpPr>
              <a:cxnSpLocks/>
              <a:stCxn id="11" idx="3"/>
              <a:endCxn id="12" idx="1"/>
            </p:cNvCxnSpPr>
            <p:nvPr/>
          </p:nvCxnSpPr>
          <p:spPr>
            <a:xfrm>
              <a:off x="3150968" y="2887064"/>
              <a:ext cx="20836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Graphic 8">
              <a:extLst>
                <a:ext uri="{FF2B5EF4-FFF2-40B4-BE49-F238E27FC236}">
                  <a16:creationId xmlns:a16="http://schemas.microsoft.com/office/drawing/2014/main" id="{2EAD9B3F-92C7-318B-3477-646C66CFDE3A}"/>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2688649" y="174268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a:extLst>
                <a:ext uri="{FF2B5EF4-FFF2-40B4-BE49-F238E27FC236}">
                  <a16:creationId xmlns:a16="http://schemas.microsoft.com/office/drawing/2014/main" id="{F047C098-B964-DFB2-C920-BB9BD5F81501}"/>
                </a:ext>
              </a:extLst>
            </p:cNvPr>
            <p:cNvSpPr txBox="1">
              <a:spLocks noChangeArrowheads="1"/>
            </p:cNvSpPr>
            <p:nvPr/>
          </p:nvSpPr>
          <p:spPr bwMode="auto">
            <a:xfrm>
              <a:off x="2285926" y="2070972"/>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6" name="直線矢印コネクタ 120">
              <a:extLst>
                <a:ext uri="{FF2B5EF4-FFF2-40B4-BE49-F238E27FC236}">
                  <a16:creationId xmlns:a16="http://schemas.microsoft.com/office/drawing/2014/main" id="{53F46888-D743-3986-DAEF-C18395830A41}"/>
                </a:ext>
              </a:extLst>
            </p:cNvPr>
            <p:cNvCxnSpPr>
              <a:cxnSpLocks/>
              <a:stCxn id="15" idx="2"/>
              <a:endCxn id="11" idx="0"/>
            </p:cNvCxnSpPr>
            <p:nvPr/>
          </p:nvCxnSpPr>
          <p:spPr>
            <a:xfrm>
              <a:off x="2871529" y="2409526"/>
              <a:ext cx="5119"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40">
              <a:extLst>
                <a:ext uri="{FF2B5EF4-FFF2-40B4-BE49-F238E27FC236}">
                  <a16:creationId xmlns:a16="http://schemas.microsoft.com/office/drawing/2014/main" id="{94410BD8-2052-AC46-FD4D-7BD1F1A67B2E}"/>
                </a:ext>
              </a:extLst>
            </p:cNvPr>
            <p:cNvSpPr/>
            <p:nvPr/>
          </p:nvSpPr>
          <p:spPr>
            <a:xfrm>
              <a:off x="2285927" y="4610365"/>
              <a:ext cx="6391247" cy="216223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8" name="TextBox 20">
              <a:extLst>
                <a:ext uri="{FF2B5EF4-FFF2-40B4-BE49-F238E27FC236}">
                  <a16:creationId xmlns:a16="http://schemas.microsoft.com/office/drawing/2014/main" id="{6198C3D5-54F0-A940-999C-149EEC8D37EB}"/>
                </a:ext>
              </a:extLst>
            </p:cNvPr>
            <p:cNvSpPr txBox="1">
              <a:spLocks noChangeArrowheads="1"/>
            </p:cNvSpPr>
            <p:nvPr/>
          </p:nvSpPr>
          <p:spPr bwMode="auto">
            <a:xfrm>
              <a:off x="4279811" y="5048729"/>
              <a:ext cx="42192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_Web</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ページ</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動的コンテンツ</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0" name="TextBox 20">
              <a:extLst>
                <a:ext uri="{FF2B5EF4-FFF2-40B4-BE49-F238E27FC236}">
                  <a16:creationId xmlns:a16="http://schemas.microsoft.com/office/drawing/2014/main" id="{A1D2947F-8472-C2C1-5984-29DAA50A5097}"/>
                </a:ext>
              </a:extLst>
            </p:cNvPr>
            <p:cNvSpPr txBox="1">
              <a:spLocks noChangeArrowheads="1"/>
            </p:cNvSpPr>
            <p:nvPr/>
          </p:nvSpPr>
          <p:spPr bwMode="auto">
            <a:xfrm>
              <a:off x="2364365" y="5170209"/>
              <a:ext cx="186724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フロントエンドアプリが利用するREST APIや認証機能など</a:t>
              </a:r>
            </a:p>
          </p:txBody>
        </p:sp>
        <p:cxnSp>
          <p:nvCxnSpPr>
            <p:cNvPr id="21" name="Connector: Elbow 4">
              <a:extLst>
                <a:ext uri="{FF2B5EF4-FFF2-40B4-BE49-F238E27FC236}">
                  <a16:creationId xmlns:a16="http://schemas.microsoft.com/office/drawing/2014/main" id="{AE62CE3D-2A38-8043-4635-57987EC16E39}"/>
                </a:ext>
              </a:extLst>
            </p:cNvPr>
            <p:cNvCxnSpPr>
              <a:cxnSpLocks/>
              <a:stCxn id="6" idx="1"/>
              <a:endCxn id="17" idx="1"/>
            </p:cNvCxnSpPr>
            <p:nvPr/>
          </p:nvCxnSpPr>
          <p:spPr>
            <a:xfrm>
              <a:off x="833161" y="2892803"/>
              <a:ext cx="1452766" cy="279868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2" name="TextBox 11">
              <a:extLst>
                <a:ext uri="{FF2B5EF4-FFF2-40B4-BE49-F238E27FC236}">
                  <a16:creationId xmlns:a16="http://schemas.microsoft.com/office/drawing/2014/main" id="{F5EFD2C6-BF91-900E-62C4-2724D9DBE694}"/>
                </a:ext>
              </a:extLst>
            </p:cNvPr>
            <p:cNvSpPr txBox="1">
              <a:spLocks noChangeArrowheads="1"/>
            </p:cNvSpPr>
            <p:nvPr/>
          </p:nvSpPr>
          <p:spPr bwMode="auto">
            <a:xfrm>
              <a:off x="1747253" y="3199539"/>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3" name="TextBox 9">
              <a:extLst>
                <a:ext uri="{FF2B5EF4-FFF2-40B4-BE49-F238E27FC236}">
                  <a16:creationId xmlns:a16="http://schemas.microsoft.com/office/drawing/2014/main" id="{1E1092FF-2636-B820-9837-3FCC041FE617}"/>
                </a:ext>
              </a:extLst>
            </p:cNvPr>
            <p:cNvSpPr txBox="1">
              <a:spLocks noChangeArrowheads="1"/>
            </p:cNvSpPr>
            <p:nvPr/>
          </p:nvSpPr>
          <p:spPr bwMode="auto">
            <a:xfrm>
              <a:off x="4394933" y="3199101"/>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静的コンテンツ配信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grpSp>
    </p:spTree>
    <p:extLst>
      <p:ext uri="{BB962C8B-B14F-4D97-AF65-F5344CB8AC3E}">
        <p14:creationId xmlns:p14="http://schemas.microsoft.com/office/powerpoint/2010/main" val="2604556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5-1-6-1</a:t>
            </a:r>
            <a:r>
              <a:rPr kumimoji="1" lang="en-US" altLang="ja-JP" dirty="0"/>
              <a:t>. </a:t>
            </a:r>
            <a:r>
              <a:rPr kumimoji="1" lang="ja-JP" altLang="en-US" dirty="0"/>
              <a:t>コンテンツ管理</a:t>
            </a:r>
            <a:r>
              <a:rPr kumimoji="1" lang="en-US" altLang="ja-JP" dirty="0"/>
              <a:t>_Web</a:t>
            </a:r>
            <a:r>
              <a:rPr kumimoji="1" lang="ja-JP" altLang="en-US" dirty="0"/>
              <a:t>ページ（静的コンテンツ）公開機能</a:t>
            </a:r>
            <a:br>
              <a:rPr kumimoji="1" lang="en-US" altLang="ja-JP" sz="3600" dirty="0"/>
            </a:br>
            <a:r>
              <a:rPr kumimoji="1" lang="ja-JP" altLang="en-US" sz="3600" dirty="0"/>
              <a:t>（パターン</a:t>
            </a:r>
            <a:r>
              <a:rPr kumimoji="1" lang="en-US" altLang="ja-JP" sz="3600" dirty="0"/>
              <a:t>2 S3</a:t>
            </a:r>
            <a:r>
              <a:rPr kumimoji="1" lang="ja-JP" altLang="en-US" sz="3600" dirty="0"/>
              <a:t>ホスト コンテンツの限定公開：署名付き</a:t>
            </a:r>
            <a:r>
              <a:rPr kumimoji="1" lang="en-US" altLang="ja-JP" sz="3600" dirty="0"/>
              <a:t>URL or </a:t>
            </a:r>
            <a:r>
              <a:rPr kumimoji="1" lang="ja-JP" altLang="en-US" sz="3600" dirty="0"/>
              <a:t>署名付き</a:t>
            </a:r>
            <a:r>
              <a:rPr kumimoji="1" lang="en-US" altLang="ja-JP" sz="3600" dirty="0"/>
              <a:t>Cookie</a:t>
            </a:r>
            <a:r>
              <a:rPr kumimoji="1" lang="ja-JP" altLang="en-US" sz="3600" dirty="0"/>
              <a:t>）</a:t>
            </a:r>
          </a:p>
        </p:txBody>
      </p:sp>
      <p:sp>
        <p:nvSpPr>
          <p:cNvPr id="10" name="正方形/長方形 3">
            <a:extLst>
              <a:ext uri="{FF2B5EF4-FFF2-40B4-BE49-F238E27FC236}">
                <a16:creationId xmlns:a16="http://schemas.microsoft.com/office/drawing/2014/main" id="{14FC10CB-50B8-EE81-11CA-C354FA2B368B}"/>
              </a:ext>
            </a:extLst>
          </p:cNvPr>
          <p:cNvSpPr/>
          <p:nvPr/>
        </p:nvSpPr>
        <p:spPr>
          <a:xfrm>
            <a:off x="5215617" y="2548048"/>
            <a:ext cx="6861918" cy="4668059"/>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_Web</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ページ</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静的コンテンツ</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公開機能</a:t>
            </a:r>
          </a:p>
        </p:txBody>
      </p:sp>
      <p:sp>
        <p:nvSpPr>
          <p:cNvPr id="19" name="TextBox 12">
            <a:extLst>
              <a:ext uri="{FF2B5EF4-FFF2-40B4-BE49-F238E27FC236}">
                <a16:creationId xmlns:a16="http://schemas.microsoft.com/office/drawing/2014/main" id="{3CB3394B-69E3-A46B-AC73-DD8830628CBB}"/>
              </a:ext>
            </a:extLst>
          </p:cNvPr>
          <p:cNvSpPr txBox="1">
            <a:spLocks noChangeArrowheads="1"/>
          </p:cNvSpPr>
          <p:nvPr/>
        </p:nvSpPr>
        <p:spPr bwMode="auto">
          <a:xfrm>
            <a:off x="3527951" y="406269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個人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職員</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24" name="Graphic 23">
            <a:extLst>
              <a:ext uri="{FF2B5EF4-FFF2-40B4-BE49-F238E27FC236}">
                <a16:creationId xmlns:a16="http://schemas.microsoft.com/office/drawing/2014/main" id="{1A0A6946-A2C9-70AD-D806-3DCDAFD3DD1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763622" y="355801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78">
            <a:extLst>
              <a:ext uri="{FF2B5EF4-FFF2-40B4-BE49-F238E27FC236}">
                <a16:creationId xmlns:a16="http://schemas.microsoft.com/office/drawing/2014/main" id="{9A6236EF-A0C0-98CD-44E3-18498374F144}"/>
              </a:ext>
            </a:extLst>
          </p:cNvPr>
          <p:cNvSpPr/>
          <p:nvPr/>
        </p:nvSpPr>
        <p:spPr>
          <a:xfrm>
            <a:off x="4767783" y="2213983"/>
            <a:ext cx="9278809" cy="664450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26" name="Graphic 79">
            <a:extLst>
              <a:ext uri="{FF2B5EF4-FFF2-40B4-BE49-F238E27FC236}">
                <a16:creationId xmlns:a16="http://schemas.microsoft.com/office/drawing/2014/main" id="{5910CE3A-70A1-89DF-A3FE-87EBA7DCE30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767783" y="2209574"/>
            <a:ext cx="381000" cy="381000"/>
          </a:xfrm>
          <a:prstGeom prst="rect">
            <a:avLst/>
          </a:prstGeom>
        </p:spPr>
      </p:pic>
      <p:cxnSp>
        <p:nvCxnSpPr>
          <p:cNvPr id="27" name="Straight Arrow Connector 3">
            <a:extLst>
              <a:ext uri="{FF2B5EF4-FFF2-40B4-BE49-F238E27FC236}">
                <a16:creationId xmlns:a16="http://schemas.microsoft.com/office/drawing/2014/main" id="{67804716-D877-428B-4A66-5A4E176A10D5}"/>
              </a:ext>
            </a:extLst>
          </p:cNvPr>
          <p:cNvCxnSpPr>
            <a:cxnSpLocks/>
            <a:stCxn id="24" idx="1"/>
          </p:cNvCxnSpPr>
          <p:nvPr/>
        </p:nvCxnSpPr>
        <p:spPr>
          <a:xfrm flipV="1">
            <a:off x="4233522" y="3787221"/>
            <a:ext cx="1769167" cy="5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Graphic 19">
            <a:extLst>
              <a:ext uri="{FF2B5EF4-FFF2-40B4-BE49-F238E27FC236}">
                <a16:creationId xmlns:a16="http://schemas.microsoft.com/office/drawing/2014/main" id="{3E9D7839-74CA-F420-1133-C603BB01E95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022295" y="351290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8">
            <a:extLst>
              <a:ext uri="{FF2B5EF4-FFF2-40B4-BE49-F238E27FC236}">
                <a16:creationId xmlns:a16="http://schemas.microsoft.com/office/drawing/2014/main" id="{4837B8FA-44A5-02DE-9754-F81A04D3117C}"/>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634955" y="351290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矢印コネクタ 120">
            <a:extLst>
              <a:ext uri="{FF2B5EF4-FFF2-40B4-BE49-F238E27FC236}">
                <a16:creationId xmlns:a16="http://schemas.microsoft.com/office/drawing/2014/main" id="{36CFB5C3-1243-891C-B603-2BA93CE31899}"/>
              </a:ext>
            </a:extLst>
          </p:cNvPr>
          <p:cNvCxnSpPr>
            <a:cxnSpLocks/>
            <a:stCxn id="29" idx="3"/>
            <a:endCxn id="30" idx="1"/>
          </p:cNvCxnSpPr>
          <p:nvPr/>
        </p:nvCxnSpPr>
        <p:spPr>
          <a:xfrm>
            <a:off x="6570935" y="3787221"/>
            <a:ext cx="20640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2" name="Graphic 8">
            <a:extLst>
              <a:ext uri="{FF2B5EF4-FFF2-40B4-BE49-F238E27FC236}">
                <a16:creationId xmlns:a16="http://schemas.microsoft.com/office/drawing/2014/main" id="{696B9159-7732-3D58-5CDF-F7FB55CA0D9B}"/>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113735" y="2642842"/>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1">
            <a:extLst>
              <a:ext uri="{FF2B5EF4-FFF2-40B4-BE49-F238E27FC236}">
                <a16:creationId xmlns:a16="http://schemas.microsoft.com/office/drawing/2014/main" id="{612AA28D-5C72-7392-E9E1-3FF5152FD66A}"/>
              </a:ext>
            </a:extLst>
          </p:cNvPr>
          <p:cNvSpPr txBox="1">
            <a:spLocks noChangeArrowheads="1"/>
          </p:cNvSpPr>
          <p:nvPr/>
        </p:nvSpPr>
        <p:spPr bwMode="auto">
          <a:xfrm>
            <a:off x="5711013" y="2971129"/>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34" name="直線矢印コネクタ 120">
            <a:extLst>
              <a:ext uri="{FF2B5EF4-FFF2-40B4-BE49-F238E27FC236}">
                <a16:creationId xmlns:a16="http://schemas.microsoft.com/office/drawing/2014/main" id="{C65C17A6-F359-CD8E-63D5-E3920E4FC4C6}"/>
              </a:ext>
            </a:extLst>
          </p:cNvPr>
          <p:cNvCxnSpPr>
            <a:cxnSpLocks/>
            <a:stCxn id="33" idx="2"/>
            <a:endCxn id="29" idx="0"/>
          </p:cNvCxnSpPr>
          <p:nvPr/>
        </p:nvCxnSpPr>
        <p:spPr>
          <a:xfrm flipH="1">
            <a:off x="6296615" y="3309683"/>
            <a:ext cx="1"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Rectangle 40">
            <a:extLst>
              <a:ext uri="{FF2B5EF4-FFF2-40B4-BE49-F238E27FC236}">
                <a16:creationId xmlns:a16="http://schemas.microsoft.com/office/drawing/2014/main" id="{5F4DB3F2-1165-2B9B-58C5-76A52893EC41}"/>
              </a:ext>
            </a:extLst>
          </p:cNvPr>
          <p:cNvSpPr/>
          <p:nvPr/>
        </p:nvSpPr>
        <p:spPr>
          <a:xfrm>
            <a:off x="5686288" y="7380699"/>
            <a:ext cx="6391247" cy="137842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6" name="TextBox 20">
            <a:extLst>
              <a:ext uri="{FF2B5EF4-FFF2-40B4-BE49-F238E27FC236}">
                <a16:creationId xmlns:a16="http://schemas.microsoft.com/office/drawing/2014/main" id="{47F0FFD9-0761-55F4-C1F3-04D5E80D6362}"/>
              </a:ext>
            </a:extLst>
          </p:cNvPr>
          <p:cNvSpPr txBox="1">
            <a:spLocks noChangeArrowheads="1"/>
          </p:cNvSpPr>
          <p:nvPr/>
        </p:nvSpPr>
        <p:spPr bwMode="auto">
          <a:xfrm>
            <a:off x="7680172" y="7529615"/>
            <a:ext cx="42192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_Web</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ページ</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動的コンテンツ</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8" name="TextBox 20">
            <a:extLst>
              <a:ext uri="{FF2B5EF4-FFF2-40B4-BE49-F238E27FC236}">
                <a16:creationId xmlns:a16="http://schemas.microsoft.com/office/drawing/2014/main" id="{DD02B9A2-FA80-1D95-7E8B-775F4157387F}"/>
              </a:ext>
            </a:extLst>
          </p:cNvPr>
          <p:cNvSpPr txBox="1">
            <a:spLocks noChangeArrowheads="1"/>
          </p:cNvSpPr>
          <p:nvPr/>
        </p:nvSpPr>
        <p:spPr bwMode="auto">
          <a:xfrm>
            <a:off x="5764726" y="7651095"/>
            <a:ext cx="186724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フロントエンドアプリが利用するREST APIや認証機能など</a:t>
            </a:r>
          </a:p>
        </p:txBody>
      </p:sp>
      <p:cxnSp>
        <p:nvCxnSpPr>
          <p:cNvPr id="39" name="Connector: Elbow 4">
            <a:extLst>
              <a:ext uri="{FF2B5EF4-FFF2-40B4-BE49-F238E27FC236}">
                <a16:creationId xmlns:a16="http://schemas.microsoft.com/office/drawing/2014/main" id="{755211B5-A345-0DA1-898F-43031EE9835A}"/>
              </a:ext>
            </a:extLst>
          </p:cNvPr>
          <p:cNvCxnSpPr>
            <a:cxnSpLocks/>
            <a:stCxn id="24" idx="1"/>
            <a:endCxn id="35" idx="1"/>
          </p:cNvCxnSpPr>
          <p:nvPr/>
        </p:nvCxnSpPr>
        <p:spPr>
          <a:xfrm>
            <a:off x="4233522" y="3792960"/>
            <a:ext cx="1452766" cy="427695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0" name="TextBox 11">
            <a:extLst>
              <a:ext uri="{FF2B5EF4-FFF2-40B4-BE49-F238E27FC236}">
                <a16:creationId xmlns:a16="http://schemas.microsoft.com/office/drawing/2014/main" id="{D4501E9C-C5B9-58F3-DEE6-31CC8D8E383E}"/>
              </a:ext>
            </a:extLst>
          </p:cNvPr>
          <p:cNvSpPr txBox="1">
            <a:spLocks noChangeArrowheads="1"/>
          </p:cNvSpPr>
          <p:nvPr/>
        </p:nvSpPr>
        <p:spPr bwMode="auto">
          <a:xfrm>
            <a:off x="5150440" y="4049573"/>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41" name="TextBox 9">
            <a:extLst>
              <a:ext uri="{FF2B5EF4-FFF2-40B4-BE49-F238E27FC236}">
                <a16:creationId xmlns:a16="http://schemas.microsoft.com/office/drawing/2014/main" id="{574337C6-E72C-55A4-C783-C64D30280782}"/>
              </a:ext>
            </a:extLst>
          </p:cNvPr>
          <p:cNvSpPr txBox="1">
            <a:spLocks noChangeArrowheads="1"/>
          </p:cNvSpPr>
          <p:nvPr/>
        </p:nvSpPr>
        <p:spPr bwMode="auto">
          <a:xfrm>
            <a:off x="7795294" y="4049135"/>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静的コンテンツ配信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51" name="Connector: Elbow 4">
            <a:extLst>
              <a:ext uri="{FF2B5EF4-FFF2-40B4-BE49-F238E27FC236}">
                <a16:creationId xmlns:a16="http://schemas.microsoft.com/office/drawing/2014/main" id="{C1A88464-75CC-949F-273D-78C96F2F9756}"/>
              </a:ext>
            </a:extLst>
          </p:cNvPr>
          <p:cNvCxnSpPr>
            <a:cxnSpLocks/>
            <a:stCxn id="24" idx="1"/>
          </p:cNvCxnSpPr>
          <p:nvPr/>
        </p:nvCxnSpPr>
        <p:spPr>
          <a:xfrm>
            <a:off x="4233522" y="3792960"/>
            <a:ext cx="1788773" cy="1933215"/>
          </a:xfrm>
          <a:prstGeom prst="bentConnector3">
            <a:avLst>
              <a:gd name="adj1" fmla="val 40344"/>
            </a:avLst>
          </a:prstGeom>
          <a:ln>
            <a:tailEnd type="triangle"/>
          </a:ln>
        </p:spPr>
        <p:style>
          <a:lnRef idx="1">
            <a:schemeClr val="dk1"/>
          </a:lnRef>
          <a:fillRef idx="0">
            <a:schemeClr val="dk1"/>
          </a:fillRef>
          <a:effectRef idx="0">
            <a:schemeClr val="dk1"/>
          </a:effectRef>
          <a:fontRef idx="minor">
            <a:schemeClr val="tx1"/>
          </a:fontRef>
        </p:style>
      </p:cxnSp>
      <p:pic>
        <p:nvPicPr>
          <p:cNvPr id="37" name="Google Shape;66;p15">
            <a:extLst>
              <a:ext uri="{FF2B5EF4-FFF2-40B4-BE49-F238E27FC236}">
                <a16:creationId xmlns:a16="http://schemas.microsoft.com/office/drawing/2014/main" id="{06898C89-24EB-461C-B968-AA5998E1F348}"/>
              </a:ext>
            </a:extLst>
          </p:cNvPr>
          <p:cNvPicPr preferRelativeResize="0"/>
          <p:nvPr/>
        </p:nvPicPr>
        <p:blipFill rotWithShape="1">
          <a:blip r:embed="rId12">
            <a:alphaModFix/>
          </a:blip>
          <a:srcRect/>
          <a:stretch/>
        </p:blipFill>
        <p:spPr>
          <a:xfrm>
            <a:off x="6150647" y="4555682"/>
            <a:ext cx="365760" cy="365760"/>
          </a:xfrm>
          <a:prstGeom prst="rect">
            <a:avLst/>
          </a:prstGeom>
          <a:noFill/>
          <a:ln>
            <a:noFill/>
          </a:ln>
        </p:spPr>
      </p:pic>
      <p:sp>
        <p:nvSpPr>
          <p:cNvPr id="54" name="Google Shape;67;p15">
            <a:extLst>
              <a:ext uri="{FF2B5EF4-FFF2-40B4-BE49-F238E27FC236}">
                <a16:creationId xmlns:a16="http://schemas.microsoft.com/office/drawing/2014/main" id="{3AE0D879-5BF6-4167-A1BF-E33A63BB5B0E}"/>
              </a:ext>
            </a:extLst>
          </p:cNvPr>
          <p:cNvSpPr txBox="1"/>
          <p:nvPr/>
        </p:nvSpPr>
        <p:spPr>
          <a:xfrm>
            <a:off x="5885871" y="4899213"/>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55" name="Google Shape;68;p15">
            <a:extLst>
              <a:ext uri="{FF2B5EF4-FFF2-40B4-BE49-F238E27FC236}">
                <a16:creationId xmlns:a16="http://schemas.microsoft.com/office/drawing/2014/main" id="{94D714B8-3A17-4566-B575-DC18BC6FB2D2}"/>
              </a:ext>
            </a:extLst>
          </p:cNvPr>
          <p:cNvCxnSpPr>
            <a:stCxn id="54" idx="2"/>
          </p:cNvCxnSpPr>
          <p:nvPr/>
        </p:nvCxnSpPr>
        <p:spPr>
          <a:xfrm>
            <a:off x="6320424" y="5237767"/>
            <a:ext cx="0" cy="166800"/>
          </a:xfrm>
          <a:prstGeom prst="straightConnector1">
            <a:avLst/>
          </a:prstGeom>
          <a:noFill/>
          <a:ln w="9525" cap="flat" cmpd="sng">
            <a:solidFill>
              <a:schemeClr val="dk1"/>
            </a:solidFill>
            <a:prstDash val="solid"/>
            <a:round/>
            <a:headEnd type="none" w="sm" len="sm"/>
            <a:tailEnd type="triangle" w="med" len="med"/>
          </a:ln>
        </p:spPr>
      </p:cxnSp>
      <p:cxnSp>
        <p:nvCxnSpPr>
          <p:cNvPr id="56" name="Google Shape;75;p15">
            <a:extLst>
              <a:ext uri="{FF2B5EF4-FFF2-40B4-BE49-F238E27FC236}">
                <a16:creationId xmlns:a16="http://schemas.microsoft.com/office/drawing/2014/main" id="{8351F360-5A69-4E8C-B017-D0E9B7228174}"/>
              </a:ext>
            </a:extLst>
          </p:cNvPr>
          <p:cNvCxnSpPr/>
          <p:nvPr/>
        </p:nvCxnSpPr>
        <p:spPr>
          <a:xfrm>
            <a:off x="6320424" y="5237767"/>
            <a:ext cx="0" cy="166892"/>
          </a:xfrm>
          <a:prstGeom prst="straightConnector1">
            <a:avLst/>
          </a:prstGeom>
          <a:noFill/>
          <a:ln w="9525" cap="flat" cmpd="sng">
            <a:solidFill>
              <a:schemeClr val="dk1"/>
            </a:solidFill>
            <a:prstDash val="solid"/>
            <a:round/>
            <a:headEnd type="none" w="sm" len="sm"/>
            <a:tailEnd type="triangle" w="med" len="med"/>
          </a:ln>
        </p:spPr>
      </p:cxnSp>
      <p:cxnSp>
        <p:nvCxnSpPr>
          <p:cNvPr id="57" name="Google Shape;76;p15">
            <a:extLst>
              <a:ext uri="{FF2B5EF4-FFF2-40B4-BE49-F238E27FC236}">
                <a16:creationId xmlns:a16="http://schemas.microsoft.com/office/drawing/2014/main" id="{45DE7778-6964-401F-9DBD-76857FEE5D3C}"/>
              </a:ext>
            </a:extLst>
          </p:cNvPr>
          <p:cNvCxnSpPr/>
          <p:nvPr/>
        </p:nvCxnSpPr>
        <p:spPr>
          <a:xfrm>
            <a:off x="6600679" y="5724426"/>
            <a:ext cx="1300104" cy="4584"/>
          </a:xfrm>
          <a:prstGeom prst="straightConnector1">
            <a:avLst/>
          </a:prstGeom>
          <a:noFill/>
          <a:ln w="9525" cap="flat" cmpd="sng">
            <a:solidFill>
              <a:schemeClr val="dk1"/>
            </a:solidFill>
            <a:prstDash val="solid"/>
            <a:round/>
            <a:headEnd type="none" w="sm" len="sm"/>
            <a:tailEnd type="triangle" w="med" len="med"/>
          </a:ln>
        </p:spPr>
      </p:cxnSp>
      <p:pic>
        <p:nvPicPr>
          <p:cNvPr id="58" name="Google Shape;77;p15">
            <a:extLst>
              <a:ext uri="{FF2B5EF4-FFF2-40B4-BE49-F238E27FC236}">
                <a16:creationId xmlns:a16="http://schemas.microsoft.com/office/drawing/2014/main" id="{A8714FDD-BA7E-4560-B3D4-7F80597A3927}"/>
              </a:ext>
            </a:extLst>
          </p:cNvPr>
          <p:cNvPicPr preferRelativeResize="0"/>
          <p:nvPr/>
        </p:nvPicPr>
        <p:blipFill rotWithShape="1">
          <a:blip r:embed="rId13">
            <a:alphaModFix/>
          </a:blip>
          <a:srcRect/>
          <a:stretch/>
        </p:blipFill>
        <p:spPr>
          <a:xfrm>
            <a:off x="6049111" y="5455185"/>
            <a:ext cx="547200" cy="547200"/>
          </a:xfrm>
          <a:prstGeom prst="rect">
            <a:avLst/>
          </a:prstGeom>
          <a:noFill/>
          <a:ln>
            <a:noFill/>
          </a:ln>
        </p:spPr>
      </p:pic>
      <p:sp>
        <p:nvSpPr>
          <p:cNvPr id="59" name="Google Shape;78;p15">
            <a:extLst>
              <a:ext uri="{FF2B5EF4-FFF2-40B4-BE49-F238E27FC236}">
                <a16:creationId xmlns:a16="http://schemas.microsoft.com/office/drawing/2014/main" id="{48A330E2-AA7D-47A6-A9FD-78B43EE9F54E}"/>
              </a:ext>
            </a:extLst>
          </p:cNvPr>
          <p:cNvSpPr txBox="1"/>
          <p:nvPr/>
        </p:nvSpPr>
        <p:spPr>
          <a:xfrm>
            <a:off x="7640606" y="5862779"/>
            <a:ext cx="100540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ja-JP" altLang="en-US" sz="800" b="0" i="0" u="none" strike="noStrike" kern="0" cap="none" spc="0" normalizeH="0" baseline="0" noProof="0" dirty="0">
                <a:ln>
                  <a:noFill/>
                </a:ln>
                <a:solidFill>
                  <a:srgbClr val="000000"/>
                </a:solidFill>
                <a:effectLst/>
                <a:uLnTx/>
                <a:uFillTx/>
                <a:latin typeface="Arial"/>
                <a:ea typeface="Arial"/>
                <a:cs typeface="Arial"/>
                <a:sym typeface="Arial"/>
              </a:rPr>
              <a:t>バックエンド</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0" name="Google Shape;79;p15">
            <a:extLst>
              <a:ext uri="{FF2B5EF4-FFF2-40B4-BE49-F238E27FC236}">
                <a16:creationId xmlns:a16="http://schemas.microsoft.com/office/drawing/2014/main" id="{24AEA6CE-FE43-4C78-80FC-87C837A4AA73}"/>
              </a:ext>
            </a:extLst>
          </p:cNvPr>
          <p:cNvSpPr txBox="1"/>
          <p:nvPr/>
        </p:nvSpPr>
        <p:spPr>
          <a:xfrm>
            <a:off x="7738860" y="5205166"/>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80;p15">
            <a:extLst>
              <a:ext uri="{FF2B5EF4-FFF2-40B4-BE49-F238E27FC236}">
                <a16:creationId xmlns:a16="http://schemas.microsoft.com/office/drawing/2014/main" id="{3D210A6E-FEB2-43FC-8BFA-F1F6CFAF0914}"/>
              </a:ext>
            </a:extLst>
          </p:cNvPr>
          <p:cNvSpPr/>
          <p:nvPr/>
        </p:nvSpPr>
        <p:spPr>
          <a:xfrm>
            <a:off x="7596197" y="5182277"/>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62" name="Google Shape;81;p15">
            <a:extLst>
              <a:ext uri="{FF2B5EF4-FFF2-40B4-BE49-F238E27FC236}">
                <a16:creationId xmlns:a16="http://schemas.microsoft.com/office/drawing/2014/main" id="{A94173DE-1693-4BD2-8340-45C918F564C3}"/>
              </a:ext>
            </a:extLst>
          </p:cNvPr>
          <p:cNvPicPr preferRelativeResize="0"/>
          <p:nvPr/>
        </p:nvPicPr>
        <p:blipFill rotWithShape="1">
          <a:blip r:embed="rId14">
            <a:alphaModFix/>
          </a:blip>
          <a:srcRect/>
          <a:stretch/>
        </p:blipFill>
        <p:spPr>
          <a:xfrm>
            <a:off x="7579878" y="5180889"/>
            <a:ext cx="315171" cy="315171"/>
          </a:xfrm>
          <a:prstGeom prst="rect">
            <a:avLst/>
          </a:prstGeom>
          <a:noFill/>
          <a:ln>
            <a:noFill/>
          </a:ln>
        </p:spPr>
      </p:pic>
      <p:pic>
        <p:nvPicPr>
          <p:cNvPr id="63" name="Google Shape;82;p15">
            <a:extLst>
              <a:ext uri="{FF2B5EF4-FFF2-40B4-BE49-F238E27FC236}">
                <a16:creationId xmlns:a16="http://schemas.microsoft.com/office/drawing/2014/main" id="{82418051-8F6C-4EBD-9566-4E6690347B66}"/>
              </a:ext>
            </a:extLst>
          </p:cNvPr>
          <p:cNvPicPr preferRelativeResize="0"/>
          <p:nvPr/>
        </p:nvPicPr>
        <p:blipFill rotWithShape="1">
          <a:blip r:embed="rId15">
            <a:alphaModFix/>
          </a:blip>
          <a:srcRect/>
          <a:stretch/>
        </p:blipFill>
        <p:spPr>
          <a:xfrm>
            <a:off x="7907742" y="5530783"/>
            <a:ext cx="454664" cy="454664"/>
          </a:xfrm>
          <a:prstGeom prst="rect">
            <a:avLst/>
          </a:prstGeom>
          <a:noFill/>
          <a:ln>
            <a:noFill/>
          </a:ln>
        </p:spPr>
      </p:pic>
      <p:sp>
        <p:nvSpPr>
          <p:cNvPr id="64" name="Google Shape;83;p15">
            <a:extLst>
              <a:ext uri="{FF2B5EF4-FFF2-40B4-BE49-F238E27FC236}">
                <a16:creationId xmlns:a16="http://schemas.microsoft.com/office/drawing/2014/main" id="{217AD97C-E453-41FE-A4CC-2C308E472971}"/>
              </a:ext>
            </a:extLst>
          </p:cNvPr>
          <p:cNvSpPr txBox="1"/>
          <p:nvPr/>
        </p:nvSpPr>
        <p:spPr>
          <a:xfrm>
            <a:off x="5461037" y="5979631"/>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28027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5-1-6-1</a:t>
            </a:r>
            <a:r>
              <a:rPr kumimoji="1" lang="en-US" altLang="ja-JP" dirty="0"/>
              <a:t>. </a:t>
            </a:r>
            <a:r>
              <a:rPr kumimoji="1" lang="ja-JP" altLang="en-US" dirty="0"/>
              <a:t>コンテンツ管理</a:t>
            </a:r>
            <a:r>
              <a:rPr kumimoji="1" lang="en-US" altLang="ja-JP" dirty="0"/>
              <a:t>_Web</a:t>
            </a:r>
            <a:r>
              <a:rPr kumimoji="1" lang="ja-JP" altLang="en-US" dirty="0"/>
              <a:t>ページ（静的コンテンツ）公開機能</a:t>
            </a:r>
            <a:br>
              <a:rPr kumimoji="1" lang="en-US" altLang="ja-JP" sz="3600" dirty="0"/>
            </a:br>
            <a:r>
              <a:rPr kumimoji="1" lang="ja-JP" altLang="en-US" sz="3600" dirty="0"/>
              <a:t>（パターン</a:t>
            </a:r>
            <a:r>
              <a:rPr kumimoji="1" lang="en-US" altLang="ja-JP" sz="3600" dirty="0"/>
              <a:t>3 S3</a:t>
            </a:r>
            <a:r>
              <a:rPr kumimoji="1" lang="ja-JP" altLang="en-US" sz="3600" dirty="0"/>
              <a:t>ホスト コンテンツの限定公開：</a:t>
            </a:r>
            <a:r>
              <a:rPr kumimoji="1" lang="en-US" altLang="ja-JP" sz="3600" dirty="0"/>
              <a:t>ID</a:t>
            </a:r>
            <a:r>
              <a:rPr kumimoji="1" lang="ja-JP" altLang="en-US" sz="3600" dirty="0"/>
              <a:t>プロバイダ連携）</a:t>
            </a:r>
          </a:p>
        </p:txBody>
      </p:sp>
      <p:sp>
        <p:nvSpPr>
          <p:cNvPr id="56" name="正方形/長方形 3">
            <a:extLst>
              <a:ext uri="{FF2B5EF4-FFF2-40B4-BE49-F238E27FC236}">
                <a16:creationId xmlns:a16="http://schemas.microsoft.com/office/drawing/2014/main" id="{F831312F-72A1-DAD1-2AD3-C91523FD6180}"/>
              </a:ext>
            </a:extLst>
          </p:cNvPr>
          <p:cNvSpPr/>
          <p:nvPr/>
        </p:nvSpPr>
        <p:spPr>
          <a:xfrm>
            <a:off x="5488759" y="2571091"/>
            <a:ext cx="5180670" cy="3890377"/>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_Web</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ページ</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静的コンテンツ</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公開機能</a:t>
            </a:r>
          </a:p>
        </p:txBody>
      </p:sp>
      <p:sp>
        <p:nvSpPr>
          <p:cNvPr id="57" name="TextBox 12">
            <a:extLst>
              <a:ext uri="{FF2B5EF4-FFF2-40B4-BE49-F238E27FC236}">
                <a16:creationId xmlns:a16="http://schemas.microsoft.com/office/drawing/2014/main" id="{717CFD04-70DC-39A8-A83C-4DE5F0FC5F58}"/>
              </a:ext>
            </a:extLst>
          </p:cNvPr>
          <p:cNvSpPr txBox="1">
            <a:spLocks noChangeArrowheads="1"/>
          </p:cNvSpPr>
          <p:nvPr/>
        </p:nvSpPr>
        <p:spPr bwMode="auto">
          <a:xfrm>
            <a:off x="3801093" y="4403013"/>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個人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職員</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58" name="Graphic 23">
            <a:extLst>
              <a:ext uri="{FF2B5EF4-FFF2-40B4-BE49-F238E27FC236}">
                <a16:creationId xmlns:a16="http://schemas.microsoft.com/office/drawing/2014/main" id="{DCB3E3E6-FA78-6FEA-C23A-25F8C851B12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036764" y="3898333"/>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78">
            <a:extLst>
              <a:ext uri="{FF2B5EF4-FFF2-40B4-BE49-F238E27FC236}">
                <a16:creationId xmlns:a16="http://schemas.microsoft.com/office/drawing/2014/main" id="{87C8B3D9-8301-9948-D812-42D3743C1458}"/>
              </a:ext>
            </a:extLst>
          </p:cNvPr>
          <p:cNvSpPr/>
          <p:nvPr/>
        </p:nvSpPr>
        <p:spPr>
          <a:xfrm>
            <a:off x="5040926" y="2156010"/>
            <a:ext cx="8994088" cy="458790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60" name="Graphic 79">
            <a:extLst>
              <a:ext uri="{FF2B5EF4-FFF2-40B4-BE49-F238E27FC236}">
                <a16:creationId xmlns:a16="http://schemas.microsoft.com/office/drawing/2014/main" id="{EEF537CA-5C9B-4E24-384F-0FDC52E649D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40925" y="2151600"/>
            <a:ext cx="381000" cy="381000"/>
          </a:xfrm>
          <a:prstGeom prst="rect">
            <a:avLst/>
          </a:prstGeom>
        </p:spPr>
      </p:pic>
      <p:cxnSp>
        <p:nvCxnSpPr>
          <p:cNvPr id="61" name="Straight Arrow Connector 3">
            <a:extLst>
              <a:ext uri="{FF2B5EF4-FFF2-40B4-BE49-F238E27FC236}">
                <a16:creationId xmlns:a16="http://schemas.microsoft.com/office/drawing/2014/main" id="{1DE77585-497A-0ED3-D62F-BEAFF26339BE}"/>
              </a:ext>
            </a:extLst>
          </p:cNvPr>
          <p:cNvCxnSpPr>
            <a:cxnSpLocks/>
            <a:stCxn id="58" idx="1"/>
          </p:cNvCxnSpPr>
          <p:nvPr/>
        </p:nvCxnSpPr>
        <p:spPr>
          <a:xfrm flipV="1">
            <a:off x="4506664" y="4127544"/>
            <a:ext cx="1769167" cy="5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3" name="Graphic 19">
            <a:extLst>
              <a:ext uri="{FF2B5EF4-FFF2-40B4-BE49-F238E27FC236}">
                <a16:creationId xmlns:a16="http://schemas.microsoft.com/office/drawing/2014/main" id="{9E00CF6E-8345-335D-5BD2-F18A5ADCF371}"/>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295437" y="385322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Graphic 8">
            <a:extLst>
              <a:ext uri="{FF2B5EF4-FFF2-40B4-BE49-F238E27FC236}">
                <a16:creationId xmlns:a16="http://schemas.microsoft.com/office/drawing/2014/main" id="{5DBCD06E-969A-6196-03E0-6ACF1DD0EE03}"/>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894928" y="385322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直線矢印コネクタ 120">
            <a:extLst>
              <a:ext uri="{FF2B5EF4-FFF2-40B4-BE49-F238E27FC236}">
                <a16:creationId xmlns:a16="http://schemas.microsoft.com/office/drawing/2014/main" id="{64EB44FD-52EF-86D9-1BE1-721F7F1BA3D2}"/>
              </a:ext>
            </a:extLst>
          </p:cNvPr>
          <p:cNvCxnSpPr>
            <a:cxnSpLocks/>
            <a:stCxn id="63" idx="3"/>
            <a:endCxn id="64" idx="1"/>
          </p:cNvCxnSpPr>
          <p:nvPr/>
        </p:nvCxnSpPr>
        <p:spPr>
          <a:xfrm>
            <a:off x="6844077" y="4127544"/>
            <a:ext cx="20508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6" name="Graphic 8">
            <a:extLst>
              <a:ext uri="{FF2B5EF4-FFF2-40B4-BE49-F238E27FC236}">
                <a16:creationId xmlns:a16="http://schemas.microsoft.com/office/drawing/2014/main" id="{457DF4F9-1CC5-320D-8261-B739BB3D037B}"/>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386877" y="298316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1">
            <a:extLst>
              <a:ext uri="{FF2B5EF4-FFF2-40B4-BE49-F238E27FC236}">
                <a16:creationId xmlns:a16="http://schemas.microsoft.com/office/drawing/2014/main" id="{4CEA1DE2-8BAB-83FD-C412-4BEABC502863}"/>
              </a:ext>
            </a:extLst>
          </p:cNvPr>
          <p:cNvSpPr txBox="1">
            <a:spLocks noChangeArrowheads="1"/>
          </p:cNvSpPr>
          <p:nvPr/>
        </p:nvSpPr>
        <p:spPr bwMode="auto">
          <a:xfrm>
            <a:off x="5984155" y="3311452"/>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68" name="直線矢印コネクタ 120">
            <a:extLst>
              <a:ext uri="{FF2B5EF4-FFF2-40B4-BE49-F238E27FC236}">
                <a16:creationId xmlns:a16="http://schemas.microsoft.com/office/drawing/2014/main" id="{863CC6D8-C874-2DFE-A6CB-4FF3767D6185}"/>
              </a:ext>
            </a:extLst>
          </p:cNvPr>
          <p:cNvCxnSpPr>
            <a:cxnSpLocks/>
          </p:cNvCxnSpPr>
          <p:nvPr/>
        </p:nvCxnSpPr>
        <p:spPr>
          <a:xfrm flipH="1">
            <a:off x="6569757" y="3650006"/>
            <a:ext cx="1"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Box 11">
            <a:extLst>
              <a:ext uri="{FF2B5EF4-FFF2-40B4-BE49-F238E27FC236}">
                <a16:creationId xmlns:a16="http://schemas.microsoft.com/office/drawing/2014/main" id="{14B8BFD5-2290-BC59-2E9C-6D30C8DB1F99}"/>
              </a:ext>
            </a:extLst>
          </p:cNvPr>
          <p:cNvSpPr txBox="1">
            <a:spLocks noChangeArrowheads="1"/>
          </p:cNvSpPr>
          <p:nvPr/>
        </p:nvSpPr>
        <p:spPr bwMode="auto">
          <a:xfrm>
            <a:off x="5423582" y="4389896"/>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70" name="TextBox 9">
            <a:extLst>
              <a:ext uri="{FF2B5EF4-FFF2-40B4-BE49-F238E27FC236}">
                <a16:creationId xmlns:a16="http://schemas.microsoft.com/office/drawing/2014/main" id="{5A5993B9-5B55-398A-C9DC-737A9C9EF481}"/>
              </a:ext>
            </a:extLst>
          </p:cNvPr>
          <p:cNvSpPr txBox="1">
            <a:spLocks noChangeArrowheads="1"/>
          </p:cNvSpPr>
          <p:nvPr/>
        </p:nvSpPr>
        <p:spPr bwMode="auto">
          <a:xfrm>
            <a:off x="8515045" y="5527012"/>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連携機能内の</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Cognito</a:t>
            </a: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または、外部の</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ID</a:t>
            </a: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プロバイダ</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と連携</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71" name="Graphic 10">
            <a:extLst>
              <a:ext uri="{FF2B5EF4-FFF2-40B4-BE49-F238E27FC236}">
                <a16:creationId xmlns:a16="http://schemas.microsoft.com/office/drawing/2014/main" id="{F3ED5528-35DD-22F7-EC65-B37C4623F62E}"/>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6295437" y="520402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20">
            <a:extLst>
              <a:ext uri="{FF2B5EF4-FFF2-40B4-BE49-F238E27FC236}">
                <a16:creationId xmlns:a16="http://schemas.microsoft.com/office/drawing/2014/main" id="{12F19F9B-DA11-21F4-2A94-DC4BFBFCBBC3}"/>
              </a:ext>
            </a:extLst>
          </p:cNvPr>
          <p:cNvSpPr txBox="1">
            <a:spLocks noChangeArrowheads="1"/>
          </p:cNvSpPr>
          <p:nvPr/>
        </p:nvSpPr>
        <p:spPr bwMode="auto">
          <a:xfrm>
            <a:off x="5336437" y="5762335"/>
            <a:ext cx="246664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Lambda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Lambda@Edge</a:t>
            </a: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アクセス権検証</a:t>
            </a: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アクセス権発行関数</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74" name="直線矢印コネクタ 120">
            <a:extLst>
              <a:ext uri="{FF2B5EF4-FFF2-40B4-BE49-F238E27FC236}">
                <a16:creationId xmlns:a16="http://schemas.microsoft.com/office/drawing/2014/main" id="{AE0C6F58-595C-3286-1D8D-E4E995998797}"/>
              </a:ext>
            </a:extLst>
          </p:cNvPr>
          <p:cNvCxnSpPr>
            <a:cxnSpLocks/>
          </p:cNvCxnSpPr>
          <p:nvPr/>
        </p:nvCxnSpPr>
        <p:spPr>
          <a:xfrm>
            <a:off x="6565157" y="4790006"/>
            <a:ext cx="9201" cy="414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Rectangle 115">
            <a:extLst>
              <a:ext uri="{FF2B5EF4-FFF2-40B4-BE49-F238E27FC236}">
                <a16:creationId xmlns:a16="http://schemas.microsoft.com/office/drawing/2014/main" id="{5E1DCB1A-0B2F-2383-CA21-2B2F5F2FB494}"/>
              </a:ext>
            </a:extLst>
          </p:cNvPr>
          <p:cNvSpPr/>
          <p:nvPr/>
        </p:nvSpPr>
        <p:spPr>
          <a:xfrm>
            <a:off x="10983948" y="6998917"/>
            <a:ext cx="2696400" cy="158227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76" name="TextBox 20">
            <a:extLst>
              <a:ext uri="{FF2B5EF4-FFF2-40B4-BE49-F238E27FC236}">
                <a16:creationId xmlns:a16="http://schemas.microsoft.com/office/drawing/2014/main" id="{70726EAD-7DB4-38F9-35A4-98A45F128254}"/>
              </a:ext>
            </a:extLst>
          </p:cNvPr>
          <p:cNvSpPr txBox="1">
            <a:spLocks noChangeArrowheads="1"/>
          </p:cNvSpPr>
          <p:nvPr/>
        </p:nvSpPr>
        <p:spPr bwMode="auto">
          <a:xfrm>
            <a:off x="11107882" y="7064219"/>
            <a:ext cx="2047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ID</a:t>
            </a:r>
            <a:r>
              <a:rPr kumimoji="0" lang="ja-JP" altLang="en-US" sz="16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プロバイダ</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77" name="TextBox 20">
            <a:extLst>
              <a:ext uri="{FF2B5EF4-FFF2-40B4-BE49-F238E27FC236}">
                <a16:creationId xmlns:a16="http://schemas.microsoft.com/office/drawing/2014/main" id="{FD623C46-E9D0-31B5-9F51-4DAF16194D85}"/>
              </a:ext>
            </a:extLst>
          </p:cNvPr>
          <p:cNvSpPr txBox="1">
            <a:spLocks noChangeArrowheads="1"/>
          </p:cNvSpPr>
          <p:nvPr/>
        </p:nvSpPr>
        <p:spPr bwMode="auto">
          <a:xfrm>
            <a:off x="11089474" y="7363474"/>
            <a:ext cx="239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利用者の</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ID</a:t>
            </a: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を管理する外部システム。利用者の実際のログイン先。</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t>
            </a: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OpenID Connect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  </a:t>
            </a:r>
            <a:r>
              <a:rPr kumimoji="0" lang="ja-JP" altLang="en-US" sz="12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対応プロバイダ等を想定</a:t>
            </a:r>
            <a:endParaRPr kumimoji="0" lang="en-US" altLang="ja-JP"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cxnSp>
        <p:nvCxnSpPr>
          <p:cNvPr id="78" name="Connector: Elbow 4">
            <a:extLst>
              <a:ext uri="{FF2B5EF4-FFF2-40B4-BE49-F238E27FC236}">
                <a16:creationId xmlns:a16="http://schemas.microsoft.com/office/drawing/2014/main" id="{7850BF7C-6071-FCD2-F9D6-BF76D490D70C}"/>
              </a:ext>
            </a:extLst>
          </p:cNvPr>
          <p:cNvCxnSpPr>
            <a:cxnSpLocks/>
            <a:stCxn id="71" idx="3"/>
            <a:endCxn id="75" idx="1"/>
          </p:cNvCxnSpPr>
          <p:nvPr/>
        </p:nvCxnSpPr>
        <p:spPr>
          <a:xfrm>
            <a:off x="6844077" y="5478347"/>
            <a:ext cx="4139871" cy="2311708"/>
          </a:xfrm>
          <a:prstGeom prst="bentConnector3">
            <a:avLst>
              <a:gd name="adj1" fmla="val 42331"/>
            </a:avLst>
          </a:prstGeom>
          <a:ln>
            <a:tailEnd type="triangle"/>
          </a:ln>
        </p:spPr>
        <p:style>
          <a:lnRef idx="1">
            <a:schemeClr val="dk1"/>
          </a:lnRef>
          <a:fillRef idx="0">
            <a:schemeClr val="dk1"/>
          </a:fillRef>
          <a:effectRef idx="0">
            <a:schemeClr val="dk1"/>
          </a:effectRef>
          <a:fontRef idx="minor">
            <a:schemeClr val="tx1"/>
          </a:fontRef>
        </p:style>
      </p:cxnSp>
      <p:sp>
        <p:nvSpPr>
          <p:cNvPr id="79" name="Rectangle 40">
            <a:extLst>
              <a:ext uri="{FF2B5EF4-FFF2-40B4-BE49-F238E27FC236}">
                <a16:creationId xmlns:a16="http://schemas.microsoft.com/office/drawing/2014/main" id="{BFB7562F-6291-0EDC-74E7-FD3041E2E4A7}"/>
              </a:ext>
            </a:extLst>
          </p:cNvPr>
          <p:cNvSpPr/>
          <p:nvPr/>
        </p:nvSpPr>
        <p:spPr>
          <a:xfrm>
            <a:off x="10983948" y="2571091"/>
            <a:ext cx="2695276" cy="379920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80" name="TextBox 20">
            <a:extLst>
              <a:ext uri="{FF2B5EF4-FFF2-40B4-BE49-F238E27FC236}">
                <a16:creationId xmlns:a16="http://schemas.microsoft.com/office/drawing/2014/main" id="{D835949A-A0E5-1ADB-9F46-EC65CF406231}"/>
              </a:ext>
            </a:extLst>
          </p:cNvPr>
          <p:cNvSpPr txBox="1">
            <a:spLocks noChangeArrowheads="1"/>
          </p:cNvSpPr>
          <p:nvPr/>
        </p:nvSpPr>
        <p:spPr bwMode="auto">
          <a:xfrm>
            <a:off x="11139303" y="3479808"/>
            <a:ext cx="23930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81" name="TextBox 20">
            <a:extLst>
              <a:ext uri="{FF2B5EF4-FFF2-40B4-BE49-F238E27FC236}">
                <a16:creationId xmlns:a16="http://schemas.microsoft.com/office/drawing/2014/main" id="{ECF840B5-4B15-2FC5-9390-2F0DB701687A}"/>
              </a:ext>
            </a:extLst>
          </p:cNvPr>
          <p:cNvSpPr txBox="1">
            <a:spLocks noChangeArrowheads="1"/>
          </p:cNvSpPr>
          <p:nvPr/>
        </p:nvSpPr>
        <p:spPr bwMode="auto">
          <a:xfrm>
            <a:off x="11130864" y="2764290"/>
            <a:ext cx="23930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利用者の</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ID</a:t>
            </a: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を管理する認証機能。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利用者の実際のログイン先</a:t>
            </a:r>
            <a:endPar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endParaRPr>
          </a:p>
        </p:txBody>
      </p:sp>
      <p:pic>
        <p:nvPicPr>
          <p:cNvPr id="82" name="Graphic 17">
            <a:extLst>
              <a:ext uri="{FF2B5EF4-FFF2-40B4-BE49-F238E27FC236}">
                <a16:creationId xmlns:a16="http://schemas.microsoft.com/office/drawing/2014/main" id="{6A1247B2-A917-9AAB-FC64-1BA5C5DEFF16}"/>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2076983" y="5209108"/>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直線矢印コネクタ 120">
            <a:extLst>
              <a:ext uri="{FF2B5EF4-FFF2-40B4-BE49-F238E27FC236}">
                <a16:creationId xmlns:a16="http://schemas.microsoft.com/office/drawing/2014/main" id="{C2D38CFF-586A-E780-7BFD-26F288B1E058}"/>
              </a:ext>
            </a:extLst>
          </p:cNvPr>
          <p:cNvCxnSpPr>
            <a:cxnSpLocks/>
            <a:stCxn id="71" idx="3"/>
            <a:endCxn id="82" idx="1"/>
          </p:cNvCxnSpPr>
          <p:nvPr/>
        </p:nvCxnSpPr>
        <p:spPr>
          <a:xfrm>
            <a:off x="6844077" y="5478347"/>
            <a:ext cx="5232906" cy="4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4" name="TextBox 20">
            <a:extLst>
              <a:ext uri="{FF2B5EF4-FFF2-40B4-BE49-F238E27FC236}">
                <a16:creationId xmlns:a16="http://schemas.microsoft.com/office/drawing/2014/main" id="{5BABFAED-3106-2F49-1867-D7ECEF347B2C}"/>
              </a:ext>
            </a:extLst>
          </p:cNvPr>
          <p:cNvSpPr txBox="1">
            <a:spLocks noChangeArrowheads="1"/>
          </p:cNvSpPr>
          <p:nvPr/>
        </p:nvSpPr>
        <p:spPr bwMode="auto">
          <a:xfrm>
            <a:off x="11117262" y="5762335"/>
            <a:ext cx="24666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Cognito​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ユーザプール</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ユーザ管理​</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85" name="TextBox 9">
            <a:extLst>
              <a:ext uri="{FF2B5EF4-FFF2-40B4-BE49-F238E27FC236}">
                <a16:creationId xmlns:a16="http://schemas.microsoft.com/office/drawing/2014/main" id="{F4E8BBF0-9D7C-6AC0-7FA3-BC622228AA18}"/>
              </a:ext>
            </a:extLst>
          </p:cNvPr>
          <p:cNvSpPr txBox="1">
            <a:spLocks noChangeArrowheads="1"/>
          </p:cNvSpPr>
          <p:nvPr/>
        </p:nvSpPr>
        <p:spPr bwMode="auto">
          <a:xfrm>
            <a:off x="8201667" y="4541858"/>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静的コンテンツ配信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Tree>
    <p:extLst>
      <p:ext uri="{BB962C8B-B14F-4D97-AF65-F5344CB8AC3E}">
        <p14:creationId xmlns:p14="http://schemas.microsoft.com/office/powerpoint/2010/main" val="36094640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5-1-6-1</a:t>
            </a:r>
            <a:r>
              <a:rPr kumimoji="1" lang="en-US" altLang="ja-JP" dirty="0"/>
              <a:t>. </a:t>
            </a:r>
            <a:r>
              <a:rPr kumimoji="1" lang="ja-JP" altLang="en-US" dirty="0"/>
              <a:t>コンテンツ管理</a:t>
            </a:r>
            <a:r>
              <a:rPr kumimoji="1" lang="en-US" altLang="ja-JP" dirty="0"/>
              <a:t>_Web</a:t>
            </a:r>
            <a:r>
              <a:rPr kumimoji="1" lang="ja-JP" altLang="en-US" dirty="0"/>
              <a:t>ページ（静的コンテンツ）公開機能</a:t>
            </a:r>
            <a:br>
              <a:rPr kumimoji="1" lang="en-US" altLang="ja-JP" dirty="0"/>
            </a:br>
            <a:r>
              <a:rPr kumimoji="1" lang="ja-JP" altLang="en-US" sz="3600" dirty="0"/>
              <a:t>（パターン</a:t>
            </a:r>
            <a:r>
              <a:rPr kumimoji="1" lang="en-US" altLang="ja-JP" sz="3600" dirty="0"/>
              <a:t>4 SSR(</a:t>
            </a:r>
            <a:r>
              <a:rPr kumimoji="1" lang="ja-JP" altLang="en-US" sz="3600" dirty="0"/>
              <a:t>サーバサイドレンダリング</a:t>
            </a:r>
            <a:r>
              <a:rPr kumimoji="1" lang="en-US" altLang="ja-JP" sz="3600" dirty="0"/>
              <a:t>)</a:t>
            </a:r>
            <a:r>
              <a:rPr kumimoji="1" lang="ja-JP" altLang="en-US" sz="3600" dirty="0"/>
              <a:t>）</a:t>
            </a:r>
          </a:p>
        </p:txBody>
      </p:sp>
      <p:grpSp>
        <p:nvGrpSpPr>
          <p:cNvPr id="2" name="グループ化 1">
            <a:extLst>
              <a:ext uri="{FF2B5EF4-FFF2-40B4-BE49-F238E27FC236}">
                <a16:creationId xmlns:a16="http://schemas.microsoft.com/office/drawing/2014/main" id="{DBF6563E-EFFF-7FB8-8698-D7F05C0E2BD0}"/>
              </a:ext>
            </a:extLst>
          </p:cNvPr>
          <p:cNvGrpSpPr/>
          <p:nvPr/>
        </p:nvGrpSpPr>
        <p:grpSpPr>
          <a:xfrm>
            <a:off x="4103705" y="2718587"/>
            <a:ext cx="9793253" cy="6098862"/>
            <a:chOff x="330462" y="1134447"/>
            <a:chExt cx="9793253" cy="6098862"/>
          </a:xfrm>
        </p:grpSpPr>
        <p:sp>
          <p:nvSpPr>
            <p:cNvPr id="4" name="正方形/長方形 3">
              <a:extLst>
                <a:ext uri="{FF2B5EF4-FFF2-40B4-BE49-F238E27FC236}">
                  <a16:creationId xmlns:a16="http://schemas.microsoft.com/office/drawing/2014/main" id="{27930AAC-7E9F-5E83-37B2-74652184E587}"/>
                </a:ext>
              </a:extLst>
            </p:cNvPr>
            <p:cNvSpPr/>
            <p:nvPr/>
          </p:nvSpPr>
          <p:spPr>
            <a:xfrm>
              <a:off x="2216493" y="1515860"/>
              <a:ext cx="7502860" cy="2781434"/>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_Web</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ページ</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静的コンテンツ</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公開機能</a:t>
              </a:r>
            </a:p>
          </p:txBody>
        </p:sp>
        <p:sp>
          <p:nvSpPr>
            <p:cNvPr id="5" name="TextBox 12">
              <a:extLst>
                <a:ext uri="{FF2B5EF4-FFF2-40B4-BE49-F238E27FC236}">
                  <a16:creationId xmlns:a16="http://schemas.microsoft.com/office/drawing/2014/main" id="{7CF3DD43-18CC-E31A-E45E-13EE1C31E3F3}"/>
                </a:ext>
              </a:extLst>
            </p:cNvPr>
            <p:cNvSpPr txBox="1">
              <a:spLocks noChangeArrowheads="1"/>
            </p:cNvSpPr>
            <p:nvPr/>
          </p:nvSpPr>
          <p:spPr bwMode="auto">
            <a:xfrm>
              <a:off x="330462" y="3223267"/>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個人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職員</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6" name="Graphic 23">
              <a:extLst>
                <a:ext uri="{FF2B5EF4-FFF2-40B4-BE49-F238E27FC236}">
                  <a16:creationId xmlns:a16="http://schemas.microsoft.com/office/drawing/2014/main" id="{1A25B0CC-A1F1-1DEB-238E-06EFCDFC3CC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566133" y="271858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9647A0DC-81C6-3AF9-8C02-ED024AF7500A}"/>
                </a:ext>
              </a:extLst>
            </p:cNvPr>
            <p:cNvSpPr/>
            <p:nvPr/>
          </p:nvSpPr>
          <p:spPr>
            <a:xfrm>
              <a:off x="1569125" y="1134724"/>
              <a:ext cx="8554590" cy="609858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8" name="Graphic 79">
              <a:extLst>
                <a:ext uri="{FF2B5EF4-FFF2-40B4-BE49-F238E27FC236}">
                  <a16:creationId xmlns:a16="http://schemas.microsoft.com/office/drawing/2014/main" id="{47BFC55D-589F-7D01-002E-579F3C9FD98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0294" y="1134447"/>
              <a:ext cx="381000" cy="381000"/>
            </a:xfrm>
            <a:prstGeom prst="rect">
              <a:avLst/>
            </a:prstGeom>
          </p:spPr>
        </p:pic>
        <p:cxnSp>
          <p:nvCxnSpPr>
            <p:cNvPr id="9" name="Straight Arrow Connector 3">
              <a:extLst>
                <a:ext uri="{FF2B5EF4-FFF2-40B4-BE49-F238E27FC236}">
                  <a16:creationId xmlns:a16="http://schemas.microsoft.com/office/drawing/2014/main" id="{5DA038FD-E3CB-32DB-C16F-DBAECF659870}"/>
                </a:ext>
              </a:extLst>
            </p:cNvPr>
            <p:cNvCxnSpPr>
              <a:cxnSpLocks/>
              <a:stCxn id="6" idx="1"/>
            </p:cNvCxnSpPr>
            <p:nvPr/>
          </p:nvCxnSpPr>
          <p:spPr>
            <a:xfrm flipV="1">
              <a:off x="1036033" y="2947798"/>
              <a:ext cx="1769167" cy="5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 name="Graphic 19">
              <a:extLst>
                <a:ext uri="{FF2B5EF4-FFF2-40B4-BE49-F238E27FC236}">
                  <a16:creationId xmlns:a16="http://schemas.microsoft.com/office/drawing/2014/main" id="{0B4AA6B9-B1F5-20B2-4351-367533FAC02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2805200" y="267347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矢印コネクタ 120">
              <a:extLst>
                <a:ext uri="{FF2B5EF4-FFF2-40B4-BE49-F238E27FC236}">
                  <a16:creationId xmlns:a16="http://schemas.microsoft.com/office/drawing/2014/main" id="{19CA2C7E-BC82-6E11-AC34-8CCB3782CFF7}"/>
                </a:ext>
              </a:extLst>
            </p:cNvPr>
            <p:cNvCxnSpPr>
              <a:cxnSpLocks/>
              <a:stCxn id="11" idx="3"/>
            </p:cNvCxnSpPr>
            <p:nvPr/>
          </p:nvCxnSpPr>
          <p:spPr>
            <a:xfrm flipV="1">
              <a:off x="3353840" y="2947187"/>
              <a:ext cx="3163463" cy="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Graphic 8">
              <a:extLst>
                <a:ext uri="{FF2B5EF4-FFF2-40B4-BE49-F238E27FC236}">
                  <a16:creationId xmlns:a16="http://schemas.microsoft.com/office/drawing/2014/main" id="{36DFC638-8816-4160-ACAD-BA04C20C11CE}"/>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2891521" y="1803419"/>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F5B93473-D098-1719-8062-3B4ED571B729}"/>
                </a:ext>
              </a:extLst>
            </p:cNvPr>
            <p:cNvSpPr txBox="1">
              <a:spLocks noChangeArrowheads="1"/>
            </p:cNvSpPr>
            <p:nvPr/>
          </p:nvSpPr>
          <p:spPr bwMode="auto">
            <a:xfrm>
              <a:off x="2488798" y="2131706"/>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5" name="直線矢印コネクタ 120">
              <a:extLst>
                <a:ext uri="{FF2B5EF4-FFF2-40B4-BE49-F238E27FC236}">
                  <a16:creationId xmlns:a16="http://schemas.microsoft.com/office/drawing/2014/main" id="{F0367E9B-3B01-05AB-1F34-8C4A1E8D11E2}"/>
                </a:ext>
              </a:extLst>
            </p:cNvPr>
            <p:cNvCxnSpPr>
              <a:cxnSpLocks/>
              <a:stCxn id="14" idx="2"/>
              <a:endCxn id="11" idx="0"/>
            </p:cNvCxnSpPr>
            <p:nvPr/>
          </p:nvCxnSpPr>
          <p:spPr>
            <a:xfrm>
              <a:off x="3074401" y="2470260"/>
              <a:ext cx="5119"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Connector: Elbow 54">
              <a:extLst>
                <a:ext uri="{FF2B5EF4-FFF2-40B4-BE49-F238E27FC236}">
                  <a16:creationId xmlns:a16="http://schemas.microsoft.com/office/drawing/2014/main" id="{76BE598E-F226-D253-1227-29DA4AA87CF3}"/>
                </a:ext>
              </a:extLst>
            </p:cNvPr>
            <p:cNvCxnSpPr>
              <a:cxnSpLocks/>
              <a:stCxn id="6" idx="1"/>
              <a:endCxn id="25" idx="1"/>
            </p:cNvCxnSpPr>
            <p:nvPr/>
          </p:nvCxnSpPr>
          <p:spPr>
            <a:xfrm>
              <a:off x="1036033" y="2953537"/>
              <a:ext cx="3550405" cy="2948678"/>
            </a:xfrm>
            <a:prstGeom prst="bentConnector3">
              <a:avLst>
                <a:gd name="adj1" fmla="val 23703"/>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1">
              <a:extLst>
                <a:ext uri="{FF2B5EF4-FFF2-40B4-BE49-F238E27FC236}">
                  <a16:creationId xmlns:a16="http://schemas.microsoft.com/office/drawing/2014/main" id="{67A24805-BDE1-B3CB-332B-074730F21B6D}"/>
                </a:ext>
              </a:extLst>
            </p:cNvPr>
            <p:cNvSpPr txBox="1">
              <a:spLocks noChangeArrowheads="1"/>
            </p:cNvSpPr>
            <p:nvPr/>
          </p:nvSpPr>
          <p:spPr bwMode="auto">
            <a:xfrm>
              <a:off x="1950125" y="3260273"/>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5" name="Rectangle 59">
              <a:extLst>
                <a:ext uri="{FF2B5EF4-FFF2-40B4-BE49-F238E27FC236}">
                  <a16:creationId xmlns:a16="http://schemas.microsoft.com/office/drawing/2014/main" id="{6142F327-FEF2-A17C-05C9-AB641276159A}"/>
                </a:ext>
              </a:extLst>
            </p:cNvPr>
            <p:cNvSpPr/>
            <p:nvPr/>
          </p:nvSpPr>
          <p:spPr>
            <a:xfrm>
              <a:off x="4586438" y="5000567"/>
              <a:ext cx="4838577" cy="180329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7" name="TextBox 20">
              <a:extLst>
                <a:ext uri="{FF2B5EF4-FFF2-40B4-BE49-F238E27FC236}">
                  <a16:creationId xmlns:a16="http://schemas.microsoft.com/office/drawing/2014/main" id="{0DA45C28-1E98-D921-5175-AA36978A4524}"/>
                </a:ext>
              </a:extLst>
            </p:cNvPr>
            <p:cNvSpPr txBox="1">
              <a:spLocks noChangeArrowheads="1"/>
            </p:cNvSpPr>
            <p:nvPr/>
          </p:nvSpPr>
          <p:spPr bwMode="auto">
            <a:xfrm>
              <a:off x="5284269" y="5698643"/>
              <a:ext cx="47682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_Web</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ページ</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動的コンテンツ</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8" name="TextBox 20">
              <a:extLst>
                <a:ext uri="{FF2B5EF4-FFF2-40B4-BE49-F238E27FC236}">
                  <a16:creationId xmlns:a16="http://schemas.microsoft.com/office/drawing/2014/main" id="{F33A7FD1-4050-4627-FA51-B3F336FAC586}"/>
                </a:ext>
              </a:extLst>
            </p:cNvPr>
            <p:cNvSpPr txBox="1">
              <a:spLocks noChangeArrowheads="1"/>
            </p:cNvSpPr>
            <p:nvPr/>
          </p:nvSpPr>
          <p:spPr bwMode="auto">
            <a:xfrm>
              <a:off x="4680861" y="5066928"/>
              <a:ext cx="203937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フロントエンドアプリが利用する</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REST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 </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rPr>
                <a:t>や認証機能など</a:t>
              </a:r>
              <a:endParaRPr kumimoji="0" lang="ja-JP" altLang="en-US" sz="2067" b="0" i="0" u="none" strike="noStrike" kern="0" cap="none" spc="0" normalizeH="0" baseline="0" noProof="0" dirty="0">
                <a:ln>
                  <a:noFill/>
                </a:ln>
                <a:solidFill>
                  <a:srgbClr val="000000"/>
                </a:solidFill>
                <a:effectLst/>
                <a:uLnTx/>
                <a:uFillTx/>
                <a:latin typeface="Amazon Ember" panose="020B0603020204020204" pitchFamily="34" charset="0"/>
                <a:ea typeface="メイリオ"/>
                <a:cs typeface="Amazon Ember" panose="020B0603020204020204" pitchFamily="34" charset="0"/>
                <a:sym typeface="Arial"/>
              </a:endParaRPr>
            </a:p>
          </p:txBody>
        </p:sp>
        <p:cxnSp>
          <p:nvCxnSpPr>
            <p:cNvPr id="30" name="Straight Arrow Connector 42">
              <a:extLst>
                <a:ext uri="{FF2B5EF4-FFF2-40B4-BE49-F238E27FC236}">
                  <a16:creationId xmlns:a16="http://schemas.microsoft.com/office/drawing/2014/main" id="{9F70630C-0A43-AE14-C34E-3674EB443F34}"/>
                </a:ext>
              </a:extLst>
            </p:cNvPr>
            <p:cNvCxnSpPr>
              <a:cxnSpLocks/>
            </p:cNvCxnSpPr>
            <p:nvPr/>
          </p:nvCxnSpPr>
          <p:spPr>
            <a:xfrm>
              <a:off x="8611477" y="3270925"/>
              <a:ext cx="0" cy="172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32" name="Google Shape;76;p15">
            <a:extLst>
              <a:ext uri="{FF2B5EF4-FFF2-40B4-BE49-F238E27FC236}">
                <a16:creationId xmlns:a16="http://schemas.microsoft.com/office/drawing/2014/main" id="{571FADED-AEE7-42EB-A305-383A2198A72D}"/>
              </a:ext>
            </a:extLst>
          </p:cNvPr>
          <p:cNvCxnSpPr/>
          <p:nvPr/>
        </p:nvCxnSpPr>
        <p:spPr>
          <a:xfrm>
            <a:off x="10845303" y="4530507"/>
            <a:ext cx="1300104" cy="4584"/>
          </a:xfrm>
          <a:prstGeom prst="straightConnector1">
            <a:avLst/>
          </a:prstGeom>
          <a:noFill/>
          <a:ln w="9525" cap="flat" cmpd="sng">
            <a:solidFill>
              <a:schemeClr val="dk1"/>
            </a:solidFill>
            <a:prstDash val="solid"/>
            <a:round/>
            <a:headEnd type="none" w="sm" len="sm"/>
            <a:tailEnd type="triangle" w="med" len="med"/>
          </a:ln>
        </p:spPr>
      </p:cxnSp>
      <p:pic>
        <p:nvPicPr>
          <p:cNvPr id="33" name="Google Shape;77;p15">
            <a:extLst>
              <a:ext uri="{FF2B5EF4-FFF2-40B4-BE49-F238E27FC236}">
                <a16:creationId xmlns:a16="http://schemas.microsoft.com/office/drawing/2014/main" id="{6F90B394-7EFC-4B70-BD92-21EB23716BE3}"/>
              </a:ext>
            </a:extLst>
          </p:cNvPr>
          <p:cNvPicPr preferRelativeResize="0"/>
          <p:nvPr/>
        </p:nvPicPr>
        <p:blipFill rotWithShape="1">
          <a:blip r:embed="rId10">
            <a:alphaModFix/>
          </a:blip>
          <a:srcRect/>
          <a:stretch/>
        </p:blipFill>
        <p:spPr>
          <a:xfrm>
            <a:off x="10293735" y="4261266"/>
            <a:ext cx="547200" cy="547200"/>
          </a:xfrm>
          <a:prstGeom prst="rect">
            <a:avLst/>
          </a:prstGeom>
          <a:noFill/>
          <a:ln>
            <a:noFill/>
          </a:ln>
        </p:spPr>
      </p:pic>
      <p:sp>
        <p:nvSpPr>
          <p:cNvPr id="34" name="Google Shape;78;p15">
            <a:extLst>
              <a:ext uri="{FF2B5EF4-FFF2-40B4-BE49-F238E27FC236}">
                <a16:creationId xmlns:a16="http://schemas.microsoft.com/office/drawing/2014/main" id="{DFDF96F9-01A5-45EF-BB53-89D1DA2A6CC8}"/>
              </a:ext>
            </a:extLst>
          </p:cNvPr>
          <p:cNvSpPr txBox="1"/>
          <p:nvPr/>
        </p:nvSpPr>
        <p:spPr>
          <a:xfrm>
            <a:off x="11885230" y="4668860"/>
            <a:ext cx="1005404" cy="2154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Arial"/>
                <a:cs typeface="Arial"/>
                <a:sym typeface="Arial"/>
              </a:rPr>
              <a:t>SSR</a:t>
            </a:r>
            <a:r>
              <a:rPr kumimoji="0" lang="ja-JP" altLang="en-US" sz="800" b="0" i="0" u="none" strike="noStrike" kern="0" cap="none" spc="0" normalizeH="0" baseline="0" noProof="0" dirty="0">
                <a:ln>
                  <a:noFill/>
                </a:ln>
                <a:solidFill>
                  <a:srgbClr val="000000"/>
                </a:solidFill>
                <a:effectLst/>
                <a:uLnTx/>
                <a:uFillTx/>
                <a:latin typeface="Arial"/>
                <a:ea typeface="Arial"/>
                <a:cs typeface="Arial"/>
                <a:sym typeface="Arial"/>
              </a:rPr>
              <a:t>サーバー</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 name="Google Shape;79;p15">
            <a:extLst>
              <a:ext uri="{FF2B5EF4-FFF2-40B4-BE49-F238E27FC236}">
                <a16:creationId xmlns:a16="http://schemas.microsoft.com/office/drawing/2014/main" id="{A1D2F3CA-63D1-4522-84BD-ED17745F2999}"/>
              </a:ext>
            </a:extLst>
          </p:cNvPr>
          <p:cNvSpPr txBox="1"/>
          <p:nvPr/>
        </p:nvSpPr>
        <p:spPr>
          <a:xfrm>
            <a:off x="11983484" y="4011247"/>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80;p15">
            <a:extLst>
              <a:ext uri="{FF2B5EF4-FFF2-40B4-BE49-F238E27FC236}">
                <a16:creationId xmlns:a16="http://schemas.microsoft.com/office/drawing/2014/main" id="{50286E37-FDAA-4EB1-A2BA-2C888456145B}"/>
              </a:ext>
            </a:extLst>
          </p:cNvPr>
          <p:cNvSpPr/>
          <p:nvPr/>
        </p:nvSpPr>
        <p:spPr>
          <a:xfrm>
            <a:off x="11840821" y="3988358"/>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37" name="Google Shape;81;p15">
            <a:extLst>
              <a:ext uri="{FF2B5EF4-FFF2-40B4-BE49-F238E27FC236}">
                <a16:creationId xmlns:a16="http://schemas.microsoft.com/office/drawing/2014/main" id="{AE3BCE3F-F454-4F23-A394-34395B60A626}"/>
              </a:ext>
            </a:extLst>
          </p:cNvPr>
          <p:cNvPicPr preferRelativeResize="0"/>
          <p:nvPr/>
        </p:nvPicPr>
        <p:blipFill rotWithShape="1">
          <a:blip r:embed="rId11">
            <a:alphaModFix/>
          </a:blip>
          <a:srcRect/>
          <a:stretch/>
        </p:blipFill>
        <p:spPr>
          <a:xfrm>
            <a:off x="11824502" y="3986970"/>
            <a:ext cx="315171" cy="315171"/>
          </a:xfrm>
          <a:prstGeom prst="rect">
            <a:avLst/>
          </a:prstGeom>
          <a:noFill/>
          <a:ln>
            <a:noFill/>
          </a:ln>
        </p:spPr>
      </p:pic>
      <p:pic>
        <p:nvPicPr>
          <p:cNvPr id="38" name="Google Shape;82;p15">
            <a:extLst>
              <a:ext uri="{FF2B5EF4-FFF2-40B4-BE49-F238E27FC236}">
                <a16:creationId xmlns:a16="http://schemas.microsoft.com/office/drawing/2014/main" id="{4336D570-2A50-4250-B00B-C2A918D60F12}"/>
              </a:ext>
            </a:extLst>
          </p:cNvPr>
          <p:cNvPicPr preferRelativeResize="0"/>
          <p:nvPr/>
        </p:nvPicPr>
        <p:blipFill rotWithShape="1">
          <a:blip r:embed="rId12">
            <a:alphaModFix/>
          </a:blip>
          <a:srcRect/>
          <a:stretch/>
        </p:blipFill>
        <p:spPr>
          <a:xfrm>
            <a:off x="12152366" y="4336864"/>
            <a:ext cx="454664" cy="454664"/>
          </a:xfrm>
          <a:prstGeom prst="rect">
            <a:avLst/>
          </a:prstGeom>
          <a:noFill/>
          <a:ln>
            <a:noFill/>
          </a:ln>
        </p:spPr>
      </p:pic>
      <p:sp>
        <p:nvSpPr>
          <p:cNvPr id="39" name="Google Shape;83;p15">
            <a:extLst>
              <a:ext uri="{FF2B5EF4-FFF2-40B4-BE49-F238E27FC236}">
                <a16:creationId xmlns:a16="http://schemas.microsoft.com/office/drawing/2014/main" id="{C68B3DA8-D52F-4AAC-9948-4F87B9568CFB}"/>
              </a:ext>
            </a:extLst>
          </p:cNvPr>
          <p:cNvSpPr txBox="1"/>
          <p:nvPr/>
        </p:nvSpPr>
        <p:spPr>
          <a:xfrm>
            <a:off x="9705661" y="4785712"/>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77499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dirty="0"/>
              <a:t>5-1-6-2. </a:t>
            </a:r>
            <a:r>
              <a:rPr kumimoji="1" lang="ja-JP" altLang="en-US" dirty="0"/>
              <a:t>コンテンツ管理</a:t>
            </a:r>
            <a:r>
              <a:rPr kumimoji="1" lang="en-US" altLang="ja-JP" dirty="0"/>
              <a:t>_Web</a:t>
            </a:r>
            <a:r>
              <a:rPr kumimoji="1" lang="ja-JP" altLang="en-US" dirty="0"/>
              <a:t>ページ（動的コンテンツ）公開機能</a:t>
            </a:r>
          </a:p>
        </p:txBody>
      </p:sp>
      <p:sp>
        <p:nvSpPr>
          <p:cNvPr id="4" name="L-Shape 6">
            <a:extLst>
              <a:ext uri="{FF2B5EF4-FFF2-40B4-BE49-F238E27FC236}">
                <a16:creationId xmlns:a16="http://schemas.microsoft.com/office/drawing/2014/main" id="{4FE2D4B2-89BC-AD7C-1279-E5AB2D36AAA5}"/>
              </a:ext>
            </a:extLst>
          </p:cNvPr>
          <p:cNvSpPr/>
          <p:nvPr/>
        </p:nvSpPr>
        <p:spPr>
          <a:xfrm flipV="1">
            <a:off x="5392082" y="2478933"/>
            <a:ext cx="8494835" cy="3260375"/>
          </a:xfrm>
          <a:prstGeom prst="corner">
            <a:avLst>
              <a:gd name="adj1" fmla="val 63105"/>
              <a:gd name="adj2" fmla="val 133101"/>
            </a:avLst>
          </a:prstGeom>
          <a:solidFill>
            <a:srgbClr val="3EBE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sz="2400" b="0" i="0" u="none" strike="noStrike" kern="0" cap="none" spc="0" normalizeH="0" baseline="0" noProof="0" dirty="0">
              <a:ln>
                <a:noFill/>
              </a:ln>
              <a:solidFill>
                <a:srgbClr val="FFFFFF"/>
              </a:solidFill>
              <a:effectLst/>
              <a:uLnTx/>
              <a:uFillTx/>
              <a:latin typeface="Meiryo" panose="020B0604030504040204" pitchFamily="34" charset="-128"/>
              <a:ea typeface="Meiryo" panose="020B0604030504040204" pitchFamily="34" charset="-128"/>
              <a:cs typeface="+mn-cs"/>
              <a:sym typeface="Arial"/>
            </a:endParaRPr>
          </a:p>
        </p:txBody>
      </p:sp>
      <p:sp>
        <p:nvSpPr>
          <p:cNvPr id="5" name="TextBox 12">
            <a:extLst>
              <a:ext uri="{FF2B5EF4-FFF2-40B4-BE49-F238E27FC236}">
                <a16:creationId xmlns:a16="http://schemas.microsoft.com/office/drawing/2014/main" id="{8F363EFB-46D4-E921-EBF0-0E636E41B499}"/>
              </a:ext>
            </a:extLst>
          </p:cNvPr>
          <p:cNvSpPr txBox="1">
            <a:spLocks noChangeArrowheads="1"/>
          </p:cNvSpPr>
          <p:nvPr/>
        </p:nvSpPr>
        <p:spPr bwMode="auto">
          <a:xfrm>
            <a:off x="3580036" y="414591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個人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職員</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6" name="Graphic 23">
            <a:extLst>
              <a:ext uri="{FF2B5EF4-FFF2-40B4-BE49-F238E27FC236}">
                <a16:creationId xmlns:a16="http://schemas.microsoft.com/office/drawing/2014/main" id="{F5DA2348-E133-2E90-CED6-94649C8061F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815707" y="3661925"/>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A36360F4-37BD-5505-536C-E77241DBC01B}"/>
              </a:ext>
            </a:extLst>
          </p:cNvPr>
          <p:cNvSpPr/>
          <p:nvPr/>
        </p:nvSpPr>
        <p:spPr>
          <a:xfrm>
            <a:off x="4819868" y="2189756"/>
            <a:ext cx="9278809" cy="675897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8" name="Graphic 79">
            <a:extLst>
              <a:ext uri="{FF2B5EF4-FFF2-40B4-BE49-F238E27FC236}">
                <a16:creationId xmlns:a16="http://schemas.microsoft.com/office/drawing/2014/main" id="{018D4878-E8C3-B52A-6717-1F576EC0632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19868" y="2204279"/>
            <a:ext cx="381000" cy="381000"/>
          </a:xfrm>
          <a:prstGeom prst="rect">
            <a:avLst/>
          </a:prstGeom>
        </p:spPr>
      </p:pic>
      <p:cxnSp>
        <p:nvCxnSpPr>
          <p:cNvPr id="9" name="Straight Arrow Connector 3">
            <a:extLst>
              <a:ext uri="{FF2B5EF4-FFF2-40B4-BE49-F238E27FC236}">
                <a16:creationId xmlns:a16="http://schemas.microsoft.com/office/drawing/2014/main" id="{59812EC5-AE2E-B1B9-0381-D30485A93BBC}"/>
              </a:ext>
            </a:extLst>
          </p:cNvPr>
          <p:cNvCxnSpPr>
            <a:cxnSpLocks/>
            <a:stCxn id="6" idx="1"/>
          </p:cNvCxnSpPr>
          <p:nvPr/>
        </p:nvCxnSpPr>
        <p:spPr>
          <a:xfrm>
            <a:off x="4285607" y="3896875"/>
            <a:ext cx="1812902" cy="100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40">
            <a:extLst>
              <a:ext uri="{FF2B5EF4-FFF2-40B4-BE49-F238E27FC236}">
                <a16:creationId xmlns:a16="http://schemas.microsoft.com/office/drawing/2014/main" id="{F561A895-B8B9-1CFB-A02C-837793C1F00A}"/>
              </a:ext>
            </a:extLst>
          </p:cNvPr>
          <p:cNvSpPr/>
          <p:nvPr/>
        </p:nvSpPr>
        <p:spPr>
          <a:xfrm>
            <a:off x="5786827" y="5847726"/>
            <a:ext cx="5775145" cy="12377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1" name="TextBox 20">
            <a:extLst>
              <a:ext uri="{FF2B5EF4-FFF2-40B4-BE49-F238E27FC236}">
                <a16:creationId xmlns:a16="http://schemas.microsoft.com/office/drawing/2014/main" id="{A3373DE3-4BB9-52DB-45CA-5B67A43E139D}"/>
              </a:ext>
            </a:extLst>
          </p:cNvPr>
          <p:cNvSpPr txBox="1">
            <a:spLocks noChangeArrowheads="1"/>
          </p:cNvSpPr>
          <p:nvPr/>
        </p:nvSpPr>
        <p:spPr bwMode="auto">
          <a:xfrm>
            <a:off x="8630218" y="6235790"/>
            <a:ext cx="29594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_Web</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ページ</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静的コンテンツ</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13" name="TextBox 20">
            <a:extLst>
              <a:ext uri="{FF2B5EF4-FFF2-40B4-BE49-F238E27FC236}">
                <a16:creationId xmlns:a16="http://schemas.microsoft.com/office/drawing/2014/main" id="{7667B85D-1D93-4D64-F15E-DDBC26828CC8}"/>
              </a:ext>
            </a:extLst>
          </p:cNvPr>
          <p:cNvSpPr txBox="1">
            <a:spLocks noChangeArrowheads="1"/>
          </p:cNvSpPr>
          <p:nvPr/>
        </p:nvSpPr>
        <p:spPr bwMode="auto">
          <a:xfrm>
            <a:off x="5899771" y="6081820"/>
            <a:ext cx="26121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cs typeface="Amazon Ember" panose="020B0603020204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mazon Ember" panose="020B0603020204020204" pitchFamily="34" charset="0"/>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ブラウザ上で動作するフロントエンドの静的コンテンツを配信する</a:t>
            </a:r>
            <a:endParaRPr kumimoji="0" lang="en-US" altLang="ja-JP" sz="11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p:txBody>
      </p:sp>
      <p:cxnSp>
        <p:nvCxnSpPr>
          <p:cNvPr id="14" name="Connector: Elbow 4">
            <a:extLst>
              <a:ext uri="{FF2B5EF4-FFF2-40B4-BE49-F238E27FC236}">
                <a16:creationId xmlns:a16="http://schemas.microsoft.com/office/drawing/2014/main" id="{57055603-B9B1-CD95-9D80-74612FDD2690}"/>
              </a:ext>
            </a:extLst>
          </p:cNvPr>
          <p:cNvCxnSpPr>
            <a:cxnSpLocks/>
            <a:stCxn id="6" idx="1"/>
            <a:endCxn id="10" idx="1"/>
          </p:cNvCxnSpPr>
          <p:nvPr/>
        </p:nvCxnSpPr>
        <p:spPr>
          <a:xfrm>
            <a:off x="4285607" y="3896875"/>
            <a:ext cx="1501220" cy="256974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8" name="Rectangle 84">
            <a:extLst>
              <a:ext uri="{FF2B5EF4-FFF2-40B4-BE49-F238E27FC236}">
                <a16:creationId xmlns:a16="http://schemas.microsoft.com/office/drawing/2014/main" id="{289ADB79-BD68-19C4-FEFC-9A921D3FB5DE}"/>
              </a:ext>
            </a:extLst>
          </p:cNvPr>
          <p:cNvSpPr/>
          <p:nvPr/>
        </p:nvSpPr>
        <p:spPr>
          <a:xfrm>
            <a:off x="9843062" y="4591697"/>
            <a:ext cx="3959932" cy="111021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9" name="TextBox 20">
            <a:extLst>
              <a:ext uri="{FF2B5EF4-FFF2-40B4-BE49-F238E27FC236}">
                <a16:creationId xmlns:a16="http://schemas.microsoft.com/office/drawing/2014/main" id="{3B42FD0D-EC10-170E-C64B-692844C81C0E}"/>
              </a:ext>
            </a:extLst>
          </p:cNvPr>
          <p:cNvSpPr txBox="1">
            <a:spLocks noChangeArrowheads="1"/>
          </p:cNvSpPr>
          <p:nvPr/>
        </p:nvSpPr>
        <p:spPr bwMode="auto">
          <a:xfrm>
            <a:off x="11933197" y="4857765"/>
            <a:ext cx="19537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コンテンツ管理</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_Web</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ページ</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動的コンテンツ</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公開機能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0" name="TextBox 20">
            <a:extLst>
              <a:ext uri="{FF2B5EF4-FFF2-40B4-BE49-F238E27FC236}">
                <a16:creationId xmlns:a16="http://schemas.microsoft.com/office/drawing/2014/main" id="{C4256DF1-31FB-1DBD-BAFE-BD1133E32FC0}"/>
              </a:ext>
            </a:extLst>
          </p:cNvPr>
          <p:cNvSpPr txBox="1">
            <a:spLocks noChangeArrowheads="1"/>
          </p:cNvSpPr>
          <p:nvPr/>
        </p:nvSpPr>
        <p:spPr bwMode="auto">
          <a:xfrm>
            <a:off x="9914087" y="4789407"/>
            <a:ext cx="1971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cs typeface="Amazon Ember" panose="020B0603020204020204" pitchFamily="34" charset="0"/>
                <a:sym typeface="Arial"/>
              </a:rPr>
              <a:t>連携機能</a:t>
            </a:r>
            <a:endParaRPr kumimoji="0" lang="en-US" altLang="ja-JP" sz="2067"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連携先の</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を提供する機能</a:t>
            </a:r>
            <a:endParaRPr kumimoji="0" lang="en-US" altLang="ja-JP" sz="11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2" name="Rectangle 93">
            <a:extLst>
              <a:ext uri="{FF2B5EF4-FFF2-40B4-BE49-F238E27FC236}">
                <a16:creationId xmlns:a16="http://schemas.microsoft.com/office/drawing/2014/main" id="{D9176E22-6F11-8D3D-ADC4-D56EEE0EFC8D}"/>
              </a:ext>
            </a:extLst>
          </p:cNvPr>
          <p:cNvSpPr/>
          <p:nvPr/>
        </p:nvSpPr>
        <p:spPr>
          <a:xfrm>
            <a:off x="5786827" y="7238926"/>
            <a:ext cx="6056855" cy="123779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3" name="TextBox 20">
            <a:extLst>
              <a:ext uri="{FF2B5EF4-FFF2-40B4-BE49-F238E27FC236}">
                <a16:creationId xmlns:a16="http://schemas.microsoft.com/office/drawing/2014/main" id="{690355A5-6B58-A2BF-5B02-3C75218FFC81}"/>
              </a:ext>
            </a:extLst>
          </p:cNvPr>
          <p:cNvSpPr txBox="1">
            <a:spLocks noChangeArrowheads="1"/>
          </p:cNvSpPr>
          <p:nvPr/>
        </p:nvSpPr>
        <p:spPr bwMode="auto">
          <a:xfrm>
            <a:off x="8604270" y="7508783"/>
            <a:ext cx="34195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4" name="TextBox 20">
            <a:extLst>
              <a:ext uri="{FF2B5EF4-FFF2-40B4-BE49-F238E27FC236}">
                <a16:creationId xmlns:a16="http://schemas.microsoft.com/office/drawing/2014/main" id="{10B5D587-40C9-0AA3-72A8-6BC2598157CD}"/>
              </a:ext>
            </a:extLst>
          </p:cNvPr>
          <p:cNvSpPr txBox="1">
            <a:spLocks noChangeArrowheads="1"/>
          </p:cNvSpPr>
          <p:nvPr/>
        </p:nvSpPr>
        <p:spPr bwMode="auto">
          <a:xfrm>
            <a:off x="5938276" y="7601854"/>
            <a:ext cx="2461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cs typeface="Amazon Ember" panose="020B0603020204020204" pitchFamily="34" charset="0"/>
                <a:sym typeface="Arial"/>
              </a:rPr>
              <a:t>連携機能</a:t>
            </a:r>
            <a:endParaRPr kumimoji="0" lang="en-US" altLang="ja-JP" sz="1600" b="0" i="0" u="none" strike="noStrike" kern="0" cap="none" spc="0" normalizeH="0" baseline="0" noProof="0" dirty="0">
              <a:ln>
                <a:noFill/>
              </a:ln>
              <a:solidFill>
                <a:srgbClr val="000000"/>
              </a:solidFill>
              <a:effectLst/>
              <a:uLnTx/>
              <a:uFillTx/>
              <a:latin typeface="Amazon Ember" panose="020B0603020204020204" pitchFamily="34" charset="0"/>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ユーザ認証を行い、認証トークンを発行する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35" name="Connector: Elbow 101">
            <a:extLst>
              <a:ext uri="{FF2B5EF4-FFF2-40B4-BE49-F238E27FC236}">
                <a16:creationId xmlns:a16="http://schemas.microsoft.com/office/drawing/2014/main" id="{1D82E4A2-4120-F899-B727-374E462C7E7C}"/>
              </a:ext>
            </a:extLst>
          </p:cNvPr>
          <p:cNvCxnSpPr>
            <a:cxnSpLocks/>
            <a:stCxn id="6" idx="1"/>
            <a:endCxn id="32" idx="1"/>
          </p:cNvCxnSpPr>
          <p:nvPr/>
        </p:nvCxnSpPr>
        <p:spPr>
          <a:xfrm>
            <a:off x="4285607" y="3896875"/>
            <a:ext cx="1501220" cy="396094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103">
            <a:extLst>
              <a:ext uri="{FF2B5EF4-FFF2-40B4-BE49-F238E27FC236}">
                <a16:creationId xmlns:a16="http://schemas.microsoft.com/office/drawing/2014/main" id="{A478A062-ECB7-3610-DB25-38F384597D01}"/>
              </a:ext>
            </a:extLst>
          </p:cNvPr>
          <p:cNvSpPr/>
          <p:nvPr/>
        </p:nvSpPr>
        <p:spPr>
          <a:xfrm>
            <a:off x="9830161" y="2926882"/>
            <a:ext cx="3959930" cy="155607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38" name="TextBox 20">
            <a:extLst>
              <a:ext uri="{FF2B5EF4-FFF2-40B4-BE49-F238E27FC236}">
                <a16:creationId xmlns:a16="http://schemas.microsoft.com/office/drawing/2014/main" id="{12C35BB6-4CCA-00BE-8497-C62DDA40BB47}"/>
              </a:ext>
            </a:extLst>
          </p:cNvPr>
          <p:cNvSpPr txBox="1">
            <a:spLocks noChangeArrowheads="1"/>
          </p:cNvSpPr>
          <p:nvPr/>
        </p:nvSpPr>
        <p:spPr bwMode="auto">
          <a:xfrm>
            <a:off x="10183738" y="3011046"/>
            <a:ext cx="2500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cs typeface="Amazon Ember" panose="020B0603020204020204" pitchFamily="34" charset="0"/>
                <a:sym typeface="Arial"/>
              </a:rPr>
              <a:t>データストレージ</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cs typeface="Amazon Ember" panose="020B0603020204020204" pitchFamily="34" charset="0"/>
              <a:sym typeface="Arial"/>
            </a:endParaRPr>
          </a:p>
        </p:txBody>
      </p:sp>
      <p:pic>
        <p:nvPicPr>
          <p:cNvPr id="39" name="Graphic 7">
            <a:extLst>
              <a:ext uri="{FF2B5EF4-FFF2-40B4-BE49-F238E27FC236}">
                <a16:creationId xmlns:a16="http://schemas.microsoft.com/office/drawing/2014/main" id="{8229A7F0-C6DB-2A29-962E-345682EFE40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595785" y="342613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20">
            <a:extLst>
              <a:ext uri="{FF2B5EF4-FFF2-40B4-BE49-F238E27FC236}">
                <a16:creationId xmlns:a16="http://schemas.microsoft.com/office/drawing/2014/main" id="{C38F6937-D3D4-D236-DCA4-BCD652E6FD07}"/>
              </a:ext>
            </a:extLst>
          </p:cNvPr>
          <p:cNvSpPr txBox="1">
            <a:spLocks noChangeArrowheads="1"/>
          </p:cNvSpPr>
          <p:nvPr/>
        </p:nvSpPr>
        <p:spPr bwMode="auto">
          <a:xfrm>
            <a:off x="10169098" y="3985153"/>
            <a:ext cx="13471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Aurora</a:t>
            </a:r>
          </a:p>
        </p:txBody>
      </p:sp>
      <p:pic>
        <p:nvPicPr>
          <p:cNvPr id="41" name="Graphic 8">
            <a:extLst>
              <a:ext uri="{FF2B5EF4-FFF2-40B4-BE49-F238E27FC236}">
                <a16:creationId xmlns:a16="http://schemas.microsoft.com/office/drawing/2014/main" id="{F7F31F64-E0D3-2670-160F-E8D00C61541D}"/>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12602789" y="343334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20">
            <a:extLst>
              <a:ext uri="{FF2B5EF4-FFF2-40B4-BE49-F238E27FC236}">
                <a16:creationId xmlns:a16="http://schemas.microsoft.com/office/drawing/2014/main" id="{AC710A28-0E39-333A-06C5-344210B61100}"/>
              </a:ext>
            </a:extLst>
          </p:cNvPr>
          <p:cNvSpPr txBox="1">
            <a:spLocks noChangeArrowheads="1"/>
          </p:cNvSpPr>
          <p:nvPr/>
        </p:nvSpPr>
        <p:spPr bwMode="auto">
          <a:xfrm>
            <a:off x="12441041" y="3998696"/>
            <a:ext cx="1145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p:txBody>
      </p:sp>
      <p:pic>
        <p:nvPicPr>
          <p:cNvPr id="43" name="Graphic 18">
            <a:extLst>
              <a:ext uri="{FF2B5EF4-FFF2-40B4-BE49-F238E27FC236}">
                <a16:creationId xmlns:a16="http://schemas.microsoft.com/office/drawing/2014/main" id="{499D0365-912A-FA11-A616-DFD92CD1C7E2}"/>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11642840" y="343334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11">
            <a:extLst>
              <a:ext uri="{FF2B5EF4-FFF2-40B4-BE49-F238E27FC236}">
                <a16:creationId xmlns:a16="http://schemas.microsoft.com/office/drawing/2014/main" id="{E8D06CC9-A23E-7ADF-1459-B6CF1144C276}"/>
              </a:ext>
            </a:extLst>
          </p:cNvPr>
          <p:cNvSpPr txBox="1">
            <a:spLocks noChangeArrowheads="1"/>
          </p:cNvSpPr>
          <p:nvPr/>
        </p:nvSpPr>
        <p:spPr bwMode="auto">
          <a:xfrm>
            <a:off x="11290025" y="3992359"/>
            <a:ext cx="1268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DocumentDB</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 </a:t>
            </a:r>
            <a:b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b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45" name="Connector: Elbow 111">
            <a:extLst>
              <a:ext uri="{FF2B5EF4-FFF2-40B4-BE49-F238E27FC236}">
                <a16:creationId xmlns:a16="http://schemas.microsoft.com/office/drawing/2014/main" id="{A0B227BD-1B8D-EF9F-5E19-4F8613237AC7}"/>
              </a:ext>
            </a:extLst>
          </p:cNvPr>
          <p:cNvCxnSpPr>
            <a:cxnSpLocks/>
            <a:endCxn id="37" idx="1"/>
          </p:cNvCxnSpPr>
          <p:nvPr/>
        </p:nvCxnSpPr>
        <p:spPr>
          <a:xfrm flipV="1">
            <a:off x="8517072" y="3704921"/>
            <a:ext cx="1313089" cy="20661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6" name="Connector: Elbow 112">
            <a:extLst>
              <a:ext uri="{FF2B5EF4-FFF2-40B4-BE49-F238E27FC236}">
                <a16:creationId xmlns:a16="http://schemas.microsoft.com/office/drawing/2014/main" id="{04BECD5B-9D05-A760-758D-EC67574C8CD8}"/>
              </a:ext>
            </a:extLst>
          </p:cNvPr>
          <p:cNvCxnSpPr>
            <a:cxnSpLocks/>
            <a:endCxn id="28" idx="1"/>
          </p:cNvCxnSpPr>
          <p:nvPr/>
        </p:nvCxnSpPr>
        <p:spPr>
          <a:xfrm>
            <a:off x="8517072" y="3911536"/>
            <a:ext cx="1325990" cy="123526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7" name="TextBox 7">
            <a:extLst>
              <a:ext uri="{FF2B5EF4-FFF2-40B4-BE49-F238E27FC236}">
                <a16:creationId xmlns:a16="http://schemas.microsoft.com/office/drawing/2014/main" id="{5C4C06BD-E4CB-405C-3C48-9C3BA84E3116}"/>
              </a:ext>
            </a:extLst>
          </p:cNvPr>
          <p:cNvSpPr txBox="1"/>
          <p:nvPr/>
        </p:nvSpPr>
        <p:spPr>
          <a:xfrm>
            <a:off x="8740265" y="2494396"/>
            <a:ext cx="56803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_Web</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ページ</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動的コンテンツ</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公開機能</a:t>
            </a:r>
            <a:endParaRPr kumimoji="1" 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pic>
        <p:nvPicPr>
          <p:cNvPr id="48" name="Google Shape;66;p15">
            <a:extLst>
              <a:ext uri="{FF2B5EF4-FFF2-40B4-BE49-F238E27FC236}">
                <a16:creationId xmlns:a16="http://schemas.microsoft.com/office/drawing/2014/main" id="{07CF03E1-F434-4266-8EA4-92A259554214}"/>
              </a:ext>
            </a:extLst>
          </p:cNvPr>
          <p:cNvPicPr preferRelativeResize="0"/>
          <p:nvPr/>
        </p:nvPicPr>
        <p:blipFill rotWithShape="1">
          <a:blip r:embed="rId12">
            <a:alphaModFix/>
          </a:blip>
          <a:srcRect/>
          <a:stretch/>
        </p:blipFill>
        <p:spPr>
          <a:xfrm>
            <a:off x="6212736" y="2732534"/>
            <a:ext cx="365760" cy="365760"/>
          </a:xfrm>
          <a:prstGeom prst="rect">
            <a:avLst/>
          </a:prstGeom>
          <a:noFill/>
          <a:ln>
            <a:noFill/>
          </a:ln>
        </p:spPr>
      </p:pic>
      <p:sp>
        <p:nvSpPr>
          <p:cNvPr id="49" name="Google Shape;67;p15">
            <a:extLst>
              <a:ext uri="{FF2B5EF4-FFF2-40B4-BE49-F238E27FC236}">
                <a16:creationId xmlns:a16="http://schemas.microsoft.com/office/drawing/2014/main" id="{D4A00569-72C7-4660-AA31-A533A4D5ED12}"/>
              </a:ext>
            </a:extLst>
          </p:cNvPr>
          <p:cNvSpPr txBox="1"/>
          <p:nvPr/>
        </p:nvSpPr>
        <p:spPr>
          <a:xfrm>
            <a:off x="5947960" y="3076065"/>
            <a:ext cx="86910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AWS WAF</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API保護</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50" name="Google Shape;68;p15">
            <a:extLst>
              <a:ext uri="{FF2B5EF4-FFF2-40B4-BE49-F238E27FC236}">
                <a16:creationId xmlns:a16="http://schemas.microsoft.com/office/drawing/2014/main" id="{8DB72935-20EF-4C67-8CDE-DF226B74D8B9}"/>
              </a:ext>
            </a:extLst>
          </p:cNvPr>
          <p:cNvCxnSpPr>
            <a:stCxn id="49" idx="2"/>
          </p:cNvCxnSpPr>
          <p:nvPr/>
        </p:nvCxnSpPr>
        <p:spPr>
          <a:xfrm>
            <a:off x="6382513" y="3414619"/>
            <a:ext cx="0" cy="166800"/>
          </a:xfrm>
          <a:prstGeom prst="straightConnector1">
            <a:avLst/>
          </a:prstGeom>
          <a:noFill/>
          <a:ln w="9525" cap="flat" cmpd="sng">
            <a:solidFill>
              <a:schemeClr val="dk1"/>
            </a:solidFill>
            <a:prstDash val="solid"/>
            <a:round/>
            <a:headEnd type="none" w="sm" len="sm"/>
            <a:tailEnd type="triangle" w="med" len="med"/>
          </a:ln>
        </p:spPr>
      </p:cxnSp>
      <p:cxnSp>
        <p:nvCxnSpPr>
          <p:cNvPr id="51" name="Google Shape;75;p15">
            <a:extLst>
              <a:ext uri="{FF2B5EF4-FFF2-40B4-BE49-F238E27FC236}">
                <a16:creationId xmlns:a16="http://schemas.microsoft.com/office/drawing/2014/main" id="{082DA322-8476-4F1C-9D5C-C1C33EB3248F}"/>
              </a:ext>
            </a:extLst>
          </p:cNvPr>
          <p:cNvCxnSpPr/>
          <p:nvPr/>
        </p:nvCxnSpPr>
        <p:spPr>
          <a:xfrm>
            <a:off x="6382513" y="3414619"/>
            <a:ext cx="0" cy="166892"/>
          </a:xfrm>
          <a:prstGeom prst="straightConnector1">
            <a:avLst/>
          </a:prstGeom>
          <a:noFill/>
          <a:ln w="9525" cap="flat" cmpd="sng">
            <a:solidFill>
              <a:schemeClr val="dk1"/>
            </a:solidFill>
            <a:prstDash val="solid"/>
            <a:round/>
            <a:headEnd type="none" w="sm" len="sm"/>
            <a:tailEnd type="triangle" w="med" len="med"/>
          </a:ln>
        </p:spPr>
      </p:cxnSp>
      <p:cxnSp>
        <p:nvCxnSpPr>
          <p:cNvPr id="52" name="Google Shape;76;p15">
            <a:extLst>
              <a:ext uri="{FF2B5EF4-FFF2-40B4-BE49-F238E27FC236}">
                <a16:creationId xmlns:a16="http://schemas.microsoft.com/office/drawing/2014/main" id="{F7393D76-26D2-4456-A352-063FC084A208}"/>
              </a:ext>
            </a:extLst>
          </p:cNvPr>
          <p:cNvCxnSpPr/>
          <p:nvPr/>
        </p:nvCxnSpPr>
        <p:spPr>
          <a:xfrm>
            <a:off x="6662768" y="3901278"/>
            <a:ext cx="1300104" cy="4584"/>
          </a:xfrm>
          <a:prstGeom prst="straightConnector1">
            <a:avLst/>
          </a:prstGeom>
          <a:noFill/>
          <a:ln w="9525" cap="flat" cmpd="sng">
            <a:solidFill>
              <a:schemeClr val="dk1"/>
            </a:solidFill>
            <a:prstDash val="solid"/>
            <a:round/>
            <a:headEnd type="none" w="sm" len="sm"/>
            <a:tailEnd type="triangle" w="med" len="med"/>
          </a:ln>
        </p:spPr>
      </p:cxnSp>
      <p:pic>
        <p:nvPicPr>
          <p:cNvPr id="53" name="Google Shape;77;p15">
            <a:extLst>
              <a:ext uri="{FF2B5EF4-FFF2-40B4-BE49-F238E27FC236}">
                <a16:creationId xmlns:a16="http://schemas.microsoft.com/office/drawing/2014/main" id="{A0313EEA-A57C-4DFA-A306-B70DB5831ADF}"/>
              </a:ext>
            </a:extLst>
          </p:cNvPr>
          <p:cNvPicPr preferRelativeResize="0"/>
          <p:nvPr/>
        </p:nvPicPr>
        <p:blipFill rotWithShape="1">
          <a:blip r:embed="rId13">
            <a:alphaModFix/>
          </a:blip>
          <a:srcRect/>
          <a:stretch/>
        </p:blipFill>
        <p:spPr>
          <a:xfrm>
            <a:off x="6111200" y="3632037"/>
            <a:ext cx="547200" cy="547200"/>
          </a:xfrm>
          <a:prstGeom prst="rect">
            <a:avLst/>
          </a:prstGeom>
          <a:noFill/>
          <a:ln>
            <a:noFill/>
          </a:ln>
        </p:spPr>
      </p:pic>
      <p:sp>
        <p:nvSpPr>
          <p:cNvPr id="54" name="Google Shape;78;p15">
            <a:extLst>
              <a:ext uri="{FF2B5EF4-FFF2-40B4-BE49-F238E27FC236}">
                <a16:creationId xmlns:a16="http://schemas.microsoft.com/office/drawing/2014/main" id="{2356C9CE-3186-46D3-A565-AC4D765513E9}"/>
              </a:ext>
            </a:extLst>
          </p:cNvPr>
          <p:cNvSpPr txBox="1"/>
          <p:nvPr/>
        </p:nvSpPr>
        <p:spPr>
          <a:xfrm>
            <a:off x="7736559" y="4039631"/>
            <a:ext cx="100540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ja-JP" altLang="en-US" sz="800" b="0" i="0" u="none" strike="noStrike" kern="0" cap="none" spc="0" normalizeH="0" baseline="0" noProof="0" dirty="0">
                <a:ln>
                  <a:noFill/>
                </a:ln>
                <a:solidFill>
                  <a:srgbClr val="000000"/>
                </a:solidFill>
                <a:effectLst/>
                <a:uLnTx/>
                <a:uFillTx/>
                <a:latin typeface="Arial"/>
                <a:ea typeface="Arial"/>
                <a:cs typeface="Arial"/>
                <a:sym typeface="Arial"/>
              </a:rPr>
              <a:t>バックエンド</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err="1">
                <a:ln>
                  <a:noFill/>
                </a:ln>
                <a:solidFill>
                  <a:srgbClr val="000000"/>
                </a:solidFill>
                <a:effectLst/>
                <a:uLnTx/>
                <a:uFillTx/>
                <a:latin typeface="Arial"/>
                <a:ea typeface="Arial"/>
                <a:cs typeface="Arial"/>
                <a:sym typeface="Arial"/>
              </a:rPr>
              <a:t>アプリケーション</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 name="Google Shape;79;p15">
            <a:extLst>
              <a:ext uri="{FF2B5EF4-FFF2-40B4-BE49-F238E27FC236}">
                <a16:creationId xmlns:a16="http://schemas.microsoft.com/office/drawing/2014/main" id="{E00E5AF9-702D-4BF0-8FBB-C19A9DCB3C75}"/>
              </a:ext>
            </a:extLst>
          </p:cNvPr>
          <p:cNvSpPr txBox="1"/>
          <p:nvPr/>
        </p:nvSpPr>
        <p:spPr>
          <a:xfrm>
            <a:off x="7834813" y="3382018"/>
            <a:ext cx="981689" cy="2154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Amazon ECS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80;p15">
            <a:extLst>
              <a:ext uri="{FF2B5EF4-FFF2-40B4-BE49-F238E27FC236}">
                <a16:creationId xmlns:a16="http://schemas.microsoft.com/office/drawing/2014/main" id="{CA703B63-EEAB-4576-B1F9-7BFB4999D4B2}"/>
              </a:ext>
            </a:extLst>
          </p:cNvPr>
          <p:cNvSpPr/>
          <p:nvPr/>
        </p:nvSpPr>
        <p:spPr>
          <a:xfrm>
            <a:off x="7692150" y="3359129"/>
            <a:ext cx="1073553" cy="1060921"/>
          </a:xfrm>
          <a:prstGeom prst="rect">
            <a:avLst/>
          </a:prstGeom>
          <a:noFill/>
          <a:ln w="12700" cap="flat" cmpd="sng">
            <a:solidFill>
              <a:srgbClr val="D86613"/>
            </a:solidFill>
            <a:prstDash val="dash"/>
            <a:miter lim="800000"/>
            <a:headEnd type="none" w="sm" len="sm"/>
            <a:tailEnd type="none" w="sm" len="sm"/>
          </a:ln>
        </p:spPr>
        <p:txBody>
          <a:bodyPr spcFirstLastPara="1" wrap="square" lIns="91425" tIns="0" rIns="36000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endParaRPr kumimoji="0" sz="600" b="0" i="0" u="none" strike="noStrike" kern="0" cap="none" spc="0" normalizeH="0" baseline="0" noProof="0">
              <a:ln>
                <a:noFill/>
              </a:ln>
              <a:solidFill>
                <a:srgbClr val="D86613"/>
              </a:solidFill>
              <a:effectLst/>
              <a:uLnTx/>
              <a:uFillTx/>
              <a:latin typeface="Arial"/>
              <a:ea typeface="Arial"/>
              <a:cs typeface="Arial"/>
              <a:sym typeface="Arial"/>
            </a:endParaRPr>
          </a:p>
        </p:txBody>
      </p:sp>
      <p:pic>
        <p:nvPicPr>
          <p:cNvPr id="57" name="Google Shape;81;p15">
            <a:extLst>
              <a:ext uri="{FF2B5EF4-FFF2-40B4-BE49-F238E27FC236}">
                <a16:creationId xmlns:a16="http://schemas.microsoft.com/office/drawing/2014/main" id="{E4FB29AD-C0AE-4D94-859A-002B3A8387ED}"/>
              </a:ext>
            </a:extLst>
          </p:cNvPr>
          <p:cNvPicPr preferRelativeResize="0"/>
          <p:nvPr/>
        </p:nvPicPr>
        <p:blipFill rotWithShape="1">
          <a:blip r:embed="rId14">
            <a:alphaModFix/>
          </a:blip>
          <a:srcRect/>
          <a:stretch/>
        </p:blipFill>
        <p:spPr>
          <a:xfrm>
            <a:off x="7675831" y="3357741"/>
            <a:ext cx="315171" cy="315171"/>
          </a:xfrm>
          <a:prstGeom prst="rect">
            <a:avLst/>
          </a:prstGeom>
          <a:noFill/>
          <a:ln>
            <a:noFill/>
          </a:ln>
        </p:spPr>
      </p:pic>
      <p:pic>
        <p:nvPicPr>
          <p:cNvPr id="58" name="Google Shape;82;p15">
            <a:extLst>
              <a:ext uri="{FF2B5EF4-FFF2-40B4-BE49-F238E27FC236}">
                <a16:creationId xmlns:a16="http://schemas.microsoft.com/office/drawing/2014/main" id="{268AE4EB-5CA9-4D21-A79B-F0249C5CD8F1}"/>
              </a:ext>
            </a:extLst>
          </p:cNvPr>
          <p:cNvPicPr preferRelativeResize="0"/>
          <p:nvPr/>
        </p:nvPicPr>
        <p:blipFill rotWithShape="1">
          <a:blip r:embed="rId15">
            <a:alphaModFix/>
          </a:blip>
          <a:srcRect/>
          <a:stretch/>
        </p:blipFill>
        <p:spPr>
          <a:xfrm>
            <a:off x="8003695" y="3707635"/>
            <a:ext cx="454664" cy="454664"/>
          </a:xfrm>
          <a:prstGeom prst="rect">
            <a:avLst/>
          </a:prstGeom>
          <a:noFill/>
          <a:ln>
            <a:noFill/>
          </a:ln>
        </p:spPr>
      </p:pic>
      <p:sp>
        <p:nvSpPr>
          <p:cNvPr id="59" name="Google Shape;83;p15">
            <a:extLst>
              <a:ext uri="{FF2B5EF4-FFF2-40B4-BE49-F238E27FC236}">
                <a16:creationId xmlns:a16="http://schemas.microsoft.com/office/drawing/2014/main" id="{A78C0FA7-D279-4030-9A4D-37F39C6AD942}"/>
              </a:ext>
            </a:extLst>
          </p:cNvPr>
          <p:cNvSpPr txBox="1"/>
          <p:nvPr/>
        </p:nvSpPr>
        <p:spPr>
          <a:xfrm>
            <a:off x="5523126" y="4156483"/>
            <a:ext cx="171807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Elastic Load Balancing</a:t>
            </a:r>
            <a:endParaRPr kumimoji="0" sz="20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負荷分散</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39191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dirty="0">
                <a:latin typeface="Meiryo UI" panose="020B0604030504040204" pitchFamily="34" charset="-128"/>
                <a:ea typeface="Meiryo UI" panose="020B0604030504040204" pitchFamily="34" charset="-128"/>
              </a:rPr>
              <a:t>5-1-6-3.</a:t>
            </a:r>
            <a:r>
              <a:rPr lang="ja-JP" altLang="en-US" b="0" i="0">
                <a:solidFill>
                  <a:srgbClr val="1A1A1C"/>
                </a:solidFill>
                <a:effectLst/>
                <a:latin typeface="Meiryo UI" panose="020B0604030504040204" pitchFamily="34" charset="-128"/>
                <a:ea typeface="Meiryo UI" panose="020B0604030504040204" pitchFamily="34" charset="-128"/>
              </a:rPr>
              <a:t> コンテンツ管理</a:t>
            </a:r>
            <a:r>
              <a:rPr lang="en-US" altLang="ja-JP" b="0" i="0" dirty="0">
                <a:solidFill>
                  <a:srgbClr val="1A1A1C"/>
                </a:solidFill>
                <a:effectLst/>
                <a:latin typeface="Meiryo UI" panose="020B0604030504040204" pitchFamily="34" charset="-128"/>
                <a:ea typeface="Meiryo UI" panose="020B0604030504040204" pitchFamily="34" charset="-128"/>
              </a:rPr>
              <a:t>_</a:t>
            </a:r>
            <a:r>
              <a:rPr lang="en" altLang="ja-JP" b="0" i="0" dirty="0">
                <a:solidFill>
                  <a:srgbClr val="1A1A1C"/>
                </a:solidFill>
                <a:effectLst/>
                <a:latin typeface="Meiryo UI" panose="020B0604030504040204" pitchFamily="34" charset="-128"/>
                <a:ea typeface="Meiryo UI" panose="020B0604030504040204" pitchFamily="34" charset="-128"/>
              </a:rPr>
              <a:t>Web</a:t>
            </a:r>
            <a:r>
              <a:rPr lang="ja-JP" altLang="en-US" b="0" i="0">
                <a:solidFill>
                  <a:srgbClr val="1A1A1C"/>
                </a:solidFill>
                <a:effectLst/>
                <a:latin typeface="Meiryo UI" panose="020B0604030504040204" pitchFamily="34" charset="-128"/>
                <a:ea typeface="Meiryo UI" panose="020B0604030504040204" pitchFamily="34" charset="-128"/>
              </a:rPr>
              <a:t>コンテンツ管理（</a:t>
            </a:r>
            <a:r>
              <a:rPr lang="en" altLang="ja-JP" b="0" i="0" dirty="0">
                <a:solidFill>
                  <a:srgbClr val="1A1A1C"/>
                </a:solidFill>
                <a:effectLst/>
                <a:latin typeface="Meiryo UI" panose="020B0604030504040204" pitchFamily="34" charset="-128"/>
                <a:ea typeface="Meiryo UI" panose="020B0604030504040204" pitchFamily="34" charset="-128"/>
              </a:rPr>
              <a:t>CMS</a:t>
            </a:r>
            <a:r>
              <a:rPr lang="ja-JP" altLang="en" b="0" i="0">
                <a:solidFill>
                  <a:srgbClr val="1A1A1C"/>
                </a:solidFill>
                <a:effectLst/>
                <a:latin typeface="Meiryo UI" panose="020B0604030504040204" pitchFamily="34" charset="-128"/>
                <a:ea typeface="Meiryo UI" panose="020B0604030504040204" pitchFamily="34" charset="-128"/>
              </a:rPr>
              <a:t>）</a:t>
            </a:r>
            <a:r>
              <a:rPr lang="ja-JP" altLang="en-US" b="0" i="0">
                <a:solidFill>
                  <a:srgbClr val="1A1A1C"/>
                </a:solidFill>
                <a:effectLst/>
                <a:latin typeface="Meiryo UI" panose="020B0604030504040204" pitchFamily="34" charset="-128"/>
                <a:ea typeface="Meiryo UI" panose="020B0604030504040204" pitchFamily="34" charset="-128"/>
              </a:rPr>
              <a:t>機能</a:t>
            </a:r>
            <a:br>
              <a:rPr kumimoji="1" lang="en-US" altLang="ja-JP" dirty="0">
                <a:latin typeface="Meiryo UI" panose="020B0604030504040204" pitchFamily="34" charset="-128"/>
                <a:ea typeface="Meiryo UI" panose="020B0604030504040204" pitchFamily="34" charset="-128"/>
              </a:rPr>
            </a:br>
            <a:r>
              <a:rPr kumimoji="1" lang="en-US" altLang="ja-JP" dirty="0">
                <a:latin typeface="Meiryo UI" panose="020B0604030504040204" pitchFamily="34" charset="-128"/>
                <a:ea typeface="Meiryo UI" panose="020B0604030504040204" pitchFamily="34" charset="-128"/>
              </a:rPr>
              <a:t>(</a:t>
            </a:r>
            <a:r>
              <a:rPr kumimoji="1" lang="ja-JP" altLang="en-US">
                <a:latin typeface="Meiryo UI" panose="020B0604030504040204" pitchFamily="34" charset="-128"/>
                <a:ea typeface="Meiryo UI" panose="020B0604030504040204" pitchFamily="34" charset="-128"/>
              </a:rPr>
              <a:t>パターン</a:t>
            </a:r>
            <a:r>
              <a:rPr kumimoji="1" lang="en-US" altLang="ja-JP" dirty="0">
                <a:latin typeface="Meiryo UI" panose="020B0604030504040204" pitchFamily="34" charset="-128"/>
                <a:ea typeface="Meiryo UI" panose="020B0604030504040204" pitchFamily="34" charset="-128"/>
              </a:rPr>
              <a:t>1 SaaS</a:t>
            </a:r>
            <a:r>
              <a:rPr kumimoji="1" lang="ja-JP" altLang="en-US">
                <a:latin typeface="Meiryo UI" panose="020B0604030504040204" pitchFamily="34" charset="-128"/>
                <a:ea typeface="Meiryo UI" panose="020B0604030504040204" pitchFamily="34" charset="-128"/>
              </a:rPr>
              <a:t>利用・</a:t>
            </a:r>
            <a:r>
              <a:rPr kumimoji="1" lang="en-US" altLang="ja-JP" dirty="0">
                <a:latin typeface="Meiryo UI" panose="020B0604030504040204" pitchFamily="34" charset="-128"/>
                <a:ea typeface="Meiryo UI" panose="020B0604030504040204" pitchFamily="34" charset="-128"/>
              </a:rPr>
              <a:t>CSR/SSG)</a:t>
            </a:r>
            <a:endParaRPr kumimoji="1" lang="ja-JP" altLang="en-US" sz="3600" dirty="0">
              <a:latin typeface="Meiryo UI" panose="020B0604030504040204" pitchFamily="34" charset="-128"/>
              <a:ea typeface="Meiryo UI" panose="020B0604030504040204" pitchFamily="34" charset="-128"/>
            </a:endParaRPr>
          </a:p>
        </p:txBody>
      </p:sp>
      <p:sp>
        <p:nvSpPr>
          <p:cNvPr id="14" name="正方形/長方形 7">
            <a:extLst>
              <a:ext uri="{FF2B5EF4-FFF2-40B4-BE49-F238E27FC236}">
                <a16:creationId xmlns:a16="http://schemas.microsoft.com/office/drawing/2014/main" id="{87369B80-0E82-B7B0-F11B-86934CFDFEBD}"/>
              </a:ext>
            </a:extLst>
          </p:cNvPr>
          <p:cNvSpPr/>
          <p:nvPr/>
        </p:nvSpPr>
        <p:spPr>
          <a:xfrm>
            <a:off x="4556276" y="2792662"/>
            <a:ext cx="6799567" cy="5652293"/>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_Web</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(CMS)</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機能 </a:t>
            </a:r>
            <a:endParaRPr kumimoji="1" 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sp>
        <p:nvSpPr>
          <p:cNvPr id="16" name="Rectangle 78">
            <a:extLst>
              <a:ext uri="{FF2B5EF4-FFF2-40B4-BE49-F238E27FC236}">
                <a16:creationId xmlns:a16="http://schemas.microsoft.com/office/drawing/2014/main" id="{F2EC5D1A-7B41-9C98-08D4-71801E1E47C4}"/>
              </a:ext>
            </a:extLst>
          </p:cNvPr>
          <p:cNvSpPr/>
          <p:nvPr/>
        </p:nvSpPr>
        <p:spPr>
          <a:xfrm>
            <a:off x="4415777" y="2273399"/>
            <a:ext cx="7238016" cy="4146878"/>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endPar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17" name="Graphic 79">
            <a:extLst>
              <a:ext uri="{FF2B5EF4-FFF2-40B4-BE49-F238E27FC236}">
                <a16:creationId xmlns:a16="http://schemas.microsoft.com/office/drawing/2014/main" id="{0C815AFF-49A2-AFC3-B931-BA028610586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15777" y="2273399"/>
            <a:ext cx="381000" cy="381000"/>
          </a:xfrm>
          <a:prstGeom prst="rect">
            <a:avLst/>
          </a:prstGeom>
        </p:spPr>
      </p:pic>
      <p:sp>
        <p:nvSpPr>
          <p:cNvPr id="18" name="Rectangle 2">
            <a:extLst>
              <a:ext uri="{FF2B5EF4-FFF2-40B4-BE49-F238E27FC236}">
                <a16:creationId xmlns:a16="http://schemas.microsoft.com/office/drawing/2014/main" id="{7B7A5C75-334A-DA23-6BA8-08063E4E478F}"/>
              </a:ext>
            </a:extLst>
          </p:cNvPr>
          <p:cNvSpPr/>
          <p:nvPr/>
        </p:nvSpPr>
        <p:spPr>
          <a:xfrm>
            <a:off x="8660533" y="7293926"/>
            <a:ext cx="640080" cy="64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ヘッドレス</a:t>
            </a:r>
            <a:endParaRPr kumimoji="1" 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4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CMS</a:t>
            </a:r>
          </a:p>
        </p:txBody>
      </p:sp>
      <p:sp>
        <p:nvSpPr>
          <p:cNvPr id="19" name="TextBox 19">
            <a:extLst>
              <a:ext uri="{FF2B5EF4-FFF2-40B4-BE49-F238E27FC236}">
                <a16:creationId xmlns:a16="http://schemas.microsoft.com/office/drawing/2014/main" id="{0036E1ED-061A-46BA-A555-305BCB96377F}"/>
              </a:ext>
            </a:extLst>
          </p:cNvPr>
          <p:cNvSpPr txBox="1">
            <a:spLocks noChangeArrowheads="1"/>
          </p:cNvSpPr>
          <p:nvPr/>
        </p:nvSpPr>
        <p:spPr bwMode="auto">
          <a:xfrm>
            <a:off x="7650501" y="7999389"/>
            <a:ext cx="10173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外部</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SaaS</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20" name="TextBox 12">
            <a:extLst>
              <a:ext uri="{FF2B5EF4-FFF2-40B4-BE49-F238E27FC236}">
                <a16:creationId xmlns:a16="http://schemas.microsoft.com/office/drawing/2014/main" id="{B95235B1-6D32-E6C3-8BEC-F761C2534CF4}"/>
              </a:ext>
            </a:extLst>
          </p:cNvPr>
          <p:cNvSpPr txBox="1">
            <a:spLocks noChangeArrowheads="1"/>
          </p:cNvSpPr>
          <p:nvPr/>
        </p:nvSpPr>
        <p:spPr bwMode="auto">
          <a:xfrm>
            <a:off x="9523420" y="5287849"/>
            <a:ext cx="1680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例：</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a:t>
            </a:r>
            <a:r>
              <a:rPr kumimoji="0" lang="en-US" altLang="ja-JP" sz="10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CodeCommit</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GitHub</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GitLab</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21" name="Straight Arrow Connector 77">
            <a:extLst>
              <a:ext uri="{FF2B5EF4-FFF2-40B4-BE49-F238E27FC236}">
                <a16:creationId xmlns:a16="http://schemas.microsoft.com/office/drawing/2014/main" id="{D1019AC4-0590-B42B-4D5C-CE6C273BBE62}"/>
              </a:ext>
            </a:extLst>
          </p:cNvPr>
          <p:cNvCxnSpPr>
            <a:cxnSpLocks/>
          </p:cNvCxnSpPr>
          <p:nvPr/>
        </p:nvCxnSpPr>
        <p:spPr>
          <a:xfrm>
            <a:off x="8970053" y="5585521"/>
            <a:ext cx="1858" cy="16877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2" name="Graphic 22">
            <a:extLst>
              <a:ext uri="{FF2B5EF4-FFF2-40B4-BE49-F238E27FC236}">
                <a16:creationId xmlns:a16="http://schemas.microsoft.com/office/drawing/2014/main" id="{02B19D32-99D6-4739-CB40-D24BE425F2E0}"/>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12059600" y="470346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9">
            <a:extLst>
              <a:ext uri="{FF2B5EF4-FFF2-40B4-BE49-F238E27FC236}">
                <a16:creationId xmlns:a16="http://schemas.microsoft.com/office/drawing/2014/main" id="{305D8449-DE4E-384E-D6C8-113A819054F2}"/>
              </a:ext>
            </a:extLst>
          </p:cNvPr>
          <p:cNvSpPr txBox="1">
            <a:spLocks noChangeArrowheads="1"/>
          </p:cNvSpPr>
          <p:nvPr/>
        </p:nvSpPr>
        <p:spPr bwMode="auto">
          <a:xfrm>
            <a:off x="11804093" y="5181631"/>
            <a:ext cx="10173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開発者</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27" name="Straight Arrow Connector 84">
            <a:extLst>
              <a:ext uri="{FF2B5EF4-FFF2-40B4-BE49-F238E27FC236}">
                <a16:creationId xmlns:a16="http://schemas.microsoft.com/office/drawing/2014/main" id="{989D86D1-F53B-8CFD-DBE0-08F1D68EF9CA}"/>
              </a:ext>
            </a:extLst>
          </p:cNvPr>
          <p:cNvCxnSpPr>
            <a:cxnSpLocks/>
            <a:stCxn id="22" idx="1"/>
          </p:cNvCxnSpPr>
          <p:nvPr/>
        </p:nvCxnSpPr>
        <p:spPr>
          <a:xfrm flipH="1" flipV="1">
            <a:off x="10683524" y="4931733"/>
            <a:ext cx="1376076" cy="3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85">
            <a:extLst>
              <a:ext uri="{FF2B5EF4-FFF2-40B4-BE49-F238E27FC236}">
                <a16:creationId xmlns:a16="http://schemas.microsoft.com/office/drawing/2014/main" id="{2C4F55FE-ECCC-96D9-A50C-18357358A5BA}"/>
              </a:ext>
            </a:extLst>
          </p:cNvPr>
          <p:cNvCxnSpPr>
            <a:cxnSpLocks/>
          </p:cNvCxnSpPr>
          <p:nvPr/>
        </p:nvCxnSpPr>
        <p:spPr>
          <a:xfrm flipH="1" flipV="1">
            <a:off x="9230526" y="4931710"/>
            <a:ext cx="803657" cy="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9" name="Group 13">
            <a:extLst>
              <a:ext uri="{FF2B5EF4-FFF2-40B4-BE49-F238E27FC236}">
                <a16:creationId xmlns:a16="http://schemas.microsoft.com/office/drawing/2014/main" id="{606FBBDC-2959-D5E3-9A2D-EA55162C8FFD}"/>
              </a:ext>
            </a:extLst>
          </p:cNvPr>
          <p:cNvGrpSpPr/>
          <p:nvPr/>
        </p:nvGrpSpPr>
        <p:grpSpPr>
          <a:xfrm>
            <a:off x="2359188" y="4704136"/>
            <a:ext cx="982095" cy="1516443"/>
            <a:chOff x="435021" y="3439732"/>
            <a:chExt cx="982095" cy="1516443"/>
          </a:xfrm>
        </p:grpSpPr>
        <p:pic>
          <p:nvPicPr>
            <p:cNvPr id="30" name="Graphic 23">
              <a:extLst>
                <a:ext uri="{FF2B5EF4-FFF2-40B4-BE49-F238E27FC236}">
                  <a16:creationId xmlns:a16="http://schemas.microsoft.com/office/drawing/2014/main" id="{3D6BFFB0-74F7-86EF-FB69-AD1A32098846}"/>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flipH="1">
              <a:off x="697469" y="402976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2">
              <a:extLst>
                <a:ext uri="{FF2B5EF4-FFF2-40B4-BE49-F238E27FC236}">
                  <a16:creationId xmlns:a16="http://schemas.microsoft.com/office/drawing/2014/main" id="{DB253349-7D19-9B29-AE8F-2CBA36ED8847}"/>
                </a:ext>
              </a:extLst>
            </p:cNvPr>
            <p:cNvSpPr txBox="1">
              <a:spLocks noChangeArrowheads="1"/>
            </p:cNvSpPr>
            <p:nvPr/>
          </p:nvSpPr>
          <p:spPr bwMode="auto">
            <a:xfrm>
              <a:off x="435021" y="449451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閲覧者</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32" name="Graphic 97">
              <a:extLst>
                <a:ext uri="{FF2B5EF4-FFF2-40B4-BE49-F238E27FC236}">
                  <a16:creationId xmlns:a16="http://schemas.microsoft.com/office/drawing/2014/main" id="{DBC6F24B-9A41-E19F-E232-FB8E14DDFE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021" y="3439732"/>
              <a:ext cx="457200" cy="457200"/>
            </a:xfrm>
            <a:prstGeom prst="rect">
              <a:avLst/>
            </a:prstGeom>
          </p:spPr>
        </p:pic>
        <p:pic>
          <p:nvPicPr>
            <p:cNvPr id="33" name="Graphic 99">
              <a:extLst>
                <a:ext uri="{FF2B5EF4-FFF2-40B4-BE49-F238E27FC236}">
                  <a16:creationId xmlns:a16="http://schemas.microsoft.com/office/drawing/2014/main" id="{EC6405B5-5FE3-4A3D-FADF-A199C53805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5485" y="3439732"/>
              <a:ext cx="457200" cy="457200"/>
            </a:xfrm>
            <a:prstGeom prst="rect">
              <a:avLst/>
            </a:prstGeom>
          </p:spPr>
        </p:pic>
      </p:grpSp>
      <p:cxnSp>
        <p:nvCxnSpPr>
          <p:cNvPr id="34" name="Straight Arrow Connector 100">
            <a:extLst>
              <a:ext uri="{FF2B5EF4-FFF2-40B4-BE49-F238E27FC236}">
                <a16:creationId xmlns:a16="http://schemas.microsoft.com/office/drawing/2014/main" id="{37ECD9CF-C1AD-E0EB-7671-5B712A83DA55}"/>
              </a:ext>
            </a:extLst>
          </p:cNvPr>
          <p:cNvCxnSpPr>
            <a:cxnSpLocks/>
          </p:cNvCxnSpPr>
          <p:nvPr/>
        </p:nvCxnSpPr>
        <p:spPr>
          <a:xfrm flipV="1">
            <a:off x="3313571" y="4931710"/>
            <a:ext cx="1819855" cy="1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101">
            <a:extLst>
              <a:ext uri="{FF2B5EF4-FFF2-40B4-BE49-F238E27FC236}">
                <a16:creationId xmlns:a16="http://schemas.microsoft.com/office/drawing/2014/main" id="{699D1DC6-3F00-F924-FC03-87CA1493226C}"/>
              </a:ext>
            </a:extLst>
          </p:cNvPr>
          <p:cNvCxnSpPr>
            <a:cxnSpLocks/>
            <a:stCxn id="33" idx="3"/>
            <a:endCxn id="18" idx="1"/>
          </p:cNvCxnSpPr>
          <p:nvPr/>
        </p:nvCxnSpPr>
        <p:spPr>
          <a:xfrm>
            <a:off x="3306852" y="4932736"/>
            <a:ext cx="5353681" cy="2681230"/>
          </a:xfrm>
          <a:prstGeom prst="bentConnector3">
            <a:avLst>
              <a:gd name="adj1" fmla="val 10340"/>
            </a:avLst>
          </a:prstGeom>
          <a:ln>
            <a:tailEnd type="triangle"/>
          </a:ln>
        </p:spPr>
        <p:style>
          <a:lnRef idx="1">
            <a:schemeClr val="dk1"/>
          </a:lnRef>
          <a:fillRef idx="0">
            <a:schemeClr val="dk1"/>
          </a:fillRef>
          <a:effectRef idx="0">
            <a:schemeClr val="dk1"/>
          </a:effectRef>
          <a:fontRef idx="minor">
            <a:schemeClr val="tx1"/>
          </a:fontRef>
        </p:style>
      </p:cxnSp>
      <p:pic>
        <p:nvPicPr>
          <p:cNvPr id="36" name="Graphic 22">
            <a:extLst>
              <a:ext uri="{FF2B5EF4-FFF2-40B4-BE49-F238E27FC236}">
                <a16:creationId xmlns:a16="http://schemas.microsoft.com/office/drawing/2014/main" id="{7A01E575-6440-F7BF-FF6F-5E7F3BEFE0AD}"/>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12026766" y="738801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19">
            <a:extLst>
              <a:ext uri="{FF2B5EF4-FFF2-40B4-BE49-F238E27FC236}">
                <a16:creationId xmlns:a16="http://schemas.microsoft.com/office/drawing/2014/main" id="{A3BAB948-58C2-EC75-D0D0-B98D37D22F42}"/>
              </a:ext>
            </a:extLst>
          </p:cNvPr>
          <p:cNvSpPr txBox="1">
            <a:spLocks noChangeArrowheads="1"/>
          </p:cNvSpPr>
          <p:nvPr/>
        </p:nvSpPr>
        <p:spPr bwMode="auto">
          <a:xfrm>
            <a:off x="11541789" y="7857209"/>
            <a:ext cx="14271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職員</a:t>
            </a:r>
            <a:endPar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コンテンツ投稿者</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38" name="Straight Arrow Connector 111">
            <a:extLst>
              <a:ext uri="{FF2B5EF4-FFF2-40B4-BE49-F238E27FC236}">
                <a16:creationId xmlns:a16="http://schemas.microsoft.com/office/drawing/2014/main" id="{F413F39E-4EE8-8327-B56D-021A3CCE6689}"/>
              </a:ext>
            </a:extLst>
          </p:cNvPr>
          <p:cNvCxnSpPr>
            <a:cxnSpLocks/>
            <a:stCxn id="36" idx="1"/>
            <a:endCxn id="18" idx="3"/>
          </p:cNvCxnSpPr>
          <p:nvPr/>
        </p:nvCxnSpPr>
        <p:spPr>
          <a:xfrm flipH="1" flipV="1">
            <a:off x="9300613" y="7613966"/>
            <a:ext cx="2726153" cy="2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44">
            <a:extLst>
              <a:ext uri="{FF2B5EF4-FFF2-40B4-BE49-F238E27FC236}">
                <a16:creationId xmlns:a16="http://schemas.microsoft.com/office/drawing/2014/main" id="{928A176B-C31B-54FA-4283-A9B1CD386871}"/>
              </a:ext>
            </a:extLst>
          </p:cNvPr>
          <p:cNvSpPr/>
          <p:nvPr/>
        </p:nvSpPr>
        <p:spPr>
          <a:xfrm>
            <a:off x="4730112" y="3380682"/>
            <a:ext cx="6473435" cy="2839897"/>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フロントエンド配信部</a:t>
            </a:r>
            <a:endParaRPr kumimoji="1" 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sp>
        <p:nvSpPr>
          <p:cNvPr id="44" name="Rectangle 45">
            <a:extLst>
              <a:ext uri="{FF2B5EF4-FFF2-40B4-BE49-F238E27FC236}">
                <a16:creationId xmlns:a16="http://schemas.microsoft.com/office/drawing/2014/main" id="{4BDCC0C4-C641-F657-166C-56D71B26524C}"/>
              </a:ext>
            </a:extLst>
          </p:cNvPr>
          <p:cNvSpPr/>
          <p:nvPr/>
        </p:nvSpPr>
        <p:spPr>
          <a:xfrm>
            <a:off x="4730111" y="6637315"/>
            <a:ext cx="6473435" cy="1721269"/>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ヘッドレス</a:t>
            </a:r>
            <a:r>
              <a:rPr kumimoji="1" lang="en-US" altLang="ja-JP"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CMS</a:t>
            </a: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部</a:t>
            </a:r>
            <a:endParaRPr kumimoji="1" 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sp>
        <p:nvSpPr>
          <p:cNvPr id="49" name="Rectangle 53">
            <a:extLst>
              <a:ext uri="{FF2B5EF4-FFF2-40B4-BE49-F238E27FC236}">
                <a16:creationId xmlns:a16="http://schemas.microsoft.com/office/drawing/2014/main" id="{1EF79677-4FA4-0DC3-7BAA-BD14A99CAA7E}"/>
              </a:ext>
            </a:extLst>
          </p:cNvPr>
          <p:cNvSpPr/>
          <p:nvPr/>
        </p:nvSpPr>
        <p:spPr>
          <a:xfrm>
            <a:off x="10064103" y="4611670"/>
            <a:ext cx="640080" cy="64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コード</a:t>
            </a:r>
            <a:endParaRPr kumimoji="1" lang="en-US" altLang="ja-JP"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レポジトリ</a:t>
            </a:r>
            <a:endParaRPr kumimoji="1" 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endParaRPr>
          </a:p>
        </p:txBody>
      </p:sp>
      <p:sp>
        <p:nvSpPr>
          <p:cNvPr id="50" name="テキスト ボックス 49">
            <a:extLst>
              <a:ext uri="{FF2B5EF4-FFF2-40B4-BE49-F238E27FC236}">
                <a16:creationId xmlns:a16="http://schemas.microsoft.com/office/drawing/2014/main" id="{245FD56C-CBB3-32E0-2043-35069E089CC6}"/>
              </a:ext>
            </a:extLst>
          </p:cNvPr>
          <p:cNvSpPr txBox="1"/>
          <p:nvPr/>
        </p:nvSpPr>
        <p:spPr>
          <a:xfrm>
            <a:off x="8387657" y="5163865"/>
            <a:ext cx="1204973" cy="459357"/>
          </a:xfrm>
          <a:prstGeom prst="rect">
            <a:avLst/>
          </a:prstGeom>
          <a:noFill/>
        </p:spPr>
        <p:txBody>
          <a:bodyPr wrap="square" rtlCol="0">
            <a:spAutoFit/>
          </a:bodyPr>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AWS </a:t>
            </a:r>
            <a:r>
              <a:rPr kumimoji="0" lang="en-US" altLang="en-US" sz="800" b="0" i="0" u="none" strike="noStrike" kern="0" cap="none" spc="0" normalizeH="0" baseline="0" noProof="0" dirty="0" err="1">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CodeBuild</a:t>
            </a:r>
            <a:endParaRPr kumimoji="0" lang="en-US"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a:sym typeface="Arial"/>
              </a:rPr>
              <a:t>コードのビルド／デプロイ自動化</a:t>
            </a:r>
          </a:p>
        </p:txBody>
      </p:sp>
      <p:pic>
        <p:nvPicPr>
          <p:cNvPr id="51" name="Graphic 19">
            <a:extLst>
              <a:ext uri="{FF2B5EF4-FFF2-40B4-BE49-F238E27FC236}">
                <a16:creationId xmlns:a16="http://schemas.microsoft.com/office/drawing/2014/main" id="{39EA6847-1A8B-B5AC-0351-B3B8E12428C9}"/>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716543" y="465242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Oval 28">
            <a:extLst>
              <a:ext uri="{FF2B5EF4-FFF2-40B4-BE49-F238E27FC236}">
                <a16:creationId xmlns:a16="http://schemas.microsoft.com/office/drawing/2014/main" id="{77959D8E-8870-58EC-AA0D-7550A0794E7E}"/>
              </a:ext>
            </a:extLst>
          </p:cNvPr>
          <p:cNvSpPr>
            <a:spLocks noChangeAspect="1"/>
          </p:cNvSpPr>
          <p:nvPr/>
        </p:nvSpPr>
        <p:spPr bwMode="auto">
          <a:xfrm>
            <a:off x="7875663" y="4786003"/>
            <a:ext cx="94204" cy="94204"/>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endParaRPr kumimoji="0" lang="en-US" sz="1832"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57" name="Oval 28">
            <a:extLst>
              <a:ext uri="{FF2B5EF4-FFF2-40B4-BE49-F238E27FC236}">
                <a16:creationId xmlns:a16="http://schemas.microsoft.com/office/drawing/2014/main" id="{FFA2B994-C6AD-241B-0553-4B7B893FA426}"/>
              </a:ext>
            </a:extLst>
          </p:cNvPr>
          <p:cNvSpPr>
            <a:spLocks noChangeAspect="1"/>
          </p:cNvSpPr>
          <p:nvPr/>
        </p:nvSpPr>
        <p:spPr bwMode="auto">
          <a:xfrm>
            <a:off x="7875663" y="4927243"/>
            <a:ext cx="94204" cy="94204"/>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endParaRPr kumimoji="0" lang="en-US" sz="1832"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grpSp>
        <p:nvGrpSpPr>
          <p:cNvPr id="58" name="グループ化 57">
            <a:extLst>
              <a:ext uri="{FF2B5EF4-FFF2-40B4-BE49-F238E27FC236}">
                <a16:creationId xmlns:a16="http://schemas.microsoft.com/office/drawing/2014/main" id="{DE580BBD-7203-6F9D-57D2-E0638968B32D}"/>
              </a:ext>
            </a:extLst>
          </p:cNvPr>
          <p:cNvGrpSpPr/>
          <p:nvPr/>
        </p:nvGrpSpPr>
        <p:grpSpPr>
          <a:xfrm>
            <a:off x="4647709" y="4687969"/>
            <a:ext cx="1463671" cy="930912"/>
            <a:chOff x="1366408" y="3895983"/>
            <a:chExt cx="1045479" cy="664936"/>
          </a:xfrm>
        </p:grpSpPr>
        <p:pic>
          <p:nvPicPr>
            <p:cNvPr id="59" name="Graphic 19">
              <a:extLst>
                <a:ext uri="{FF2B5EF4-FFF2-40B4-BE49-F238E27FC236}">
                  <a16:creationId xmlns:a16="http://schemas.microsoft.com/office/drawing/2014/main" id="{42C34446-146C-8E4E-8CE7-374759C9B6A0}"/>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706260" y="3895983"/>
              <a:ext cx="390856" cy="39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テキスト ボックス 59">
              <a:extLst>
                <a:ext uri="{FF2B5EF4-FFF2-40B4-BE49-F238E27FC236}">
                  <a16:creationId xmlns:a16="http://schemas.microsoft.com/office/drawing/2014/main" id="{CEC2A699-AF4E-8D26-C634-F62D0E304E5D}"/>
                </a:ext>
              </a:extLst>
            </p:cNvPr>
            <p:cNvSpPr txBox="1"/>
            <p:nvPr/>
          </p:nvSpPr>
          <p:spPr>
            <a:xfrm>
              <a:off x="1366408" y="4319095"/>
              <a:ext cx="1045479" cy="241824"/>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Amazon CloudFront</a:t>
              </a:r>
            </a:p>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フロントエンド配信</a:t>
              </a: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CDN</a:t>
              </a:r>
              <a:endParaRPr kumimoji="1" lang="ja-JP" altLang="en-US" sz="8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p:txBody>
        </p:sp>
      </p:grpSp>
      <p:cxnSp>
        <p:nvCxnSpPr>
          <p:cNvPr id="61" name="Straight Arrow Connector 102">
            <a:extLst>
              <a:ext uri="{FF2B5EF4-FFF2-40B4-BE49-F238E27FC236}">
                <a16:creationId xmlns:a16="http://schemas.microsoft.com/office/drawing/2014/main" id="{F7BB1806-A736-5C88-3996-BC2E12C8A724}"/>
              </a:ext>
            </a:extLst>
          </p:cNvPr>
          <p:cNvCxnSpPr>
            <a:cxnSpLocks/>
          </p:cNvCxnSpPr>
          <p:nvPr/>
        </p:nvCxnSpPr>
        <p:spPr>
          <a:xfrm flipH="1">
            <a:off x="7361826" y="4948846"/>
            <a:ext cx="13441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64" name="グループ化 63">
            <a:extLst>
              <a:ext uri="{FF2B5EF4-FFF2-40B4-BE49-F238E27FC236}">
                <a16:creationId xmlns:a16="http://schemas.microsoft.com/office/drawing/2014/main" id="{4094DC23-5F64-D694-931A-50D192EF8F13}"/>
              </a:ext>
            </a:extLst>
          </p:cNvPr>
          <p:cNvGrpSpPr/>
          <p:nvPr/>
        </p:nvGrpSpPr>
        <p:grpSpPr>
          <a:xfrm>
            <a:off x="6536525" y="4678021"/>
            <a:ext cx="1147237" cy="1030230"/>
            <a:chOff x="2511323" y="3901785"/>
            <a:chExt cx="819455" cy="735878"/>
          </a:xfrm>
        </p:grpSpPr>
        <p:pic>
          <p:nvPicPr>
            <p:cNvPr id="66" name="Graphic 8">
              <a:extLst>
                <a:ext uri="{FF2B5EF4-FFF2-40B4-BE49-F238E27FC236}">
                  <a16:creationId xmlns:a16="http://schemas.microsoft.com/office/drawing/2014/main" id="{3147AF6C-4F3E-F21E-94FB-70F83777DEBF}"/>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2735344" y="3901785"/>
              <a:ext cx="390857" cy="39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テキスト ボックス 76">
              <a:extLst>
                <a:ext uri="{FF2B5EF4-FFF2-40B4-BE49-F238E27FC236}">
                  <a16:creationId xmlns:a16="http://schemas.microsoft.com/office/drawing/2014/main" id="{8CCDE82C-62ED-111F-7194-80F8BC876CDB}"/>
                </a:ext>
              </a:extLst>
            </p:cNvPr>
            <p:cNvSpPr txBox="1"/>
            <p:nvPr/>
          </p:nvSpPr>
          <p:spPr>
            <a:xfrm>
              <a:off x="2511323" y="4307902"/>
              <a:ext cx="819455" cy="329761"/>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Amazon S3</a:t>
              </a:r>
            </a:p>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コンテンツ配信</a:t>
              </a:r>
              <a:endPar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ストレージ</a:t>
              </a:r>
              <a:endParaRPr kumimoji="1" lang="ja-JP" altLang="en-US" sz="8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p:txBody>
        </p:sp>
      </p:grpSp>
      <p:cxnSp>
        <p:nvCxnSpPr>
          <p:cNvPr id="82" name="直線矢印コネクタ 81">
            <a:extLst>
              <a:ext uri="{FF2B5EF4-FFF2-40B4-BE49-F238E27FC236}">
                <a16:creationId xmlns:a16="http://schemas.microsoft.com/office/drawing/2014/main" id="{C4537B35-9F90-DC71-2417-84FD5237689C}"/>
              </a:ext>
            </a:extLst>
          </p:cNvPr>
          <p:cNvCxnSpPr>
            <a:cxnSpLocks/>
          </p:cNvCxnSpPr>
          <p:nvPr/>
        </p:nvCxnSpPr>
        <p:spPr>
          <a:xfrm flipV="1">
            <a:off x="5680878" y="4951621"/>
            <a:ext cx="1193678" cy="45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4017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3535-E91A-0C2D-436F-8E91E7079301}"/>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9DC26FAC-ADD3-CB7E-690F-3245FC54804A}"/>
              </a:ext>
            </a:extLst>
          </p:cNvPr>
          <p:cNvSpPr>
            <a:spLocks noGrp="1"/>
          </p:cNvSpPr>
          <p:nvPr>
            <p:ph type="title"/>
          </p:nvPr>
        </p:nvSpPr>
        <p:spPr/>
        <p:txBody>
          <a:bodyPr>
            <a:normAutofit fontScale="90000"/>
          </a:bodyPr>
          <a:lstStyle/>
          <a:p>
            <a:r>
              <a:rPr kumimoji="1" lang="en-US" altLang="ja-JP"/>
              <a:t>5-1-1-3</a:t>
            </a:r>
            <a:r>
              <a:rPr kumimoji="1" lang="en-US" altLang="ja-JP" dirty="0"/>
              <a:t>.</a:t>
            </a:r>
            <a:r>
              <a:rPr kumimoji="1" lang="ja-JP" altLang="en-US" dirty="0"/>
              <a:t>利用者認証</a:t>
            </a:r>
            <a:r>
              <a:rPr kumimoji="1" lang="en-US" altLang="ja-JP" dirty="0"/>
              <a:t>_</a:t>
            </a:r>
            <a:r>
              <a:rPr kumimoji="1" lang="ja-JP" altLang="en-US" dirty="0"/>
              <a:t>本人確認機能（レベル</a:t>
            </a:r>
            <a:r>
              <a:rPr kumimoji="1" lang="en-US" altLang="ja-JP" dirty="0"/>
              <a:t>C</a:t>
            </a:r>
            <a:r>
              <a:rPr kumimoji="1" lang="ja-JP" altLang="en-US" dirty="0"/>
              <a:t>）</a:t>
            </a:r>
            <a:br>
              <a:rPr kumimoji="1" lang="en-US" altLang="ja-JP"/>
            </a:br>
            <a:r>
              <a:rPr kumimoji="1" lang="en-US" altLang="ja-JP" sz="3100"/>
              <a:t>(</a:t>
            </a:r>
            <a:r>
              <a:rPr kumimoji="1" lang="ja-JP" altLang="en-US" sz="3100"/>
              <a:t>パターン</a:t>
            </a:r>
            <a:r>
              <a:rPr kumimoji="1" lang="en-US" altLang="ja-JP" sz="3100"/>
              <a:t>1 </a:t>
            </a:r>
            <a:r>
              <a:rPr kumimoji="1" lang="ja-JP" altLang="en-US" sz="3100"/>
              <a:t>個人</a:t>
            </a:r>
            <a:r>
              <a:rPr kumimoji="1" lang="ja-JP" altLang="en-US" sz="3100" dirty="0"/>
              <a:t>または法人</a:t>
            </a:r>
            <a:r>
              <a:rPr kumimoji="1" lang="en-US" altLang="ja-JP" sz="3100" dirty="0"/>
              <a:t>/</a:t>
            </a:r>
            <a:r>
              <a:rPr kumimoji="1" lang="ja-JP" altLang="en-US" sz="3100" dirty="0"/>
              <a:t>身元確認</a:t>
            </a:r>
            <a:r>
              <a:rPr kumimoji="1" lang="en-US" altLang="ja-JP" sz="3100" dirty="0"/>
              <a:t>:</a:t>
            </a:r>
            <a:r>
              <a:rPr kumimoji="1" lang="ja-JP" altLang="en-US" sz="3100" dirty="0"/>
              <a:t>なし、当人認証</a:t>
            </a:r>
            <a:r>
              <a:rPr kumimoji="1" lang="en-US" altLang="ja-JP" sz="3100" dirty="0"/>
              <a:t>:</a:t>
            </a:r>
            <a:r>
              <a:rPr kumimoji="1" lang="ja-JP" altLang="en-US" sz="3100" dirty="0"/>
              <a:t>単要素認証</a:t>
            </a:r>
            <a:r>
              <a:rPr kumimoji="1" lang="en-US" altLang="ja-JP" sz="3100" dirty="0"/>
              <a:t>/Amazon Cognito</a:t>
            </a:r>
            <a:r>
              <a:rPr kumimoji="1" lang="ja-JP" altLang="en-US" sz="3100" dirty="0"/>
              <a:t>利用</a:t>
            </a:r>
            <a:r>
              <a:rPr kumimoji="1" lang="en-US" altLang="ja-JP" sz="3100" dirty="0"/>
              <a:t>)</a:t>
            </a:r>
            <a:endParaRPr kumimoji="1" lang="ja-JP" altLang="en-US" sz="3100" dirty="0"/>
          </a:p>
        </p:txBody>
      </p:sp>
      <p:sp>
        <p:nvSpPr>
          <p:cNvPr id="2" name="正方形/長方形 1">
            <a:extLst>
              <a:ext uri="{FF2B5EF4-FFF2-40B4-BE49-F238E27FC236}">
                <a16:creationId xmlns:a16="http://schemas.microsoft.com/office/drawing/2014/main" id="{0E4CB201-8C54-8059-08E9-29204C33160F}"/>
              </a:ext>
            </a:extLst>
          </p:cNvPr>
          <p:cNvSpPr/>
          <p:nvPr/>
        </p:nvSpPr>
        <p:spPr>
          <a:xfrm>
            <a:off x="7545860" y="2837136"/>
            <a:ext cx="2375053" cy="431578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4" name="正方形/長方形 3">
            <a:extLst>
              <a:ext uri="{FF2B5EF4-FFF2-40B4-BE49-F238E27FC236}">
                <a16:creationId xmlns:a16="http://schemas.microsoft.com/office/drawing/2014/main" id="{20BF6934-F153-2D30-D2F9-11018356B09E}"/>
              </a:ext>
            </a:extLst>
          </p:cNvPr>
          <p:cNvSpPr/>
          <p:nvPr/>
        </p:nvSpPr>
        <p:spPr>
          <a:xfrm>
            <a:off x="9920914" y="4381193"/>
            <a:ext cx="3990925" cy="2182021"/>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利用者認証</a:t>
            </a:r>
            <a:r>
              <a:rPr kumimoji="1" lang="en-US" altLang="ja-JP" sz="160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本人確認機能（レベル</a:t>
            </a:r>
            <a:r>
              <a:rPr kumimoji="1" lang="en-US" altLang="ja-JP" sz="1600" dirty="0">
                <a:solidFill>
                  <a:schemeClr val="tx1"/>
                </a:solidFill>
                <a:latin typeface="Meiryo UI" panose="020B0604030504040204" pitchFamily="34" charset="-128"/>
                <a:ea typeface="Meiryo UI" panose="020B0604030504040204" pitchFamily="34" charset="-128"/>
              </a:rPr>
              <a:t>C</a:t>
            </a:r>
            <a:r>
              <a:rPr kumimoji="1" lang="ja-JP" altLang="en-US" sz="1600">
                <a:solidFill>
                  <a:schemeClr val="tx1"/>
                </a:solidFill>
                <a:latin typeface="Meiryo UI" panose="020B0604030504040204" pitchFamily="34" charset="-128"/>
                <a:ea typeface="Meiryo UI" panose="020B0604030504040204" pitchFamily="34" charset="-128"/>
              </a:rPr>
              <a:t>）</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9">
            <a:extLst>
              <a:ext uri="{FF2B5EF4-FFF2-40B4-BE49-F238E27FC236}">
                <a16:creationId xmlns:a16="http://schemas.microsoft.com/office/drawing/2014/main" id="{A8CC54F4-AAFC-2714-78EA-600441EE4FD3}"/>
              </a:ext>
            </a:extLst>
          </p:cNvPr>
          <p:cNvSpPr txBox="1">
            <a:spLocks noChangeArrowheads="1"/>
          </p:cNvSpPr>
          <p:nvPr/>
        </p:nvSpPr>
        <p:spPr bwMode="auto">
          <a:xfrm>
            <a:off x="7193508" y="5696452"/>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API Gateway</a:t>
            </a: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バックエンド</a:t>
            </a:r>
            <a:r>
              <a:rPr lang="en-US" altLang="ja-JP" sz="1000" dirty="0">
                <a:latin typeface="Meiryo UI" panose="020B0604030504040204" pitchFamily="34" charset="-128"/>
                <a:ea typeface="Meiryo UI" panose="020B0604030504040204" pitchFamily="34" charset="-128"/>
                <a:cs typeface="Amazon Ember" panose="020B0603020204020204" pitchFamily="34" charset="0"/>
              </a:rPr>
              <a:t>API</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6" name="Rectangle 78">
            <a:extLst>
              <a:ext uri="{FF2B5EF4-FFF2-40B4-BE49-F238E27FC236}">
                <a16:creationId xmlns:a16="http://schemas.microsoft.com/office/drawing/2014/main" id="{CA53B91F-CEB1-8568-5D37-CDC762BE657A}"/>
              </a:ext>
            </a:extLst>
          </p:cNvPr>
          <p:cNvSpPr/>
          <p:nvPr/>
        </p:nvSpPr>
        <p:spPr>
          <a:xfrm>
            <a:off x="7220049" y="2198569"/>
            <a:ext cx="6831364" cy="643017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rPr>
              <a:t>AWS Cloud</a:t>
            </a:r>
          </a:p>
        </p:txBody>
      </p:sp>
      <p:pic>
        <p:nvPicPr>
          <p:cNvPr id="7" name="Graphic 79">
            <a:extLst>
              <a:ext uri="{FF2B5EF4-FFF2-40B4-BE49-F238E27FC236}">
                <a16:creationId xmlns:a16="http://schemas.microsoft.com/office/drawing/2014/main" id="{258CCB1E-0C2C-E24A-FFDC-B6E67493F87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220050" y="2196980"/>
            <a:ext cx="381000" cy="381000"/>
          </a:xfrm>
          <a:prstGeom prst="rect">
            <a:avLst/>
          </a:prstGeom>
        </p:spPr>
      </p:pic>
      <p:sp>
        <p:nvSpPr>
          <p:cNvPr id="8" name="TextBox 12">
            <a:extLst>
              <a:ext uri="{FF2B5EF4-FFF2-40B4-BE49-F238E27FC236}">
                <a16:creationId xmlns:a16="http://schemas.microsoft.com/office/drawing/2014/main" id="{30770FBA-342E-23DC-8080-80B70B1B8046}"/>
              </a:ext>
            </a:extLst>
          </p:cNvPr>
          <p:cNvSpPr txBox="1">
            <a:spLocks noChangeArrowheads="1"/>
          </p:cNvSpPr>
          <p:nvPr/>
        </p:nvSpPr>
        <p:spPr bwMode="auto">
          <a:xfrm>
            <a:off x="3851147" y="3845489"/>
            <a:ext cx="134681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利用者</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個人または法人</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pic>
        <p:nvPicPr>
          <p:cNvPr id="9" name="Graphic 23">
            <a:extLst>
              <a:ext uri="{FF2B5EF4-FFF2-40B4-BE49-F238E27FC236}">
                <a16:creationId xmlns:a16="http://schemas.microsoft.com/office/drawing/2014/main" id="{B0BEB512-5277-4991-E16F-9AEABF72194E}"/>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4260050" y="340751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a:extLst>
              <a:ext uri="{FF2B5EF4-FFF2-40B4-BE49-F238E27FC236}">
                <a16:creationId xmlns:a16="http://schemas.microsoft.com/office/drawing/2014/main" id="{0AA54BE3-E611-9369-3EC0-BE7590501205}"/>
              </a:ext>
            </a:extLst>
          </p:cNvPr>
          <p:cNvSpPr txBox="1">
            <a:spLocks noChangeArrowheads="1"/>
          </p:cNvSpPr>
          <p:nvPr/>
        </p:nvSpPr>
        <p:spPr bwMode="auto">
          <a:xfrm>
            <a:off x="5476293" y="2852053"/>
            <a:ext cx="1540852" cy="64633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ログイン</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ID&amp;パスワードを</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入力</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sp>
        <p:nvSpPr>
          <p:cNvPr id="11" name="TextBox 12">
            <a:extLst>
              <a:ext uri="{FF2B5EF4-FFF2-40B4-BE49-F238E27FC236}">
                <a16:creationId xmlns:a16="http://schemas.microsoft.com/office/drawing/2014/main" id="{9CC0231F-A0D2-0DC1-6A9C-CED565DEDCD6}"/>
              </a:ext>
            </a:extLst>
          </p:cNvPr>
          <p:cNvSpPr txBox="1">
            <a:spLocks noChangeArrowheads="1"/>
          </p:cNvSpPr>
          <p:nvPr/>
        </p:nvSpPr>
        <p:spPr bwMode="auto">
          <a:xfrm>
            <a:off x="5450195" y="3743205"/>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発行</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2" name="TextBox 12">
            <a:extLst>
              <a:ext uri="{FF2B5EF4-FFF2-40B4-BE49-F238E27FC236}">
                <a16:creationId xmlns:a16="http://schemas.microsoft.com/office/drawing/2014/main" id="{27532346-C7F1-CBD8-C47C-F15E2DE7561A}"/>
              </a:ext>
            </a:extLst>
          </p:cNvPr>
          <p:cNvSpPr txBox="1">
            <a:spLocks noChangeArrowheads="1"/>
          </p:cNvSpPr>
          <p:nvPr/>
        </p:nvSpPr>
        <p:spPr bwMode="auto">
          <a:xfrm>
            <a:off x="5460488" y="4965051"/>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API呼び出し</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トークン含む</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sp>
        <p:nvSpPr>
          <p:cNvPr id="13" name="Rectangle 115">
            <a:extLst>
              <a:ext uri="{FF2B5EF4-FFF2-40B4-BE49-F238E27FC236}">
                <a16:creationId xmlns:a16="http://schemas.microsoft.com/office/drawing/2014/main" id="{2955313B-BE84-64E1-2D5F-ED3FF85F0DE6}"/>
              </a:ext>
            </a:extLst>
          </p:cNvPr>
          <p:cNvSpPr/>
          <p:nvPr/>
        </p:nvSpPr>
        <p:spPr>
          <a:xfrm>
            <a:off x="7457248" y="7282600"/>
            <a:ext cx="4378143"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endParaRPr>
          </a:p>
        </p:txBody>
      </p:sp>
      <p:sp>
        <p:nvSpPr>
          <p:cNvPr id="14" name="TextBox 20">
            <a:extLst>
              <a:ext uri="{FF2B5EF4-FFF2-40B4-BE49-F238E27FC236}">
                <a16:creationId xmlns:a16="http://schemas.microsoft.com/office/drawing/2014/main" id="{4EC02B68-D373-6C8A-A7B6-4FFFCE5B96B4}"/>
              </a:ext>
            </a:extLst>
          </p:cNvPr>
          <p:cNvSpPr txBox="1">
            <a:spLocks noChangeArrowheads="1"/>
          </p:cNvSpPr>
          <p:nvPr/>
        </p:nvSpPr>
        <p:spPr bwMode="auto">
          <a:xfrm>
            <a:off x="7581040" y="7481704"/>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mazon Ember" panose="020B0603020204020204" pitchFamily="34" charset="0"/>
              </a:rPr>
              <a:t>連携機能</a:t>
            </a:r>
            <a:endParaRPr lang="ja-JP" altLang="en-US" sz="1600" dirty="0">
              <a:latin typeface="Meiryo UI" panose="020B0604030504040204" pitchFamily="34" charset="-128"/>
              <a:ea typeface="Meiryo UI" panose="020B0604030504040204" pitchFamily="34" charset="-128"/>
              <a:cs typeface="Amazon Ember" panose="020B0603020204020204" pitchFamily="34" charset="0"/>
            </a:endParaRPr>
          </a:p>
          <a:p>
            <a:r>
              <a:rPr lang="ja-JP" altLang="en-US" sz="1200">
                <a:latin typeface="Meiryo UI" panose="020B0604030504040204" pitchFamily="34" charset="-128"/>
                <a:ea typeface="Meiryo UI" panose="020B0604030504040204" pitchFamily="34" charset="-128"/>
              </a:rPr>
              <a:t>アプリケーションのトップ画面を表示</a:t>
            </a:r>
            <a:endParaRPr lang="ja-JP">
              <a:latin typeface="Meiryo UI" panose="020B0604030504040204" pitchFamily="34" charset="-128"/>
              <a:ea typeface="Meiryo UI" panose="020B0604030504040204" pitchFamily="34" charset="-128"/>
            </a:endParaRPr>
          </a:p>
        </p:txBody>
      </p:sp>
      <p:sp>
        <p:nvSpPr>
          <p:cNvPr id="15" name="TextBox 20">
            <a:extLst>
              <a:ext uri="{FF2B5EF4-FFF2-40B4-BE49-F238E27FC236}">
                <a16:creationId xmlns:a16="http://schemas.microsoft.com/office/drawing/2014/main" id="{54A69FCB-9AFE-B313-BE5A-B84D9C77D9AE}"/>
              </a:ext>
            </a:extLst>
          </p:cNvPr>
          <p:cNvSpPr txBox="1">
            <a:spLocks noChangeArrowheads="1"/>
          </p:cNvSpPr>
          <p:nvPr/>
        </p:nvSpPr>
        <p:spPr bwMode="auto">
          <a:xfrm>
            <a:off x="9451134" y="7400374"/>
            <a:ext cx="2263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eaLnBrk="1" hangingPunct="1">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静的コンテンツ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16" name="カギ線コネクタ 63">
            <a:extLst>
              <a:ext uri="{FF2B5EF4-FFF2-40B4-BE49-F238E27FC236}">
                <a16:creationId xmlns:a16="http://schemas.microsoft.com/office/drawing/2014/main" id="{B72DEC31-41EF-84BE-4920-A70B966BB22A}"/>
              </a:ext>
            </a:extLst>
          </p:cNvPr>
          <p:cNvCxnSpPr>
            <a:cxnSpLocks/>
          </p:cNvCxnSpPr>
          <p:nvPr/>
        </p:nvCxnSpPr>
        <p:spPr>
          <a:xfrm rot="16200000" flipH="1">
            <a:off x="4173373" y="4528614"/>
            <a:ext cx="3493780" cy="305086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20">
            <a:extLst>
              <a:ext uri="{FF2B5EF4-FFF2-40B4-BE49-F238E27FC236}">
                <a16:creationId xmlns:a16="http://schemas.microsoft.com/office/drawing/2014/main" id="{E2C48EEE-8470-8B20-BAF5-8B167F4F7787}"/>
              </a:ext>
            </a:extLst>
          </p:cNvPr>
          <p:cNvCxnSpPr>
            <a:cxnSpLocks/>
          </p:cNvCxnSpPr>
          <p:nvPr/>
        </p:nvCxnSpPr>
        <p:spPr>
          <a:xfrm>
            <a:off x="4729950" y="3498384"/>
            <a:ext cx="3311526" cy="9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20">
            <a:extLst>
              <a:ext uri="{FF2B5EF4-FFF2-40B4-BE49-F238E27FC236}">
                <a16:creationId xmlns:a16="http://schemas.microsoft.com/office/drawing/2014/main" id="{B09AC8CD-1E20-3AF2-1C21-4F14382F30FB}"/>
              </a:ext>
            </a:extLst>
          </p:cNvPr>
          <p:cNvCxnSpPr>
            <a:cxnSpLocks/>
          </p:cNvCxnSpPr>
          <p:nvPr/>
        </p:nvCxnSpPr>
        <p:spPr>
          <a:xfrm flipH="1">
            <a:off x="4729950" y="3741864"/>
            <a:ext cx="3311526" cy="9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カギ線コネクタ 25">
            <a:extLst>
              <a:ext uri="{FF2B5EF4-FFF2-40B4-BE49-F238E27FC236}">
                <a16:creationId xmlns:a16="http://schemas.microsoft.com/office/drawing/2014/main" id="{10F6D867-7865-4BA5-5D1B-72703AFC1CAF}"/>
              </a:ext>
            </a:extLst>
          </p:cNvPr>
          <p:cNvCxnSpPr>
            <a:cxnSpLocks/>
            <a:stCxn id="8" idx="2"/>
            <a:endCxn id="21" idx="1"/>
          </p:cNvCxnSpPr>
          <p:nvPr/>
        </p:nvCxnSpPr>
        <p:spPr>
          <a:xfrm rot="16200000" flipH="1">
            <a:off x="5722874" y="3108834"/>
            <a:ext cx="1119562" cy="351620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21" name="Graphic 17">
            <a:extLst>
              <a:ext uri="{FF2B5EF4-FFF2-40B4-BE49-F238E27FC236}">
                <a16:creationId xmlns:a16="http://schemas.microsoft.com/office/drawing/2014/main" id="{CBA8EE3A-6521-D1A5-B66A-17770551B46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040756" y="515239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phic 8">
            <a:extLst>
              <a:ext uri="{FF2B5EF4-FFF2-40B4-BE49-F238E27FC236}">
                <a16:creationId xmlns:a16="http://schemas.microsoft.com/office/drawing/2014/main" id="{C3D43A45-3573-FE4B-A29C-207DC6850B04}"/>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8132196" y="636543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1">
            <a:extLst>
              <a:ext uri="{FF2B5EF4-FFF2-40B4-BE49-F238E27FC236}">
                <a16:creationId xmlns:a16="http://schemas.microsoft.com/office/drawing/2014/main" id="{030117C6-7CB7-FD44-B33B-27D1E751447C}"/>
              </a:ext>
            </a:extLst>
          </p:cNvPr>
          <p:cNvSpPr txBox="1">
            <a:spLocks noChangeArrowheads="1"/>
          </p:cNvSpPr>
          <p:nvPr/>
        </p:nvSpPr>
        <p:spPr bwMode="auto">
          <a:xfrm>
            <a:off x="7880523" y="6708964"/>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AWS WAF</a:t>
            </a:r>
          </a:p>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API</a:t>
            </a:r>
            <a:r>
              <a:rPr lang="ja-JP" altLang="en-US" sz="800" dirty="0">
                <a:latin typeface="Meiryo UI" panose="020B0604030504040204" pitchFamily="34" charset="-128"/>
                <a:ea typeface="Meiryo UI" panose="020B0604030504040204" pitchFamily="34" charset="-128"/>
                <a:cs typeface="Amazon Ember" panose="020B0603020204020204" pitchFamily="34" charset="0"/>
              </a:rPr>
              <a:t>保護</a:t>
            </a:r>
            <a:endParaRPr lang="en-US" altLang="ja-JP" sz="8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24" name="直線矢印コネクタ 120">
            <a:extLst>
              <a:ext uri="{FF2B5EF4-FFF2-40B4-BE49-F238E27FC236}">
                <a16:creationId xmlns:a16="http://schemas.microsoft.com/office/drawing/2014/main" id="{0F365F6A-9F79-39C1-6E9C-A35BDD2BE35F}"/>
              </a:ext>
            </a:extLst>
          </p:cNvPr>
          <p:cNvCxnSpPr>
            <a:cxnSpLocks/>
            <a:stCxn id="22" idx="0"/>
          </p:cNvCxnSpPr>
          <p:nvPr/>
        </p:nvCxnSpPr>
        <p:spPr>
          <a:xfrm flipV="1">
            <a:off x="8315076" y="6096562"/>
            <a:ext cx="1" cy="268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Graphic 17">
            <a:extLst>
              <a:ext uri="{FF2B5EF4-FFF2-40B4-BE49-F238E27FC236}">
                <a16:creationId xmlns:a16="http://schemas.microsoft.com/office/drawing/2014/main" id="{1DB8CA73-5C51-A535-32CB-5613BDC93D9B}"/>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8041476" y="3378302"/>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9">
            <a:extLst>
              <a:ext uri="{FF2B5EF4-FFF2-40B4-BE49-F238E27FC236}">
                <a16:creationId xmlns:a16="http://schemas.microsoft.com/office/drawing/2014/main" id="{FEC356B9-E091-A448-5B81-DD915279F9EC}"/>
              </a:ext>
            </a:extLst>
          </p:cNvPr>
          <p:cNvSpPr txBox="1">
            <a:spLocks noChangeArrowheads="1"/>
          </p:cNvSpPr>
          <p:nvPr/>
        </p:nvSpPr>
        <p:spPr bwMode="auto">
          <a:xfrm>
            <a:off x="7674638" y="3923071"/>
            <a:ext cx="12808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Cognito</a:t>
            </a:r>
          </a:p>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ユーザプール</a:t>
            </a:r>
            <a:r>
              <a:rPr lang="en-US" altLang="en-US" sz="1000" dirty="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ユーザ管理</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27" name="直線矢印コネクタ 120">
            <a:extLst>
              <a:ext uri="{FF2B5EF4-FFF2-40B4-BE49-F238E27FC236}">
                <a16:creationId xmlns:a16="http://schemas.microsoft.com/office/drawing/2014/main" id="{ED8369C8-6278-B38C-5DBA-ACFD1DE497E5}"/>
              </a:ext>
            </a:extLst>
          </p:cNvPr>
          <p:cNvCxnSpPr>
            <a:cxnSpLocks/>
            <a:stCxn id="21" idx="0"/>
            <a:endCxn id="26" idx="2"/>
          </p:cNvCxnSpPr>
          <p:nvPr/>
        </p:nvCxnSpPr>
        <p:spPr>
          <a:xfrm flipV="1">
            <a:off x="8315076" y="4477069"/>
            <a:ext cx="1" cy="675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2">
            <a:extLst>
              <a:ext uri="{FF2B5EF4-FFF2-40B4-BE49-F238E27FC236}">
                <a16:creationId xmlns:a16="http://schemas.microsoft.com/office/drawing/2014/main" id="{06141049-109F-3DA4-6012-DD02F1D99DC6}"/>
              </a:ext>
            </a:extLst>
          </p:cNvPr>
          <p:cNvSpPr txBox="1">
            <a:spLocks noChangeArrowheads="1"/>
          </p:cNvSpPr>
          <p:nvPr/>
        </p:nvSpPr>
        <p:spPr bwMode="auto">
          <a:xfrm>
            <a:off x="8140922" y="4597725"/>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29" name="Rectangle 115">
            <a:extLst>
              <a:ext uri="{FF2B5EF4-FFF2-40B4-BE49-F238E27FC236}">
                <a16:creationId xmlns:a16="http://schemas.microsoft.com/office/drawing/2014/main" id="{9CC8FF81-E83A-D02F-7551-38DB63B84AE0}"/>
              </a:ext>
            </a:extLst>
          </p:cNvPr>
          <p:cNvSpPr/>
          <p:nvPr/>
        </p:nvSpPr>
        <p:spPr>
          <a:xfrm>
            <a:off x="10277684" y="3002111"/>
            <a:ext cx="3103555" cy="129701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30" name="TextBox 20">
            <a:extLst>
              <a:ext uri="{FF2B5EF4-FFF2-40B4-BE49-F238E27FC236}">
                <a16:creationId xmlns:a16="http://schemas.microsoft.com/office/drawing/2014/main" id="{F400C4B3-CE47-E24A-B849-FCD0D28B766F}"/>
              </a:ext>
            </a:extLst>
          </p:cNvPr>
          <p:cNvSpPr txBox="1">
            <a:spLocks noChangeArrowheads="1"/>
          </p:cNvSpPr>
          <p:nvPr/>
        </p:nvSpPr>
        <p:spPr bwMode="auto">
          <a:xfrm>
            <a:off x="10492616" y="3075310"/>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31" name="TextBox 20">
            <a:extLst>
              <a:ext uri="{FF2B5EF4-FFF2-40B4-BE49-F238E27FC236}">
                <a16:creationId xmlns:a16="http://schemas.microsoft.com/office/drawing/2014/main" id="{69E3C72C-0145-1E9C-A6B2-310B3A13D918}"/>
              </a:ext>
            </a:extLst>
          </p:cNvPr>
          <p:cNvSpPr txBox="1">
            <a:spLocks noChangeArrowheads="1"/>
          </p:cNvSpPr>
          <p:nvPr/>
        </p:nvSpPr>
        <p:spPr bwMode="auto">
          <a:xfrm>
            <a:off x="10492615" y="3289329"/>
            <a:ext cx="28886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err="1">
                <a:latin typeface="Meiryo UI" panose="020B0604030504040204" pitchFamily="34" charset="-128"/>
                <a:ea typeface="Meiryo UI" panose="020B0604030504040204" pitchFamily="34" charset="-128"/>
                <a:cs typeface="Arial" panose="020B0604020202020204" pitchFamily="34" charset="0"/>
              </a:rPr>
              <a:t>WebAPI</a:t>
            </a:r>
            <a:r>
              <a:rPr lang="ja-JP" altLang="en-US" sz="1200">
                <a:latin typeface="Meiryo UI" panose="020B0604030504040204" pitchFamily="34" charset="-128"/>
                <a:ea typeface="Meiryo UI" panose="020B0604030504040204" pitchFamily="34" charset="-128"/>
                <a:cs typeface="Arial" panose="020B0604020202020204" pitchFamily="34" charset="0"/>
              </a:rPr>
              <a:t>を提供する他の機能ブロック</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例</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　　</a:t>
            </a:r>
            <a:r>
              <a:rPr lang="en-US" altLang="ja-JP" sz="1200" dirty="0">
                <a:latin typeface="Meiryo UI" panose="020B0604030504040204" pitchFamily="34" charset="-128"/>
                <a:ea typeface="Meiryo UI" panose="020B0604030504040204" pitchFamily="34" charset="-128"/>
                <a:cs typeface="Arial" panose="020B0604020202020204" pitchFamily="34" charset="0"/>
              </a:rPr>
              <a:t> </a:t>
            </a:r>
            <a:r>
              <a:rPr lang="ja-JP" altLang="en-US" sz="1200" dirty="0">
                <a:latin typeface="Meiryo UI" panose="020B0604030504040204" pitchFamily="34" charset="-128"/>
                <a:ea typeface="Meiryo UI" panose="020B0604030504040204" pitchFamily="34" charset="-128"/>
                <a:cs typeface="Arial" panose="020B0604020202020204" pitchFamily="34" charset="0"/>
              </a:rPr>
              <a:t>・コンテンツ管理</a:t>
            </a:r>
            <a:r>
              <a:rPr lang="en-US" altLang="ja-JP" sz="1200" dirty="0">
                <a:latin typeface="Meiryo UI" panose="020B0604030504040204" pitchFamily="34" charset="-128"/>
                <a:ea typeface="Meiryo UI" panose="020B0604030504040204" pitchFamily="34" charset="-128"/>
                <a:cs typeface="Arial" panose="020B0604020202020204" pitchFamily="34" charset="0"/>
              </a:rPr>
              <a:t>_Web</a:t>
            </a:r>
            <a:r>
              <a:rPr lang="ja-JP" altLang="en-US" sz="1200">
                <a:latin typeface="Meiryo UI" panose="020B0604030504040204" pitchFamily="34" charset="-128"/>
                <a:ea typeface="Meiryo UI" panose="020B0604030504040204" pitchFamily="34" charset="-128"/>
                <a:cs typeface="Arial" panose="020B0604020202020204" pitchFamily="34" charset="0"/>
              </a:rPr>
              <a:t>ページ</a:t>
            </a:r>
            <a:br>
              <a:rPr lang="en-US" altLang="ja-JP" sz="1200">
                <a:latin typeface="Meiryo UI" panose="020B0604030504040204" pitchFamily="34" charset="-128"/>
                <a:ea typeface="Meiryo UI" panose="020B0604030504040204" pitchFamily="34" charset="-128"/>
                <a:cs typeface="Arial" panose="020B0604020202020204" pitchFamily="34" charset="0"/>
              </a:rPr>
            </a:br>
            <a:r>
              <a:rPr lang="en-US" altLang="ja-JP" sz="1200">
                <a:latin typeface="Meiryo UI" panose="020B0604030504040204" pitchFamily="34" charset="-128"/>
                <a:ea typeface="Meiryo UI" panose="020B0604030504040204" pitchFamily="34" charset="-128"/>
                <a:cs typeface="Arial" panose="020B0604020202020204" pitchFamily="34" charset="0"/>
              </a:rPr>
              <a:t>     </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動的コンテンツ</a:t>
            </a:r>
            <a:r>
              <a:rPr lang="en-US" altLang="ja-JP" sz="1200" dirty="0">
                <a:latin typeface="Meiryo UI" panose="020B0604030504040204" pitchFamily="34" charset="-128"/>
                <a:ea typeface="Meiryo UI" panose="020B0604030504040204" pitchFamily="34" charset="-128"/>
                <a:cs typeface="Arial" panose="020B0604020202020204" pitchFamily="34" charset="0"/>
              </a:rPr>
              <a:t>)</a:t>
            </a:r>
            <a:r>
              <a:rPr lang="ja-JP" altLang="en-US" sz="1200">
                <a:latin typeface="Meiryo UI" panose="020B0604030504040204" pitchFamily="34" charset="-128"/>
                <a:ea typeface="Meiryo UI" panose="020B0604030504040204" pitchFamily="34" charset="-128"/>
                <a:cs typeface="Arial" panose="020B0604020202020204" pitchFamily="34" charset="0"/>
              </a:rPr>
              <a:t>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32" name="直線矢印コネクタ 120">
            <a:extLst>
              <a:ext uri="{FF2B5EF4-FFF2-40B4-BE49-F238E27FC236}">
                <a16:creationId xmlns:a16="http://schemas.microsoft.com/office/drawing/2014/main" id="{70BDB217-771E-6309-7341-4D8538AC0259}"/>
              </a:ext>
            </a:extLst>
          </p:cNvPr>
          <p:cNvCxnSpPr>
            <a:cxnSpLocks/>
            <a:stCxn id="29" idx="1"/>
            <a:endCxn id="25" idx="3"/>
          </p:cNvCxnSpPr>
          <p:nvPr/>
        </p:nvCxnSpPr>
        <p:spPr>
          <a:xfrm flipH="1">
            <a:off x="8588676" y="3650616"/>
            <a:ext cx="1689008" cy="12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4" name="Graphic 10">
            <a:extLst>
              <a:ext uri="{FF2B5EF4-FFF2-40B4-BE49-F238E27FC236}">
                <a16:creationId xmlns:a16="http://schemas.microsoft.com/office/drawing/2014/main" id="{7FC9343B-A699-EBA3-1E62-47082327869E}"/>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10755668" y="515285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20">
            <a:extLst>
              <a:ext uri="{FF2B5EF4-FFF2-40B4-BE49-F238E27FC236}">
                <a16:creationId xmlns:a16="http://schemas.microsoft.com/office/drawing/2014/main" id="{D0413A95-1C52-CFF2-72EB-DAB4E7812447}"/>
              </a:ext>
            </a:extLst>
          </p:cNvPr>
          <p:cNvSpPr txBox="1">
            <a:spLocks noChangeArrowheads="1"/>
          </p:cNvSpPr>
          <p:nvPr/>
        </p:nvSpPr>
        <p:spPr bwMode="auto">
          <a:xfrm>
            <a:off x="9883813" y="5713899"/>
            <a:ext cx="2292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AWS Lambda</a:t>
            </a: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管理関数</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36" name="TextBox 9">
            <a:extLst>
              <a:ext uri="{FF2B5EF4-FFF2-40B4-BE49-F238E27FC236}">
                <a16:creationId xmlns:a16="http://schemas.microsoft.com/office/drawing/2014/main" id="{A0761B22-E60C-B88C-6BA2-5865A32D51D1}"/>
              </a:ext>
            </a:extLst>
          </p:cNvPr>
          <p:cNvSpPr txBox="1">
            <a:spLocks noChangeArrowheads="1"/>
          </p:cNvSpPr>
          <p:nvPr/>
        </p:nvSpPr>
        <p:spPr bwMode="auto">
          <a:xfrm>
            <a:off x="11605329" y="5707367"/>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t>
            </a: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DocumentDB</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ユーザ情報保管</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データベース</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37" name="直線矢印コネクタ 120">
            <a:extLst>
              <a:ext uri="{FF2B5EF4-FFF2-40B4-BE49-F238E27FC236}">
                <a16:creationId xmlns:a16="http://schemas.microsoft.com/office/drawing/2014/main" id="{488FD1EC-89C0-38DD-1A18-CA9C9DC46F23}"/>
              </a:ext>
            </a:extLst>
          </p:cNvPr>
          <p:cNvCxnSpPr>
            <a:cxnSpLocks/>
            <a:stCxn id="34" idx="3"/>
          </p:cNvCxnSpPr>
          <p:nvPr/>
        </p:nvCxnSpPr>
        <p:spPr>
          <a:xfrm flipV="1">
            <a:off x="11304308" y="5422590"/>
            <a:ext cx="1119775"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Rectangle 86">
            <a:extLst>
              <a:ext uri="{FF2B5EF4-FFF2-40B4-BE49-F238E27FC236}">
                <a16:creationId xmlns:a16="http://schemas.microsoft.com/office/drawing/2014/main" id="{CF8484C7-DEB2-0823-ABC0-AB66D8F08615}"/>
              </a:ext>
            </a:extLst>
          </p:cNvPr>
          <p:cNvSpPr/>
          <p:nvPr/>
        </p:nvSpPr>
        <p:spPr>
          <a:xfrm>
            <a:off x="10275193" y="4671427"/>
            <a:ext cx="3156566" cy="1730101"/>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Meiryo UI" panose="020B0604030504040204" pitchFamily="34" charset="-128"/>
                <a:ea typeface="Meiryo UI" panose="020B0604030504040204" pitchFamily="34" charset="-128"/>
                <a:cs typeface="Amazon Ember" panose="020B0603020204020204" pitchFamily="34" charset="0"/>
              </a:rPr>
              <a:t>Virtual private cloud (VPC)</a:t>
            </a:r>
          </a:p>
        </p:txBody>
      </p:sp>
      <p:pic>
        <p:nvPicPr>
          <p:cNvPr id="39" name="Graphic 87">
            <a:extLst>
              <a:ext uri="{FF2B5EF4-FFF2-40B4-BE49-F238E27FC236}">
                <a16:creationId xmlns:a16="http://schemas.microsoft.com/office/drawing/2014/main" id="{A5B52037-54CD-D07D-A626-6F806A75034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275191" y="4676111"/>
            <a:ext cx="381000" cy="381000"/>
          </a:xfrm>
          <a:prstGeom prst="rect">
            <a:avLst/>
          </a:prstGeom>
        </p:spPr>
      </p:pic>
      <p:cxnSp>
        <p:nvCxnSpPr>
          <p:cNvPr id="40" name="カギ線コネクタ 53">
            <a:extLst>
              <a:ext uri="{FF2B5EF4-FFF2-40B4-BE49-F238E27FC236}">
                <a16:creationId xmlns:a16="http://schemas.microsoft.com/office/drawing/2014/main" id="{2EA1CBC2-AAA1-6F97-9363-29A8AD1DFCDC}"/>
              </a:ext>
            </a:extLst>
          </p:cNvPr>
          <p:cNvCxnSpPr>
            <a:cxnSpLocks/>
            <a:stCxn id="21" idx="3"/>
            <a:endCxn id="34" idx="1"/>
          </p:cNvCxnSpPr>
          <p:nvPr/>
        </p:nvCxnSpPr>
        <p:spPr>
          <a:xfrm>
            <a:off x="8589396" y="5426716"/>
            <a:ext cx="2166272" cy="4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43" name="Graphic 18">
            <a:extLst>
              <a:ext uri="{FF2B5EF4-FFF2-40B4-BE49-F238E27FC236}">
                <a16:creationId xmlns:a16="http://schemas.microsoft.com/office/drawing/2014/main" id="{69CFA36C-9EE3-2641-50B6-36C328727412}"/>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12424083" y="5166699"/>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12">
            <a:extLst>
              <a:ext uri="{FF2B5EF4-FFF2-40B4-BE49-F238E27FC236}">
                <a16:creationId xmlns:a16="http://schemas.microsoft.com/office/drawing/2014/main" id="{39534293-3B06-D2AB-5F8E-1071515CC2F7}"/>
              </a:ext>
            </a:extLst>
          </p:cNvPr>
          <p:cNvSpPr txBox="1">
            <a:spLocks noChangeArrowheads="1"/>
          </p:cNvSpPr>
          <p:nvPr/>
        </p:nvSpPr>
        <p:spPr bwMode="auto">
          <a:xfrm>
            <a:off x="8627324" y="3121579"/>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pic>
        <p:nvPicPr>
          <p:cNvPr id="45" name="Graphic 50">
            <a:extLst>
              <a:ext uri="{FF2B5EF4-FFF2-40B4-BE49-F238E27FC236}">
                <a16:creationId xmlns:a16="http://schemas.microsoft.com/office/drawing/2014/main" id="{B8BFBE51-B217-A848-DED9-4C85CB7369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65932" y="236124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12">
            <a:extLst>
              <a:ext uri="{FF2B5EF4-FFF2-40B4-BE49-F238E27FC236}">
                <a16:creationId xmlns:a16="http://schemas.microsoft.com/office/drawing/2014/main" id="{5EDF374D-604F-777E-59A6-5D653B4404E9}"/>
              </a:ext>
            </a:extLst>
          </p:cNvPr>
          <p:cNvSpPr txBox="1">
            <a:spLocks noChangeArrowheads="1"/>
          </p:cNvSpPr>
          <p:nvPr/>
        </p:nvSpPr>
        <p:spPr bwMode="auto">
          <a:xfrm>
            <a:off x="5779371" y="1805399"/>
            <a:ext cx="875087" cy="28235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確認コード</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47" name="カギ線コネクタ 20">
            <a:extLst>
              <a:ext uri="{FF2B5EF4-FFF2-40B4-BE49-F238E27FC236}">
                <a16:creationId xmlns:a16="http://schemas.microsoft.com/office/drawing/2014/main" id="{177E4DE1-0FB9-59C7-DCAD-5306E8711058}"/>
              </a:ext>
            </a:extLst>
          </p:cNvPr>
          <p:cNvCxnSpPr>
            <a:cxnSpLocks/>
            <a:stCxn id="25" idx="0"/>
            <a:endCxn id="45" idx="0"/>
          </p:cNvCxnSpPr>
          <p:nvPr/>
        </p:nvCxnSpPr>
        <p:spPr>
          <a:xfrm rot="16200000" flipV="1">
            <a:off x="5896277" y="959503"/>
            <a:ext cx="1017055" cy="3820544"/>
          </a:xfrm>
          <a:prstGeom prst="bentConnector3">
            <a:avLst>
              <a:gd name="adj1" fmla="val 129109"/>
            </a:avLst>
          </a:prstGeom>
          <a:ln>
            <a:tailEnd type="none"/>
          </a:ln>
        </p:spPr>
        <p:style>
          <a:lnRef idx="1">
            <a:schemeClr val="dk1"/>
          </a:lnRef>
          <a:fillRef idx="0">
            <a:schemeClr val="dk1"/>
          </a:fillRef>
          <a:effectRef idx="0">
            <a:schemeClr val="dk1"/>
          </a:effectRef>
          <a:fontRef idx="minor">
            <a:schemeClr val="tx1"/>
          </a:fontRef>
        </p:style>
      </p:cxnSp>
      <p:sp>
        <p:nvSpPr>
          <p:cNvPr id="48" name="TextBox 12">
            <a:extLst>
              <a:ext uri="{FF2B5EF4-FFF2-40B4-BE49-F238E27FC236}">
                <a16:creationId xmlns:a16="http://schemas.microsoft.com/office/drawing/2014/main" id="{2398289A-F2AB-E69A-BC8A-FC13FEEF341F}"/>
              </a:ext>
            </a:extLst>
          </p:cNvPr>
          <p:cNvSpPr txBox="1">
            <a:spLocks noChangeArrowheads="1"/>
          </p:cNvSpPr>
          <p:nvPr/>
        </p:nvSpPr>
        <p:spPr bwMode="auto">
          <a:xfrm>
            <a:off x="3856229" y="2708624"/>
            <a:ext cx="1276606"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メールまたはSMS</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49" name="直線矢印コネクタ 120">
            <a:extLst>
              <a:ext uri="{FF2B5EF4-FFF2-40B4-BE49-F238E27FC236}">
                <a16:creationId xmlns:a16="http://schemas.microsoft.com/office/drawing/2014/main" id="{451C2806-6FF8-429B-03F6-890A0E1080DB}"/>
              </a:ext>
            </a:extLst>
          </p:cNvPr>
          <p:cNvCxnSpPr>
            <a:cxnSpLocks/>
            <a:stCxn id="48" idx="2"/>
            <a:endCxn id="9" idx="0"/>
          </p:cNvCxnSpPr>
          <p:nvPr/>
        </p:nvCxnSpPr>
        <p:spPr>
          <a:xfrm>
            <a:off x="4494532" y="2985623"/>
            <a:ext cx="468" cy="4218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6713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dirty="0">
                <a:latin typeface="Meiryo UI" panose="020B0604030504040204" pitchFamily="34" charset="-128"/>
                <a:ea typeface="Meiryo UI" panose="020B0604030504040204" pitchFamily="34" charset="-128"/>
              </a:rPr>
              <a:t>5-1-6-3.</a:t>
            </a:r>
            <a:r>
              <a:rPr lang="ja-JP" altLang="en-US" b="0" i="0">
                <a:solidFill>
                  <a:srgbClr val="1A1A1C"/>
                </a:solidFill>
                <a:effectLst/>
                <a:latin typeface="Meiryo UI" panose="020B0604030504040204" pitchFamily="34" charset="-128"/>
                <a:ea typeface="Meiryo UI" panose="020B0604030504040204" pitchFamily="34" charset="-128"/>
              </a:rPr>
              <a:t> コンテンツ管理</a:t>
            </a:r>
            <a:r>
              <a:rPr lang="en-US" altLang="ja-JP" b="0" i="0" dirty="0">
                <a:solidFill>
                  <a:srgbClr val="1A1A1C"/>
                </a:solidFill>
                <a:effectLst/>
                <a:latin typeface="Meiryo UI" panose="020B0604030504040204" pitchFamily="34" charset="-128"/>
                <a:ea typeface="Meiryo UI" panose="020B0604030504040204" pitchFamily="34" charset="-128"/>
              </a:rPr>
              <a:t>_</a:t>
            </a:r>
            <a:r>
              <a:rPr lang="en" altLang="ja-JP" b="0" i="0" dirty="0">
                <a:solidFill>
                  <a:srgbClr val="1A1A1C"/>
                </a:solidFill>
                <a:effectLst/>
                <a:latin typeface="Meiryo UI" panose="020B0604030504040204" pitchFamily="34" charset="-128"/>
                <a:ea typeface="Meiryo UI" panose="020B0604030504040204" pitchFamily="34" charset="-128"/>
              </a:rPr>
              <a:t>Web</a:t>
            </a:r>
            <a:r>
              <a:rPr lang="ja-JP" altLang="en-US" b="0" i="0">
                <a:solidFill>
                  <a:srgbClr val="1A1A1C"/>
                </a:solidFill>
                <a:effectLst/>
                <a:latin typeface="Meiryo UI" panose="020B0604030504040204" pitchFamily="34" charset="-128"/>
                <a:ea typeface="Meiryo UI" panose="020B0604030504040204" pitchFamily="34" charset="-128"/>
              </a:rPr>
              <a:t>コンテンツ管理（</a:t>
            </a:r>
            <a:r>
              <a:rPr lang="en" altLang="ja-JP" b="0" i="0" dirty="0">
                <a:solidFill>
                  <a:srgbClr val="1A1A1C"/>
                </a:solidFill>
                <a:effectLst/>
                <a:latin typeface="Meiryo UI" panose="020B0604030504040204" pitchFamily="34" charset="-128"/>
                <a:ea typeface="Meiryo UI" panose="020B0604030504040204" pitchFamily="34" charset="-128"/>
              </a:rPr>
              <a:t>CMS</a:t>
            </a:r>
            <a:r>
              <a:rPr lang="ja-JP" altLang="en" b="0" i="0">
                <a:solidFill>
                  <a:srgbClr val="1A1A1C"/>
                </a:solidFill>
                <a:effectLst/>
                <a:latin typeface="Meiryo UI" panose="020B0604030504040204" pitchFamily="34" charset="-128"/>
                <a:ea typeface="Meiryo UI" panose="020B0604030504040204" pitchFamily="34" charset="-128"/>
              </a:rPr>
              <a:t>）</a:t>
            </a:r>
            <a:r>
              <a:rPr lang="ja-JP" altLang="en-US" b="0" i="0">
                <a:solidFill>
                  <a:srgbClr val="1A1A1C"/>
                </a:solidFill>
                <a:effectLst/>
                <a:latin typeface="Meiryo UI" panose="020B0604030504040204" pitchFamily="34" charset="-128"/>
                <a:ea typeface="Meiryo UI" panose="020B0604030504040204" pitchFamily="34" charset="-128"/>
              </a:rPr>
              <a:t>機能</a:t>
            </a:r>
            <a:br>
              <a:rPr kumimoji="1" lang="en-US" altLang="ja-JP" dirty="0">
                <a:latin typeface="Meiryo UI" panose="020B0604030504040204" pitchFamily="34" charset="-128"/>
                <a:ea typeface="Meiryo UI" panose="020B0604030504040204" pitchFamily="34" charset="-128"/>
              </a:rPr>
            </a:br>
            <a:r>
              <a:rPr kumimoji="1" lang="en-US" altLang="ja-JP" dirty="0">
                <a:latin typeface="Meiryo UI" panose="020B0604030504040204" pitchFamily="34" charset="-128"/>
                <a:ea typeface="Meiryo UI" panose="020B0604030504040204" pitchFamily="34" charset="-128"/>
              </a:rPr>
              <a:t>(</a:t>
            </a:r>
            <a:r>
              <a:rPr kumimoji="1" lang="ja-JP" altLang="en-US">
                <a:latin typeface="Meiryo UI" panose="020B0604030504040204" pitchFamily="34" charset="-128"/>
                <a:ea typeface="Meiryo UI" panose="020B0604030504040204" pitchFamily="34" charset="-128"/>
              </a:rPr>
              <a:t>パターン</a:t>
            </a:r>
            <a:r>
              <a:rPr kumimoji="1" lang="en-US" altLang="ja-JP" dirty="0">
                <a:latin typeface="Meiryo UI" panose="020B0604030504040204" pitchFamily="34" charset="-128"/>
                <a:ea typeface="Meiryo UI" panose="020B0604030504040204" pitchFamily="34" charset="-128"/>
              </a:rPr>
              <a:t>2</a:t>
            </a:r>
            <a:r>
              <a:rPr kumimoji="1" lang="ja-JP" altLang="en-US">
                <a:latin typeface="Meiryo UI" panose="020B0604030504040204" pitchFamily="34" charset="-128"/>
                <a:ea typeface="Meiryo UI" panose="020B0604030504040204" pitchFamily="34" charset="-128"/>
              </a:rPr>
              <a:t>パターン</a:t>
            </a:r>
            <a:r>
              <a:rPr kumimoji="1" lang="en-US" altLang="ja-JP" dirty="0">
                <a:latin typeface="Meiryo UI" panose="020B0604030504040204" pitchFamily="34" charset="-128"/>
                <a:ea typeface="Meiryo UI" panose="020B0604030504040204" pitchFamily="34" charset="-128"/>
              </a:rPr>
              <a:t>2 SaaS</a:t>
            </a:r>
            <a:r>
              <a:rPr kumimoji="1" lang="ja-JP" altLang="en-US">
                <a:latin typeface="Meiryo UI" panose="020B0604030504040204" pitchFamily="34" charset="-128"/>
                <a:ea typeface="Meiryo UI" panose="020B0604030504040204" pitchFamily="34" charset="-128"/>
              </a:rPr>
              <a:t>利用・</a:t>
            </a:r>
            <a:r>
              <a:rPr kumimoji="1" lang="en-US" altLang="ja-JP" dirty="0">
                <a:latin typeface="Meiryo UI" panose="020B0604030504040204" pitchFamily="34" charset="-128"/>
                <a:ea typeface="Meiryo UI" panose="020B0604030504040204" pitchFamily="34" charset="-128"/>
              </a:rPr>
              <a:t>SSR)</a:t>
            </a:r>
            <a:endParaRPr kumimoji="1" lang="ja-JP" altLang="en-US" sz="3600" dirty="0">
              <a:latin typeface="Meiryo UI" panose="020B0604030504040204" pitchFamily="34" charset="-128"/>
              <a:ea typeface="Meiryo UI" panose="020B0604030504040204" pitchFamily="34" charset="-128"/>
            </a:endParaRPr>
          </a:p>
        </p:txBody>
      </p:sp>
      <p:sp>
        <p:nvSpPr>
          <p:cNvPr id="48" name="正方形/長方形 7">
            <a:extLst>
              <a:ext uri="{FF2B5EF4-FFF2-40B4-BE49-F238E27FC236}">
                <a16:creationId xmlns:a16="http://schemas.microsoft.com/office/drawing/2014/main" id="{551E7BEB-4228-1306-77A4-DF1BFB00E215}"/>
              </a:ext>
            </a:extLst>
          </p:cNvPr>
          <p:cNvSpPr/>
          <p:nvPr/>
        </p:nvSpPr>
        <p:spPr>
          <a:xfrm>
            <a:off x="4794183" y="2706422"/>
            <a:ext cx="6678202" cy="5480179"/>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_Web</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(CMS)</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機能</a:t>
            </a:r>
            <a:endPar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sp>
        <p:nvSpPr>
          <p:cNvPr id="49" name="Rectangle 78">
            <a:extLst>
              <a:ext uri="{FF2B5EF4-FFF2-40B4-BE49-F238E27FC236}">
                <a16:creationId xmlns:a16="http://schemas.microsoft.com/office/drawing/2014/main" id="{A66B2756-EA12-DB4E-D6AE-A9C87496A332}"/>
              </a:ext>
            </a:extLst>
          </p:cNvPr>
          <p:cNvSpPr/>
          <p:nvPr/>
        </p:nvSpPr>
        <p:spPr>
          <a:xfrm>
            <a:off x="4532319" y="2317343"/>
            <a:ext cx="7238016" cy="382403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50" name="Graphic 79">
            <a:extLst>
              <a:ext uri="{FF2B5EF4-FFF2-40B4-BE49-F238E27FC236}">
                <a16:creationId xmlns:a16="http://schemas.microsoft.com/office/drawing/2014/main" id="{70FC31C1-093A-BED1-DBE7-E1775C758AE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42070" y="2325422"/>
            <a:ext cx="381000" cy="381000"/>
          </a:xfrm>
          <a:prstGeom prst="rect">
            <a:avLst/>
          </a:prstGeom>
        </p:spPr>
      </p:pic>
      <p:sp>
        <p:nvSpPr>
          <p:cNvPr id="51" name="Rectangle 2">
            <a:extLst>
              <a:ext uri="{FF2B5EF4-FFF2-40B4-BE49-F238E27FC236}">
                <a16:creationId xmlns:a16="http://schemas.microsoft.com/office/drawing/2014/main" id="{3E32F0DD-DE11-923E-1E7E-27832A016C00}"/>
              </a:ext>
            </a:extLst>
          </p:cNvPr>
          <p:cNvSpPr/>
          <p:nvPr/>
        </p:nvSpPr>
        <p:spPr>
          <a:xfrm>
            <a:off x="8808069" y="7045846"/>
            <a:ext cx="640080" cy="64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ヘッドレス</a:t>
            </a:r>
            <a:endParaRPr kumimoji="1" 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4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CMS</a:t>
            </a:r>
          </a:p>
        </p:txBody>
      </p:sp>
      <p:sp>
        <p:nvSpPr>
          <p:cNvPr id="52" name="TextBox 19">
            <a:extLst>
              <a:ext uri="{FF2B5EF4-FFF2-40B4-BE49-F238E27FC236}">
                <a16:creationId xmlns:a16="http://schemas.microsoft.com/office/drawing/2014/main" id="{BD0B8248-FC07-F3EC-6CFF-2DBE68706FBA}"/>
              </a:ext>
            </a:extLst>
          </p:cNvPr>
          <p:cNvSpPr txBox="1">
            <a:spLocks noChangeArrowheads="1"/>
          </p:cNvSpPr>
          <p:nvPr/>
        </p:nvSpPr>
        <p:spPr bwMode="auto">
          <a:xfrm>
            <a:off x="8598024" y="7772935"/>
            <a:ext cx="10173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外部</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SaaS</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53" name="Straight Arrow Connector 77">
            <a:extLst>
              <a:ext uri="{FF2B5EF4-FFF2-40B4-BE49-F238E27FC236}">
                <a16:creationId xmlns:a16="http://schemas.microsoft.com/office/drawing/2014/main" id="{90E11806-61AC-5C4B-79EA-59AD86095DC3}"/>
              </a:ext>
            </a:extLst>
          </p:cNvPr>
          <p:cNvCxnSpPr>
            <a:cxnSpLocks/>
          </p:cNvCxnSpPr>
          <p:nvPr/>
        </p:nvCxnSpPr>
        <p:spPr>
          <a:xfrm>
            <a:off x="9110914" y="5261223"/>
            <a:ext cx="1535" cy="17132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4" name="Graphic 22">
            <a:extLst>
              <a:ext uri="{FF2B5EF4-FFF2-40B4-BE49-F238E27FC236}">
                <a16:creationId xmlns:a16="http://schemas.microsoft.com/office/drawing/2014/main" id="{492E91E6-F75F-BCA2-3A26-C986DD5A5FD2}"/>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12176142" y="442456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19">
            <a:extLst>
              <a:ext uri="{FF2B5EF4-FFF2-40B4-BE49-F238E27FC236}">
                <a16:creationId xmlns:a16="http://schemas.microsoft.com/office/drawing/2014/main" id="{50A021C0-2CB7-9A2B-CFB8-4A35926FD4CA}"/>
              </a:ext>
            </a:extLst>
          </p:cNvPr>
          <p:cNvSpPr txBox="1">
            <a:spLocks noChangeArrowheads="1"/>
          </p:cNvSpPr>
          <p:nvPr/>
        </p:nvSpPr>
        <p:spPr bwMode="auto">
          <a:xfrm>
            <a:off x="11920635" y="4902729"/>
            <a:ext cx="10173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開発者</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56" name="Straight Arrow Connector 84">
            <a:extLst>
              <a:ext uri="{FF2B5EF4-FFF2-40B4-BE49-F238E27FC236}">
                <a16:creationId xmlns:a16="http://schemas.microsoft.com/office/drawing/2014/main" id="{F0BD90D0-3220-8DCA-55DB-B5E0CD5F3149}"/>
              </a:ext>
            </a:extLst>
          </p:cNvPr>
          <p:cNvCxnSpPr>
            <a:cxnSpLocks/>
            <a:stCxn id="54" idx="1"/>
          </p:cNvCxnSpPr>
          <p:nvPr/>
        </p:nvCxnSpPr>
        <p:spPr>
          <a:xfrm flipH="1" flipV="1">
            <a:off x="10800066" y="4652831"/>
            <a:ext cx="1376076" cy="3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7" name="Group 13">
            <a:extLst>
              <a:ext uri="{FF2B5EF4-FFF2-40B4-BE49-F238E27FC236}">
                <a16:creationId xmlns:a16="http://schemas.microsoft.com/office/drawing/2014/main" id="{0C752BAA-B3E5-42DB-7463-D379D8DB901E}"/>
              </a:ext>
            </a:extLst>
          </p:cNvPr>
          <p:cNvGrpSpPr/>
          <p:nvPr/>
        </p:nvGrpSpPr>
        <p:grpSpPr>
          <a:xfrm>
            <a:off x="2475730" y="4425234"/>
            <a:ext cx="982095" cy="1516443"/>
            <a:chOff x="435021" y="3439732"/>
            <a:chExt cx="982095" cy="1516443"/>
          </a:xfrm>
        </p:grpSpPr>
        <p:pic>
          <p:nvPicPr>
            <p:cNvPr id="58" name="Graphic 23">
              <a:extLst>
                <a:ext uri="{FF2B5EF4-FFF2-40B4-BE49-F238E27FC236}">
                  <a16:creationId xmlns:a16="http://schemas.microsoft.com/office/drawing/2014/main" id="{CFFA9F9E-1B23-FEA0-115B-F8798B21DA9B}"/>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flipH="1">
              <a:off x="697469" y="402976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12">
              <a:extLst>
                <a:ext uri="{FF2B5EF4-FFF2-40B4-BE49-F238E27FC236}">
                  <a16:creationId xmlns:a16="http://schemas.microsoft.com/office/drawing/2014/main" id="{ABDCA311-4A10-58AA-B785-7A2EC9DA56C0}"/>
                </a:ext>
              </a:extLst>
            </p:cNvPr>
            <p:cNvSpPr txBox="1">
              <a:spLocks noChangeArrowheads="1"/>
            </p:cNvSpPr>
            <p:nvPr/>
          </p:nvSpPr>
          <p:spPr bwMode="auto">
            <a:xfrm>
              <a:off x="435021" y="449451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閲覧者</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60" name="Graphic 97">
              <a:extLst>
                <a:ext uri="{FF2B5EF4-FFF2-40B4-BE49-F238E27FC236}">
                  <a16:creationId xmlns:a16="http://schemas.microsoft.com/office/drawing/2014/main" id="{7F41A75F-32B0-3D25-DC4E-EA7383DF05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021" y="3439732"/>
              <a:ext cx="457200" cy="457200"/>
            </a:xfrm>
            <a:prstGeom prst="rect">
              <a:avLst/>
            </a:prstGeom>
          </p:spPr>
        </p:pic>
        <p:pic>
          <p:nvPicPr>
            <p:cNvPr id="61" name="Graphic 99">
              <a:extLst>
                <a:ext uri="{FF2B5EF4-FFF2-40B4-BE49-F238E27FC236}">
                  <a16:creationId xmlns:a16="http://schemas.microsoft.com/office/drawing/2014/main" id="{FEB0C1C7-E668-5321-27E5-E698CDCD26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5485" y="3439732"/>
              <a:ext cx="457200" cy="457200"/>
            </a:xfrm>
            <a:prstGeom prst="rect">
              <a:avLst/>
            </a:prstGeom>
          </p:spPr>
        </p:pic>
      </p:grpSp>
      <p:cxnSp>
        <p:nvCxnSpPr>
          <p:cNvPr id="62" name="Straight Arrow Connector 100">
            <a:extLst>
              <a:ext uri="{FF2B5EF4-FFF2-40B4-BE49-F238E27FC236}">
                <a16:creationId xmlns:a16="http://schemas.microsoft.com/office/drawing/2014/main" id="{47512C18-1030-2CDD-7CCB-22CDBD3EDA87}"/>
              </a:ext>
            </a:extLst>
          </p:cNvPr>
          <p:cNvCxnSpPr>
            <a:cxnSpLocks/>
          </p:cNvCxnSpPr>
          <p:nvPr/>
        </p:nvCxnSpPr>
        <p:spPr>
          <a:xfrm flipV="1">
            <a:off x="3449882" y="4652808"/>
            <a:ext cx="1751987" cy="1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Connector: Elbow 101">
            <a:extLst>
              <a:ext uri="{FF2B5EF4-FFF2-40B4-BE49-F238E27FC236}">
                <a16:creationId xmlns:a16="http://schemas.microsoft.com/office/drawing/2014/main" id="{8F59FDE8-DEB8-BC8C-3378-CB2A09D8617D}"/>
              </a:ext>
            </a:extLst>
          </p:cNvPr>
          <p:cNvCxnSpPr>
            <a:cxnSpLocks/>
            <a:endCxn id="51" idx="1"/>
          </p:cNvCxnSpPr>
          <p:nvPr/>
        </p:nvCxnSpPr>
        <p:spPr>
          <a:xfrm rot="16200000" flipH="1">
            <a:off x="7250835" y="5808651"/>
            <a:ext cx="2182121" cy="93234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64" name="Graphic 22">
            <a:extLst>
              <a:ext uri="{FF2B5EF4-FFF2-40B4-BE49-F238E27FC236}">
                <a16:creationId xmlns:a16="http://schemas.microsoft.com/office/drawing/2014/main" id="{D2B68AC1-E3C6-5C2C-8E96-76D2E408FF43}"/>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12143308" y="71399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19">
            <a:extLst>
              <a:ext uri="{FF2B5EF4-FFF2-40B4-BE49-F238E27FC236}">
                <a16:creationId xmlns:a16="http://schemas.microsoft.com/office/drawing/2014/main" id="{19388085-53BC-55EE-D0AA-1AE2BA01D324}"/>
              </a:ext>
            </a:extLst>
          </p:cNvPr>
          <p:cNvSpPr txBox="1">
            <a:spLocks noChangeArrowheads="1"/>
          </p:cNvSpPr>
          <p:nvPr/>
        </p:nvSpPr>
        <p:spPr bwMode="auto">
          <a:xfrm>
            <a:off x="11658331" y="7609129"/>
            <a:ext cx="14271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職員</a:t>
            </a:r>
            <a:endPar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コンテンツ投稿者</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66" name="Straight Arrow Connector 111">
            <a:extLst>
              <a:ext uri="{FF2B5EF4-FFF2-40B4-BE49-F238E27FC236}">
                <a16:creationId xmlns:a16="http://schemas.microsoft.com/office/drawing/2014/main" id="{508475A2-20B0-143A-C66B-3E8C9DDFA1ED}"/>
              </a:ext>
            </a:extLst>
          </p:cNvPr>
          <p:cNvCxnSpPr>
            <a:cxnSpLocks/>
            <a:stCxn id="64" idx="1"/>
            <a:endCxn id="51" idx="3"/>
          </p:cNvCxnSpPr>
          <p:nvPr/>
        </p:nvCxnSpPr>
        <p:spPr>
          <a:xfrm flipH="1" flipV="1">
            <a:off x="9448149" y="7365886"/>
            <a:ext cx="2695159" cy="2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0" name="TextBox 12">
            <a:extLst>
              <a:ext uri="{FF2B5EF4-FFF2-40B4-BE49-F238E27FC236}">
                <a16:creationId xmlns:a16="http://schemas.microsoft.com/office/drawing/2014/main" id="{8B5EB7D6-C385-A1DB-DDF0-C1F545567A57}"/>
              </a:ext>
            </a:extLst>
          </p:cNvPr>
          <p:cNvSpPr txBox="1">
            <a:spLocks noChangeArrowheads="1"/>
          </p:cNvSpPr>
          <p:nvPr/>
        </p:nvSpPr>
        <p:spPr bwMode="auto">
          <a:xfrm>
            <a:off x="9639962" y="5008947"/>
            <a:ext cx="1680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例：</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AWS </a:t>
            </a:r>
            <a:r>
              <a:rPr kumimoji="0" lang="en-US" altLang="ja-JP" sz="10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CodeCommit</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GitHub</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GitLab</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71" name="Rectangle 47">
            <a:extLst>
              <a:ext uri="{FF2B5EF4-FFF2-40B4-BE49-F238E27FC236}">
                <a16:creationId xmlns:a16="http://schemas.microsoft.com/office/drawing/2014/main" id="{74D3362D-E035-5CFD-3E95-A7B43DFAE5CE}"/>
              </a:ext>
            </a:extLst>
          </p:cNvPr>
          <p:cNvSpPr/>
          <p:nvPr/>
        </p:nvSpPr>
        <p:spPr>
          <a:xfrm>
            <a:off x="10180645" y="4332768"/>
            <a:ext cx="640080" cy="64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コード</a:t>
            </a:r>
            <a:endParaRPr kumimoji="1" lang="en-US" altLang="ja-JP"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レポジトリ</a:t>
            </a:r>
            <a:endParaRPr kumimoji="1" 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endParaRPr>
          </a:p>
        </p:txBody>
      </p:sp>
      <p:sp>
        <p:nvSpPr>
          <p:cNvPr id="72" name="Rectangle 48">
            <a:extLst>
              <a:ext uri="{FF2B5EF4-FFF2-40B4-BE49-F238E27FC236}">
                <a16:creationId xmlns:a16="http://schemas.microsoft.com/office/drawing/2014/main" id="{58360D9C-CA30-3F2E-F9CB-C03D02D4ED30}"/>
              </a:ext>
            </a:extLst>
          </p:cNvPr>
          <p:cNvSpPr/>
          <p:nvPr/>
        </p:nvSpPr>
        <p:spPr>
          <a:xfrm>
            <a:off x="4846653" y="6358413"/>
            <a:ext cx="6473435" cy="1721269"/>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ヘッドレス</a:t>
            </a:r>
            <a:r>
              <a:rPr kumimoji="1" lang="en-US" altLang="ja-JP"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CMS</a:t>
            </a: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部</a:t>
            </a:r>
            <a:endParaRPr kumimoji="1" 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sp>
        <p:nvSpPr>
          <p:cNvPr id="73" name="Rectangle 49">
            <a:extLst>
              <a:ext uri="{FF2B5EF4-FFF2-40B4-BE49-F238E27FC236}">
                <a16:creationId xmlns:a16="http://schemas.microsoft.com/office/drawing/2014/main" id="{9024A9BA-F647-14AD-04C3-D5A2F4CD6DA8}"/>
              </a:ext>
            </a:extLst>
          </p:cNvPr>
          <p:cNvSpPr/>
          <p:nvPr/>
        </p:nvSpPr>
        <p:spPr>
          <a:xfrm>
            <a:off x="4846654" y="3101780"/>
            <a:ext cx="6473435" cy="2839897"/>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フロントエンド配信部</a:t>
            </a:r>
            <a:endParaRPr kumimoji="1" 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cxnSp>
        <p:nvCxnSpPr>
          <p:cNvPr id="75" name="Straight Arrow Connector 102">
            <a:extLst>
              <a:ext uri="{FF2B5EF4-FFF2-40B4-BE49-F238E27FC236}">
                <a16:creationId xmlns:a16="http://schemas.microsoft.com/office/drawing/2014/main" id="{052F6D3F-DC98-B39A-EF3E-BB18C90D7A72}"/>
              </a:ext>
            </a:extLst>
          </p:cNvPr>
          <p:cNvCxnSpPr>
            <a:cxnSpLocks/>
          </p:cNvCxnSpPr>
          <p:nvPr/>
        </p:nvCxnSpPr>
        <p:spPr>
          <a:xfrm flipH="1">
            <a:off x="8124666" y="4668306"/>
            <a:ext cx="72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テキスト ボックス 76">
            <a:extLst>
              <a:ext uri="{FF2B5EF4-FFF2-40B4-BE49-F238E27FC236}">
                <a16:creationId xmlns:a16="http://schemas.microsoft.com/office/drawing/2014/main" id="{DBC35570-62D3-75FD-F0D7-5ABB59519F8E}"/>
              </a:ext>
            </a:extLst>
          </p:cNvPr>
          <p:cNvSpPr txBox="1"/>
          <p:nvPr/>
        </p:nvSpPr>
        <p:spPr>
          <a:xfrm>
            <a:off x="8504199" y="4884963"/>
            <a:ext cx="1204973" cy="459357"/>
          </a:xfrm>
          <a:prstGeom prst="rect">
            <a:avLst/>
          </a:prstGeom>
          <a:noFill/>
        </p:spPr>
        <p:txBody>
          <a:bodyPr wrap="square" rtlCol="0">
            <a:spAutoFit/>
          </a:bodyPr>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AWS </a:t>
            </a:r>
            <a:r>
              <a:rPr kumimoji="0" lang="en-US" altLang="en-US" sz="800" b="0" i="0" u="none" strike="noStrike" kern="0" cap="none" spc="0" normalizeH="0" baseline="0" noProof="0" dirty="0" err="1">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CodeBuild</a:t>
            </a:r>
            <a:endParaRPr kumimoji="0" lang="en-US"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a:sym typeface="Arial"/>
              </a:rPr>
              <a:t>コードのビルド／デプロイ自動化</a:t>
            </a:r>
          </a:p>
        </p:txBody>
      </p:sp>
      <p:pic>
        <p:nvPicPr>
          <p:cNvPr id="78" name="Graphic 19">
            <a:extLst>
              <a:ext uri="{FF2B5EF4-FFF2-40B4-BE49-F238E27FC236}">
                <a16:creationId xmlns:a16="http://schemas.microsoft.com/office/drawing/2014/main" id="{BCA7EEB3-63FB-886F-766C-816AB38CC7ED}"/>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833085" y="4373521"/>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テキスト ボックス 78">
            <a:extLst>
              <a:ext uri="{FF2B5EF4-FFF2-40B4-BE49-F238E27FC236}">
                <a16:creationId xmlns:a16="http://schemas.microsoft.com/office/drawing/2014/main" id="{D223E4C1-E755-64AD-02E8-3E6AA881EF47}"/>
              </a:ext>
            </a:extLst>
          </p:cNvPr>
          <p:cNvSpPr txBox="1"/>
          <p:nvPr/>
        </p:nvSpPr>
        <p:spPr>
          <a:xfrm>
            <a:off x="5931257" y="4984966"/>
            <a:ext cx="1565484" cy="338554"/>
          </a:xfrm>
          <a:prstGeom prst="rect">
            <a:avLst/>
          </a:prstGeom>
          <a:noFill/>
        </p:spPr>
        <p:txBody>
          <a:bodyPr wrap="square" rtlCol="0">
            <a:spAutoFit/>
          </a:bodyPr>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Elastic Load Balancing</a:t>
            </a:r>
          </a:p>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err="1">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負荷分散</a:t>
            </a:r>
            <a:endParaRPr kumimoji="0" lang="en-US"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p:txBody>
      </p:sp>
      <p:sp>
        <p:nvSpPr>
          <p:cNvPr id="80" name="テキスト ボックス 79">
            <a:extLst>
              <a:ext uri="{FF2B5EF4-FFF2-40B4-BE49-F238E27FC236}">
                <a16:creationId xmlns:a16="http://schemas.microsoft.com/office/drawing/2014/main" id="{C2B8AFDD-51CB-A665-1C18-3CA570FCCD8F}"/>
              </a:ext>
            </a:extLst>
          </p:cNvPr>
          <p:cNvSpPr txBox="1"/>
          <p:nvPr/>
        </p:nvSpPr>
        <p:spPr>
          <a:xfrm>
            <a:off x="7465229" y="4201906"/>
            <a:ext cx="881706" cy="215444"/>
          </a:xfrm>
          <a:prstGeom prst="rect">
            <a:avLst/>
          </a:prstGeom>
          <a:noFill/>
        </p:spPr>
        <p:txBody>
          <a:bodyPr wrap="square" rtlCol="0">
            <a:spAutoFit/>
          </a:bodyPr>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Amazon ECS</a:t>
            </a:r>
          </a:p>
        </p:txBody>
      </p:sp>
      <p:sp>
        <p:nvSpPr>
          <p:cNvPr id="81" name="Rectangle 43">
            <a:extLst>
              <a:ext uri="{FF2B5EF4-FFF2-40B4-BE49-F238E27FC236}">
                <a16:creationId xmlns:a16="http://schemas.microsoft.com/office/drawing/2014/main" id="{8FD1CD16-6037-BE22-4EC2-DF471ABF37C5}"/>
              </a:ext>
            </a:extLst>
          </p:cNvPr>
          <p:cNvSpPr/>
          <p:nvPr/>
        </p:nvSpPr>
        <p:spPr>
          <a:xfrm>
            <a:off x="7312921" y="4222924"/>
            <a:ext cx="1123032" cy="96084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119639" tIns="0" rIns="471018" bIns="59819" numCol="1" spcCol="0" rtlCol="0" fromWordArt="0" anchor="t" anchorCtr="0" forceAA="0" compatLnSpc="1">
            <a:prstTxWarp prst="textNoShape">
              <a:avLst/>
            </a:prstTxWarp>
            <a:noAutofit/>
          </a:bodyPr>
          <a:lstStyle/>
          <a:p>
            <a:pPr marL="0" marR="0" lvl="0" indent="0" algn="r" defTabSz="1196438" rtl="0" eaLnBrk="1" fontAlgn="auto" latinLnBrk="0" hangingPunct="1">
              <a:lnSpc>
                <a:spcPct val="100000"/>
              </a:lnSpc>
              <a:spcBef>
                <a:spcPts val="0"/>
              </a:spcBef>
              <a:spcAft>
                <a:spcPts val="0"/>
              </a:spcAft>
              <a:buClr>
                <a:srgbClr val="000000"/>
              </a:buClr>
              <a:buSzTx/>
              <a:buFont typeface="Arial"/>
              <a:buNone/>
              <a:tabLst/>
              <a:defRPr/>
            </a:pPr>
            <a:endParaRPr kumimoji="0" lang="en-US" sz="785" b="0" i="0" u="none" strike="noStrike" kern="0" cap="none" spc="0" normalizeH="0" baseline="0" noProof="0">
              <a:ln>
                <a:noFill/>
              </a:ln>
              <a:solidFill>
                <a:srgbClr val="D86613"/>
              </a:solidFill>
              <a:effectLst/>
              <a:uLnTx/>
              <a:uFillTx/>
              <a:latin typeface="Arial" panose="020B0604020202020204"/>
              <a:cs typeface="Arial"/>
              <a:sym typeface="Arial"/>
            </a:endParaRPr>
          </a:p>
        </p:txBody>
      </p:sp>
      <p:pic>
        <p:nvPicPr>
          <p:cNvPr id="82" name="Graphic 18">
            <a:extLst>
              <a:ext uri="{FF2B5EF4-FFF2-40B4-BE49-F238E27FC236}">
                <a16:creationId xmlns:a16="http://schemas.microsoft.com/office/drawing/2014/main" id="{9FFBEEFD-56FD-A154-9F7B-355A3F3288D8}"/>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7308188" y="4221110"/>
            <a:ext cx="254059" cy="2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Graphic 13">
            <a:extLst>
              <a:ext uri="{FF2B5EF4-FFF2-40B4-BE49-F238E27FC236}">
                <a16:creationId xmlns:a16="http://schemas.microsoft.com/office/drawing/2014/main" id="{5BFB4C14-4D04-B51D-CB56-BF9BCFB1E1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90937" y="4403426"/>
            <a:ext cx="549275" cy="549275"/>
          </a:xfrm>
          <a:prstGeom prst="rect">
            <a:avLst/>
          </a:prstGeom>
        </p:spPr>
      </p:pic>
      <p:sp>
        <p:nvSpPr>
          <p:cNvPr id="84" name="テキスト ボックス 83">
            <a:extLst>
              <a:ext uri="{FF2B5EF4-FFF2-40B4-BE49-F238E27FC236}">
                <a16:creationId xmlns:a16="http://schemas.microsoft.com/office/drawing/2014/main" id="{984E833A-F94A-8560-33C5-E147D15C74DF}"/>
              </a:ext>
            </a:extLst>
          </p:cNvPr>
          <p:cNvSpPr txBox="1"/>
          <p:nvPr/>
        </p:nvSpPr>
        <p:spPr>
          <a:xfrm>
            <a:off x="7428432" y="4850894"/>
            <a:ext cx="923120" cy="338554"/>
          </a:xfrm>
          <a:prstGeom prst="rect">
            <a:avLst/>
          </a:prstGeom>
          <a:noFill/>
        </p:spPr>
        <p:txBody>
          <a:bodyPr wrap="square" rtlCol="0">
            <a:spAutoFit/>
          </a:bodyPr>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　レンダリング</a:t>
            </a:r>
            <a:endPar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アプリケーション</a:t>
            </a:r>
            <a:endParaRPr kumimoji="1" lang="ja-JP" altLang="en-US" sz="8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p:txBody>
      </p:sp>
      <p:sp>
        <p:nvSpPr>
          <p:cNvPr id="85" name="Oval 28">
            <a:extLst>
              <a:ext uri="{FF2B5EF4-FFF2-40B4-BE49-F238E27FC236}">
                <a16:creationId xmlns:a16="http://schemas.microsoft.com/office/drawing/2014/main" id="{4817D275-29F7-7698-4F9D-C9A18A0E5D4E}"/>
              </a:ext>
            </a:extLst>
          </p:cNvPr>
          <p:cNvSpPr>
            <a:spLocks noChangeAspect="1"/>
          </p:cNvSpPr>
          <p:nvPr/>
        </p:nvSpPr>
        <p:spPr bwMode="auto">
          <a:xfrm>
            <a:off x="7992205" y="4507101"/>
            <a:ext cx="94204" cy="94204"/>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endParaRPr kumimoji="0" lang="en-US" sz="1832"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86" name="Oval 28">
            <a:extLst>
              <a:ext uri="{FF2B5EF4-FFF2-40B4-BE49-F238E27FC236}">
                <a16:creationId xmlns:a16="http://schemas.microsoft.com/office/drawing/2014/main" id="{56F46BFD-1A77-6CD3-1524-74313B89DB7A}"/>
              </a:ext>
            </a:extLst>
          </p:cNvPr>
          <p:cNvSpPr>
            <a:spLocks noChangeAspect="1"/>
          </p:cNvSpPr>
          <p:nvPr/>
        </p:nvSpPr>
        <p:spPr bwMode="auto">
          <a:xfrm>
            <a:off x="7992205" y="4648341"/>
            <a:ext cx="94204" cy="94204"/>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endParaRPr kumimoji="0" lang="en-US" sz="1832"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87" name="直線矢印コネクタ 86">
            <a:extLst>
              <a:ext uri="{FF2B5EF4-FFF2-40B4-BE49-F238E27FC236}">
                <a16:creationId xmlns:a16="http://schemas.microsoft.com/office/drawing/2014/main" id="{7B399BF6-C58A-351A-9508-C00974394A1A}"/>
              </a:ext>
            </a:extLst>
          </p:cNvPr>
          <p:cNvCxnSpPr>
            <a:cxnSpLocks/>
          </p:cNvCxnSpPr>
          <p:nvPr/>
        </p:nvCxnSpPr>
        <p:spPr>
          <a:xfrm flipV="1">
            <a:off x="6845436" y="4685430"/>
            <a:ext cx="760715" cy="4443"/>
          </a:xfrm>
          <a:prstGeom prst="straightConnector1">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8" name="グループ化 87">
            <a:extLst>
              <a:ext uri="{FF2B5EF4-FFF2-40B4-BE49-F238E27FC236}">
                <a16:creationId xmlns:a16="http://schemas.microsoft.com/office/drawing/2014/main" id="{65F2AD22-D463-E377-C160-9E62F14C993F}"/>
              </a:ext>
            </a:extLst>
          </p:cNvPr>
          <p:cNvGrpSpPr/>
          <p:nvPr/>
        </p:nvGrpSpPr>
        <p:grpSpPr>
          <a:xfrm>
            <a:off x="4764251" y="4409067"/>
            <a:ext cx="1463671" cy="930912"/>
            <a:chOff x="1366408" y="3895983"/>
            <a:chExt cx="1045479" cy="664936"/>
          </a:xfrm>
        </p:grpSpPr>
        <p:pic>
          <p:nvPicPr>
            <p:cNvPr id="89" name="Graphic 19">
              <a:extLst>
                <a:ext uri="{FF2B5EF4-FFF2-40B4-BE49-F238E27FC236}">
                  <a16:creationId xmlns:a16="http://schemas.microsoft.com/office/drawing/2014/main" id="{5253AE08-AA41-402E-274C-83FF50C5388E}"/>
                </a:ext>
              </a:extLst>
            </p:cNvPr>
            <p:cNvPicPr>
              <a:picLocks noChangeAspect="1" noChangeArrowheads="1"/>
            </p:cNvPicPr>
            <p:nvPr/>
          </p:nvPicPr>
          <p:blipFill>
            <a:blip r:embed="rId18">
              <a:extLst>
                <a:ext uri="{96DAC541-7B7A-43D3-8B79-37D633B846F1}">
                  <asvg:svgBlip xmlns:asvg="http://schemas.microsoft.com/office/drawing/2016/SVG/main" r:embed="rId19"/>
                </a:ext>
              </a:extLst>
            </a:blip>
            <a:srcRect/>
            <a:stretch/>
          </p:blipFill>
          <p:spPr bwMode="auto">
            <a:xfrm>
              <a:off x="1706260" y="3895983"/>
              <a:ext cx="390856" cy="39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テキスト ボックス 89">
              <a:extLst>
                <a:ext uri="{FF2B5EF4-FFF2-40B4-BE49-F238E27FC236}">
                  <a16:creationId xmlns:a16="http://schemas.microsoft.com/office/drawing/2014/main" id="{19F7606C-470B-1BCF-6A6C-48C211CC1C78}"/>
                </a:ext>
              </a:extLst>
            </p:cNvPr>
            <p:cNvSpPr txBox="1"/>
            <p:nvPr/>
          </p:nvSpPr>
          <p:spPr>
            <a:xfrm>
              <a:off x="1366408" y="4319095"/>
              <a:ext cx="1045479" cy="241824"/>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Amazon CloudFront</a:t>
              </a:r>
            </a:p>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フロントエンド配信</a:t>
              </a: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CDN</a:t>
              </a:r>
              <a:endParaRPr kumimoji="1" lang="ja-JP" altLang="en-US" sz="8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p:txBody>
        </p:sp>
      </p:grpSp>
      <p:cxnSp>
        <p:nvCxnSpPr>
          <p:cNvPr id="91" name="直線矢印コネクタ 90">
            <a:extLst>
              <a:ext uri="{FF2B5EF4-FFF2-40B4-BE49-F238E27FC236}">
                <a16:creationId xmlns:a16="http://schemas.microsoft.com/office/drawing/2014/main" id="{A549FF87-3B03-DF4C-1F63-70152A710497}"/>
              </a:ext>
            </a:extLst>
          </p:cNvPr>
          <p:cNvCxnSpPr/>
          <p:nvPr/>
        </p:nvCxnSpPr>
        <p:spPr>
          <a:xfrm>
            <a:off x="5743507" y="4678006"/>
            <a:ext cx="702000" cy="0"/>
          </a:xfrm>
          <a:prstGeom prst="straightConnector1">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2" name="Graphic 6">
            <a:extLst>
              <a:ext uri="{FF2B5EF4-FFF2-40B4-BE49-F238E27FC236}">
                <a16:creationId xmlns:a16="http://schemas.microsoft.com/office/drawing/2014/main" id="{FAC8F21A-9D1F-C423-4CA4-EB8DA1D3D12F}"/>
              </a:ext>
            </a:extLst>
          </p:cNvPr>
          <p:cNvPicPr>
            <a:picLocks noChangeAspect="1" noChangeArrowheads="1"/>
          </p:cNvPicPr>
          <p:nvPr/>
        </p:nvPicPr>
        <p:blipFill>
          <a:blip r:embed="rId20">
            <a:extLst>
              <a:ext uri="{96DAC541-7B7A-43D3-8B79-37D633B846F1}">
                <asvg:svgBlip xmlns:asvg="http://schemas.microsoft.com/office/drawing/2016/SVG/main" r:embed="rId21"/>
              </a:ext>
            </a:extLst>
          </a:blip>
          <a:srcRect/>
          <a:stretch/>
        </p:blipFill>
        <p:spPr bwMode="auto">
          <a:xfrm>
            <a:off x="6424032" y="4431421"/>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3" name="Straight Arrow Connector 85">
            <a:extLst>
              <a:ext uri="{FF2B5EF4-FFF2-40B4-BE49-F238E27FC236}">
                <a16:creationId xmlns:a16="http://schemas.microsoft.com/office/drawing/2014/main" id="{49D8DC17-F839-BCA3-CEF2-52E261A99671}"/>
              </a:ext>
            </a:extLst>
          </p:cNvPr>
          <p:cNvCxnSpPr>
            <a:cxnSpLocks/>
          </p:cNvCxnSpPr>
          <p:nvPr/>
        </p:nvCxnSpPr>
        <p:spPr>
          <a:xfrm flipH="1" flipV="1">
            <a:off x="9325486" y="4665219"/>
            <a:ext cx="803657" cy="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537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dirty="0">
                <a:latin typeface="Meiryo UI" panose="020B0604030504040204" pitchFamily="34" charset="-128"/>
                <a:ea typeface="Meiryo UI" panose="020B0604030504040204" pitchFamily="34" charset="-128"/>
              </a:rPr>
              <a:t>5-1-6-3.</a:t>
            </a:r>
            <a:r>
              <a:rPr lang="ja-JP" altLang="en-US" b="0" i="0">
                <a:solidFill>
                  <a:srgbClr val="1A1A1C"/>
                </a:solidFill>
                <a:effectLst/>
                <a:latin typeface="Meiryo UI" panose="020B0604030504040204" pitchFamily="34" charset="-128"/>
                <a:ea typeface="Meiryo UI" panose="020B0604030504040204" pitchFamily="34" charset="-128"/>
              </a:rPr>
              <a:t> コンテンツ管理</a:t>
            </a:r>
            <a:r>
              <a:rPr lang="en-US" altLang="ja-JP" b="0" i="0" dirty="0">
                <a:solidFill>
                  <a:srgbClr val="1A1A1C"/>
                </a:solidFill>
                <a:effectLst/>
                <a:latin typeface="Meiryo UI" panose="020B0604030504040204" pitchFamily="34" charset="-128"/>
                <a:ea typeface="Meiryo UI" panose="020B0604030504040204" pitchFamily="34" charset="-128"/>
              </a:rPr>
              <a:t>_</a:t>
            </a:r>
            <a:r>
              <a:rPr lang="en" altLang="ja-JP" b="0" i="0" dirty="0">
                <a:solidFill>
                  <a:srgbClr val="1A1A1C"/>
                </a:solidFill>
                <a:effectLst/>
                <a:latin typeface="Meiryo UI" panose="020B0604030504040204" pitchFamily="34" charset="-128"/>
                <a:ea typeface="Meiryo UI" panose="020B0604030504040204" pitchFamily="34" charset="-128"/>
              </a:rPr>
              <a:t>Web</a:t>
            </a:r>
            <a:r>
              <a:rPr lang="ja-JP" altLang="en-US" b="0" i="0">
                <a:solidFill>
                  <a:srgbClr val="1A1A1C"/>
                </a:solidFill>
                <a:effectLst/>
                <a:latin typeface="Meiryo UI" panose="020B0604030504040204" pitchFamily="34" charset="-128"/>
                <a:ea typeface="Meiryo UI" panose="020B0604030504040204" pitchFamily="34" charset="-128"/>
              </a:rPr>
              <a:t>コンテンツ管理（</a:t>
            </a:r>
            <a:r>
              <a:rPr lang="en" altLang="ja-JP" b="0" i="0" dirty="0">
                <a:solidFill>
                  <a:srgbClr val="1A1A1C"/>
                </a:solidFill>
                <a:effectLst/>
                <a:latin typeface="Meiryo UI" panose="020B0604030504040204" pitchFamily="34" charset="-128"/>
                <a:ea typeface="Meiryo UI" panose="020B0604030504040204" pitchFamily="34" charset="-128"/>
              </a:rPr>
              <a:t>CMS</a:t>
            </a:r>
            <a:r>
              <a:rPr lang="ja-JP" altLang="en" b="0" i="0">
                <a:solidFill>
                  <a:srgbClr val="1A1A1C"/>
                </a:solidFill>
                <a:effectLst/>
                <a:latin typeface="Meiryo UI" panose="020B0604030504040204" pitchFamily="34" charset="-128"/>
                <a:ea typeface="Meiryo UI" panose="020B0604030504040204" pitchFamily="34" charset="-128"/>
              </a:rPr>
              <a:t>）</a:t>
            </a:r>
            <a:r>
              <a:rPr lang="ja-JP" altLang="en-US" b="0" i="0">
                <a:solidFill>
                  <a:srgbClr val="1A1A1C"/>
                </a:solidFill>
                <a:effectLst/>
                <a:latin typeface="Meiryo UI" panose="020B0604030504040204" pitchFamily="34" charset="-128"/>
                <a:ea typeface="Meiryo UI" panose="020B0604030504040204" pitchFamily="34" charset="-128"/>
              </a:rPr>
              <a:t>機能</a:t>
            </a:r>
            <a:br>
              <a:rPr kumimoji="1" lang="en-US" altLang="ja-JP" dirty="0">
                <a:latin typeface="Meiryo UI" panose="020B0604030504040204" pitchFamily="34" charset="-128"/>
                <a:ea typeface="Meiryo UI" panose="020B0604030504040204" pitchFamily="34" charset="-128"/>
              </a:rPr>
            </a:br>
            <a:r>
              <a:rPr kumimoji="1" lang="en-US" altLang="ja-JP" dirty="0">
                <a:latin typeface="Meiryo UI" panose="020B0604030504040204" pitchFamily="34" charset="-128"/>
                <a:ea typeface="Meiryo UI" panose="020B0604030504040204" pitchFamily="34" charset="-128"/>
              </a:rPr>
              <a:t>(</a:t>
            </a:r>
            <a:r>
              <a:rPr kumimoji="1" lang="ja-JP" altLang="en-US">
                <a:latin typeface="Meiryo UI" panose="020B0604030504040204" pitchFamily="34" charset="-128"/>
                <a:ea typeface="Meiryo UI" panose="020B0604030504040204" pitchFamily="34" charset="-128"/>
              </a:rPr>
              <a:t>パターン</a:t>
            </a:r>
            <a:r>
              <a:rPr kumimoji="1" lang="en-US" altLang="ja-JP" dirty="0">
                <a:latin typeface="Meiryo UI" panose="020B0604030504040204" pitchFamily="34" charset="-128"/>
                <a:ea typeface="Meiryo UI" panose="020B0604030504040204" pitchFamily="34" charset="-128"/>
              </a:rPr>
              <a:t>3</a:t>
            </a:r>
            <a:r>
              <a:rPr kumimoji="1" lang="ja-JP" altLang="en-US">
                <a:latin typeface="Meiryo UI" panose="020B0604030504040204" pitchFamily="34" charset="-128"/>
                <a:ea typeface="Meiryo UI" panose="020B0604030504040204" pitchFamily="34" charset="-128"/>
              </a:rPr>
              <a:t>パターン</a:t>
            </a:r>
            <a:r>
              <a:rPr kumimoji="1" lang="en-US" altLang="ja-JP" dirty="0">
                <a:latin typeface="Meiryo UI" panose="020B0604030504040204" pitchFamily="34" charset="-128"/>
                <a:ea typeface="Meiryo UI" panose="020B0604030504040204" pitchFamily="34" charset="-128"/>
              </a:rPr>
              <a:t>3 </a:t>
            </a:r>
            <a:r>
              <a:rPr kumimoji="1" lang="ja-JP" altLang="en-US">
                <a:latin typeface="Meiryo UI" panose="020B0604030504040204" pitchFamily="34" charset="-128"/>
                <a:ea typeface="Meiryo UI" panose="020B0604030504040204" pitchFamily="34" charset="-128"/>
              </a:rPr>
              <a:t>小規模サイト向け、</a:t>
            </a:r>
            <a:r>
              <a:rPr kumimoji="1" lang="en-US" altLang="ja-JP" dirty="0">
                <a:latin typeface="Meiryo UI" panose="020B0604030504040204" pitchFamily="34" charset="-128"/>
                <a:ea typeface="Meiryo UI" panose="020B0604030504040204" pitchFamily="34" charset="-128"/>
              </a:rPr>
              <a:t>OSS</a:t>
            </a:r>
            <a:r>
              <a:rPr kumimoji="1" lang="ja-JP" altLang="en-US">
                <a:latin typeface="Meiryo UI" panose="020B0604030504040204" pitchFamily="34" charset="-128"/>
                <a:ea typeface="Meiryo UI" panose="020B0604030504040204" pitchFamily="34" charset="-128"/>
              </a:rPr>
              <a:t>セルフホスティング </a:t>
            </a:r>
            <a:r>
              <a:rPr kumimoji="1" lang="en-US" altLang="ja-JP" dirty="0">
                <a:latin typeface="Meiryo UI" panose="020B0604030504040204" pitchFamily="34" charset="-128"/>
                <a:ea typeface="Meiryo UI" panose="020B0604030504040204" pitchFamily="34" charset="-128"/>
              </a:rPr>
              <a:t>SSG )</a:t>
            </a:r>
            <a:endParaRPr kumimoji="1" lang="ja-JP" altLang="en-US" sz="3600" dirty="0">
              <a:latin typeface="Meiryo UI" panose="020B0604030504040204" pitchFamily="34" charset="-128"/>
              <a:ea typeface="Meiryo UI" panose="020B0604030504040204" pitchFamily="34" charset="-128"/>
            </a:endParaRPr>
          </a:p>
        </p:txBody>
      </p:sp>
      <p:sp>
        <p:nvSpPr>
          <p:cNvPr id="49" name="正方形/長方形 7">
            <a:extLst>
              <a:ext uri="{FF2B5EF4-FFF2-40B4-BE49-F238E27FC236}">
                <a16:creationId xmlns:a16="http://schemas.microsoft.com/office/drawing/2014/main" id="{03F290BA-E959-D22C-0E29-7E416FA0B90F}"/>
              </a:ext>
            </a:extLst>
          </p:cNvPr>
          <p:cNvSpPr/>
          <p:nvPr/>
        </p:nvSpPr>
        <p:spPr>
          <a:xfrm>
            <a:off x="4713581" y="2805711"/>
            <a:ext cx="6724937" cy="575765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_Web</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コンテンツ管理</a:t>
            </a:r>
            <a:r>
              <a:rPr kumimoji="1" lang="en-US" altLang="ja-JP"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(CMS)</a:t>
            </a:r>
            <a:r>
              <a:rPr kumimoji="1" lang="ja-JP" alt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機能 </a:t>
            </a:r>
            <a:endParaRPr kumimoji="1" lang="en-US" sz="16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sp>
        <p:nvSpPr>
          <p:cNvPr id="50" name="Rectangle 78">
            <a:extLst>
              <a:ext uri="{FF2B5EF4-FFF2-40B4-BE49-F238E27FC236}">
                <a16:creationId xmlns:a16="http://schemas.microsoft.com/office/drawing/2014/main" id="{3530D268-4C4F-9FF5-5E23-D2AA40268BD9}"/>
              </a:ext>
            </a:extLst>
          </p:cNvPr>
          <p:cNvSpPr/>
          <p:nvPr/>
        </p:nvSpPr>
        <p:spPr>
          <a:xfrm>
            <a:off x="4498452" y="2265430"/>
            <a:ext cx="7238016" cy="4146878"/>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endPar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51" name="Graphic 79">
            <a:extLst>
              <a:ext uri="{FF2B5EF4-FFF2-40B4-BE49-F238E27FC236}">
                <a16:creationId xmlns:a16="http://schemas.microsoft.com/office/drawing/2014/main" id="{F4D8AFED-1F04-6F2A-4E81-13A794FB152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98452" y="2265430"/>
            <a:ext cx="381000" cy="381000"/>
          </a:xfrm>
          <a:prstGeom prst="rect">
            <a:avLst/>
          </a:prstGeom>
        </p:spPr>
      </p:pic>
      <p:pic>
        <p:nvPicPr>
          <p:cNvPr id="53" name="Graphic 22">
            <a:extLst>
              <a:ext uri="{FF2B5EF4-FFF2-40B4-BE49-F238E27FC236}">
                <a16:creationId xmlns:a16="http://schemas.microsoft.com/office/drawing/2014/main" id="{60C12C49-89AE-A188-5896-92E354F17DA5}"/>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12163540" y="733237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19">
            <a:extLst>
              <a:ext uri="{FF2B5EF4-FFF2-40B4-BE49-F238E27FC236}">
                <a16:creationId xmlns:a16="http://schemas.microsoft.com/office/drawing/2014/main" id="{A8C42A7E-C649-5ED7-C212-7C6B9A07B742}"/>
              </a:ext>
            </a:extLst>
          </p:cNvPr>
          <p:cNvSpPr txBox="1">
            <a:spLocks noChangeArrowheads="1"/>
          </p:cNvSpPr>
          <p:nvPr/>
        </p:nvSpPr>
        <p:spPr bwMode="auto">
          <a:xfrm>
            <a:off x="11886768" y="7863699"/>
            <a:ext cx="10173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開発者</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cxnSp>
        <p:nvCxnSpPr>
          <p:cNvPr id="55" name="Straight Arrow Connector 85">
            <a:extLst>
              <a:ext uri="{FF2B5EF4-FFF2-40B4-BE49-F238E27FC236}">
                <a16:creationId xmlns:a16="http://schemas.microsoft.com/office/drawing/2014/main" id="{865A656D-CC10-62E6-64F8-13399817677A}"/>
              </a:ext>
            </a:extLst>
          </p:cNvPr>
          <p:cNvCxnSpPr>
            <a:cxnSpLocks/>
          </p:cNvCxnSpPr>
          <p:nvPr/>
        </p:nvCxnSpPr>
        <p:spPr>
          <a:xfrm flipH="1">
            <a:off x="8912362" y="7550006"/>
            <a:ext cx="3211930" cy="106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6" name="Group 13">
            <a:extLst>
              <a:ext uri="{FF2B5EF4-FFF2-40B4-BE49-F238E27FC236}">
                <a16:creationId xmlns:a16="http://schemas.microsoft.com/office/drawing/2014/main" id="{422AD71F-94E3-876A-78C4-33FE8512CBE0}"/>
              </a:ext>
            </a:extLst>
          </p:cNvPr>
          <p:cNvGrpSpPr/>
          <p:nvPr/>
        </p:nvGrpSpPr>
        <p:grpSpPr>
          <a:xfrm>
            <a:off x="2441863" y="4696167"/>
            <a:ext cx="982095" cy="1516443"/>
            <a:chOff x="435021" y="3439732"/>
            <a:chExt cx="982095" cy="1516443"/>
          </a:xfrm>
        </p:grpSpPr>
        <p:pic>
          <p:nvPicPr>
            <p:cNvPr id="57" name="Graphic 23">
              <a:extLst>
                <a:ext uri="{FF2B5EF4-FFF2-40B4-BE49-F238E27FC236}">
                  <a16:creationId xmlns:a16="http://schemas.microsoft.com/office/drawing/2014/main" id="{4BC2CA58-11E4-B818-EF20-9DD2B652115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flipH="1">
              <a:off x="697469" y="402976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12">
              <a:extLst>
                <a:ext uri="{FF2B5EF4-FFF2-40B4-BE49-F238E27FC236}">
                  <a16:creationId xmlns:a16="http://schemas.microsoft.com/office/drawing/2014/main" id="{59D7896D-BB6C-609B-76AC-37A645782BC0}"/>
                </a:ext>
              </a:extLst>
            </p:cNvPr>
            <p:cNvSpPr txBox="1">
              <a:spLocks noChangeArrowheads="1"/>
            </p:cNvSpPr>
            <p:nvPr/>
          </p:nvSpPr>
          <p:spPr bwMode="auto">
            <a:xfrm>
              <a:off x="435021" y="449451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閲覧者</a:t>
              </a:r>
              <a:r>
                <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t>
              </a:r>
            </a:p>
          </p:txBody>
        </p:sp>
        <p:pic>
          <p:nvPicPr>
            <p:cNvPr id="59" name="Graphic 97">
              <a:extLst>
                <a:ext uri="{FF2B5EF4-FFF2-40B4-BE49-F238E27FC236}">
                  <a16:creationId xmlns:a16="http://schemas.microsoft.com/office/drawing/2014/main" id="{A8BB18D4-7C59-4F25-76E1-748D540B61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021" y="3439732"/>
              <a:ext cx="457200" cy="457200"/>
            </a:xfrm>
            <a:prstGeom prst="rect">
              <a:avLst/>
            </a:prstGeom>
          </p:spPr>
        </p:pic>
        <p:pic>
          <p:nvPicPr>
            <p:cNvPr id="60" name="Graphic 99">
              <a:extLst>
                <a:ext uri="{FF2B5EF4-FFF2-40B4-BE49-F238E27FC236}">
                  <a16:creationId xmlns:a16="http://schemas.microsoft.com/office/drawing/2014/main" id="{8BA99547-07F9-F55E-C552-5214038920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5485" y="3439732"/>
              <a:ext cx="457200" cy="457200"/>
            </a:xfrm>
            <a:prstGeom prst="rect">
              <a:avLst/>
            </a:prstGeom>
          </p:spPr>
        </p:pic>
      </p:grpSp>
      <p:cxnSp>
        <p:nvCxnSpPr>
          <p:cNvPr id="61" name="Straight Arrow Connector 100">
            <a:extLst>
              <a:ext uri="{FF2B5EF4-FFF2-40B4-BE49-F238E27FC236}">
                <a16:creationId xmlns:a16="http://schemas.microsoft.com/office/drawing/2014/main" id="{48680C56-39A8-73A8-FE7F-EC79E61E5DD8}"/>
              </a:ext>
            </a:extLst>
          </p:cNvPr>
          <p:cNvCxnSpPr>
            <a:cxnSpLocks/>
          </p:cNvCxnSpPr>
          <p:nvPr/>
        </p:nvCxnSpPr>
        <p:spPr>
          <a:xfrm flipV="1">
            <a:off x="3429242" y="4923741"/>
            <a:ext cx="2001841" cy="1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2" name="Graphic 22">
            <a:extLst>
              <a:ext uri="{FF2B5EF4-FFF2-40B4-BE49-F238E27FC236}">
                <a16:creationId xmlns:a16="http://schemas.microsoft.com/office/drawing/2014/main" id="{040CCFFA-DF02-903C-7139-4C8D2A7F3D3F}"/>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2717198" y="711491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19">
            <a:extLst>
              <a:ext uri="{FF2B5EF4-FFF2-40B4-BE49-F238E27FC236}">
                <a16:creationId xmlns:a16="http://schemas.microsoft.com/office/drawing/2014/main" id="{7585A03A-61AD-7C3F-45A8-7DAC1E5F978F}"/>
              </a:ext>
            </a:extLst>
          </p:cNvPr>
          <p:cNvSpPr txBox="1">
            <a:spLocks noChangeArrowheads="1"/>
          </p:cNvSpPr>
          <p:nvPr/>
        </p:nvSpPr>
        <p:spPr bwMode="auto">
          <a:xfrm>
            <a:off x="2232221" y="7584108"/>
            <a:ext cx="14271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職員</a:t>
            </a:r>
            <a:endPar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コンテンツ投稿者</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endParaRPr>
          </a:p>
        </p:txBody>
      </p:sp>
      <p:sp>
        <p:nvSpPr>
          <p:cNvPr id="67" name="Rectangle 44">
            <a:extLst>
              <a:ext uri="{FF2B5EF4-FFF2-40B4-BE49-F238E27FC236}">
                <a16:creationId xmlns:a16="http://schemas.microsoft.com/office/drawing/2014/main" id="{6F276F97-D9D6-4A77-A233-3FF4D61A004D}"/>
              </a:ext>
            </a:extLst>
          </p:cNvPr>
          <p:cNvSpPr/>
          <p:nvPr/>
        </p:nvSpPr>
        <p:spPr>
          <a:xfrm>
            <a:off x="4812787" y="3372713"/>
            <a:ext cx="6473435" cy="2839897"/>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フロントエンド配信部</a:t>
            </a:r>
            <a:endParaRPr kumimoji="1" 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sp>
        <p:nvSpPr>
          <p:cNvPr id="68" name="Rectangle 45">
            <a:extLst>
              <a:ext uri="{FF2B5EF4-FFF2-40B4-BE49-F238E27FC236}">
                <a16:creationId xmlns:a16="http://schemas.microsoft.com/office/drawing/2014/main" id="{EA62E295-57CC-3C2B-A8A5-9C71DFAEFCB6}"/>
              </a:ext>
            </a:extLst>
          </p:cNvPr>
          <p:cNvSpPr/>
          <p:nvPr/>
        </p:nvSpPr>
        <p:spPr>
          <a:xfrm>
            <a:off x="6593533" y="3684578"/>
            <a:ext cx="3160514" cy="4666037"/>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ヘッドレス</a:t>
            </a:r>
            <a:r>
              <a:rPr kumimoji="1" lang="en-US" altLang="ja-JP"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CMS</a:t>
            </a:r>
            <a:r>
              <a:rPr kumimoji="1"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rPr>
              <a:t>部</a:t>
            </a:r>
            <a:endParaRPr kumimoji="1" 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mazon Ember" panose="020B0603020204020204" pitchFamily="34" charset="0"/>
              <a:sym typeface="Arial"/>
            </a:endParaRPr>
          </a:p>
        </p:txBody>
      </p:sp>
      <p:sp>
        <p:nvSpPr>
          <p:cNvPr id="70" name="TextBox 19">
            <a:extLst>
              <a:ext uri="{FF2B5EF4-FFF2-40B4-BE49-F238E27FC236}">
                <a16:creationId xmlns:a16="http://schemas.microsoft.com/office/drawing/2014/main" id="{DCB73349-613E-0733-1D22-A1C4C696ADA6}"/>
              </a:ext>
            </a:extLst>
          </p:cNvPr>
          <p:cNvSpPr txBox="1">
            <a:spLocks noChangeArrowheads="1"/>
          </p:cNvSpPr>
          <p:nvPr/>
        </p:nvSpPr>
        <p:spPr bwMode="auto">
          <a:xfrm>
            <a:off x="7462065" y="7922105"/>
            <a:ext cx="2291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例：</a:t>
            </a: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GitHub</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GitLab</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r>
              <a:rPr kumimoji="0" lang="en-US" altLang="en-US" sz="10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CodeCommit</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は</a:t>
            </a:r>
            <a:r>
              <a:rPr kumimoji="0" lang="en-US" altLang="ja-JP" sz="1000" b="0" i="0" u="none" strike="noStrike" kern="0" cap="none" spc="0" normalizeH="0" baseline="0" noProof="0" dirty="0" err="1">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DecapCMS</a:t>
            </a:r>
            <a:r>
              <a:rPr kumimoji="0" lang="ja-JP"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が未対応</a:t>
            </a: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Amazon Ember" panose="020B0603020204020204" pitchFamily="34" charset="0"/>
                <a:cs typeface="Arial" panose="020B0604020202020204" pitchFamily="34" charset="0"/>
                <a:sym typeface="Arial"/>
              </a:rPr>
              <a:t>)</a:t>
            </a:r>
          </a:p>
        </p:txBody>
      </p:sp>
      <p:cxnSp>
        <p:nvCxnSpPr>
          <p:cNvPr id="71" name="Connector: Elbow 12">
            <a:extLst>
              <a:ext uri="{FF2B5EF4-FFF2-40B4-BE49-F238E27FC236}">
                <a16:creationId xmlns:a16="http://schemas.microsoft.com/office/drawing/2014/main" id="{810F261C-E67F-A80A-4A3E-E5D8D6C1D88A}"/>
              </a:ext>
            </a:extLst>
          </p:cNvPr>
          <p:cNvCxnSpPr>
            <a:cxnSpLocks/>
          </p:cNvCxnSpPr>
          <p:nvPr/>
        </p:nvCxnSpPr>
        <p:spPr>
          <a:xfrm flipV="1">
            <a:off x="3232761" y="5000118"/>
            <a:ext cx="2179633" cy="2419776"/>
          </a:xfrm>
          <a:prstGeom prst="bentConnector3">
            <a:avLst>
              <a:gd name="adj1" fmla="val 39266"/>
            </a:avLst>
          </a:prstGeom>
          <a:ln>
            <a:tailEnd type="triangle"/>
          </a:ln>
        </p:spPr>
        <p:style>
          <a:lnRef idx="1">
            <a:schemeClr val="dk1"/>
          </a:lnRef>
          <a:fillRef idx="0">
            <a:schemeClr val="dk1"/>
          </a:fillRef>
          <a:effectRef idx="0">
            <a:schemeClr val="dk1"/>
          </a:effectRef>
          <a:fontRef idx="minor">
            <a:schemeClr val="tx1"/>
          </a:fontRef>
        </p:style>
      </p:cxnSp>
      <p:sp>
        <p:nvSpPr>
          <p:cNvPr id="72" name="Rectangle 68">
            <a:extLst>
              <a:ext uri="{FF2B5EF4-FFF2-40B4-BE49-F238E27FC236}">
                <a16:creationId xmlns:a16="http://schemas.microsoft.com/office/drawing/2014/main" id="{0B0B4863-F59C-C7D7-BDCD-9C55FC5523A6}"/>
              </a:ext>
            </a:extLst>
          </p:cNvPr>
          <p:cNvSpPr/>
          <p:nvPr/>
        </p:nvSpPr>
        <p:spPr>
          <a:xfrm>
            <a:off x="8256056" y="7242531"/>
            <a:ext cx="640080" cy="64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コード</a:t>
            </a:r>
            <a:endParaRPr kumimoji="1" lang="en-US" altLang="ja-JP"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rPr>
              <a:t>レポジトリ</a:t>
            </a:r>
            <a:endParaRPr kumimoji="1" lang="en-US" sz="7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mn-cs"/>
              <a:sym typeface="Arial"/>
            </a:endParaRPr>
          </a:p>
        </p:txBody>
      </p:sp>
      <p:cxnSp>
        <p:nvCxnSpPr>
          <p:cNvPr id="73" name="Straight Arrow Connector 71">
            <a:extLst>
              <a:ext uri="{FF2B5EF4-FFF2-40B4-BE49-F238E27FC236}">
                <a16:creationId xmlns:a16="http://schemas.microsoft.com/office/drawing/2014/main" id="{84B42230-4DB9-6BC0-8D3E-C2A1E52727BA}"/>
              </a:ext>
            </a:extLst>
          </p:cNvPr>
          <p:cNvCxnSpPr>
            <a:cxnSpLocks/>
          </p:cNvCxnSpPr>
          <p:nvPr/>
        </p:nvCxnSpPr>
        <p:spPr>
          <a:xfrm flipV="1">
            <a:off x="8575881" y="5679990"/>
            <a:ext cx="0" cy="15343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102">
            <a:extLst>
              <a:ext uri="{FF2B5EF4-FFF2-40B4-BE49-F238E27FC236}">
                <a16:creationId xmlns:a16="http://schemas.microsoft.com/office/drawing/2014/main" id="{8EFC47B2-5D03-A7A7-1051-3E77500079AB}"/>
              </a:ext>
            </a:extLst>
          </p:cNvPr>
          <p:cNvCxnSpPr>
            <a:cxnSpLocks/>
          </p:cNvCxnSpPr>
          <p:nvPr/>
        </p:nvCxnSpPr>
        <p:spPr>
          <a:xfrm flipH="1">
            <a:off x="7483373" y="4940877"/>
            <a:ext cx="8346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77" name="グループ化 76">
            <a:extLst>
              <a:ext uri="{FF2B5EF4-FFF2-40B4-BE49-F238E27FC236}">
                <a16:creationId xmlns:a16="http://schemas.microsoft.com/office/drawing/2014/main" id="{E065B087-01DD-E575-1F83-D545854850EC}"/>
              </a:ext>
            </a:extLst>
          </p:cNvPr>
          <p:cNvGrpSpPr/>
          <p:nvPr/>
        </p:nvGrpSpPr>
        <p:grpSpPr>
          <a:xfrm>
            <a:off x="6619200" y="4670052"/>
            <a:ext cx="1147237" cy="1030230"/>
            <a:chOff x="2511323" y="3901785"/>
            <a:chExt cx="819455" cy="735878"/>
          </a:xfrm>
        </p:grpSpPr>
        <p:pic>
          <p:nvPicPr>
            <p:cNvPr id="78" name="Graphic 8">
              <a:extLst>
                <a:ext uri="{FF2B5EF4-FFF2-40B4-BE49-F238E27FC236}">
                  <a16:creationId xmlns:a16="http://schemas.microsoft.com/office/drawing/2014/main" id="{3723B3C7-7DFE-026E-0507-26B2A292A30A}"/>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2735344" y="3901785"/>
              <a:ext cx="390857" cy="39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テキスト ボックス 78">
              <a:extLst>
                <a:ext uri="{FF2B5EF4-FFF2-40B4-BE49-F238E27FC236}">
                  <a16:creationId xmlns:a16="http://schemas.microsoft.com/office/drawing/2014/main" id="{D7D5E9AF-7DD7-B576-09B9-D4632645A40A}"/>
                </a:ext>
              </a:extLst>
            </p:cNvPr>
            <p:cNvSpPr txBox="1"/>
            <p:nvPr/>
          </p:nvSpPr>
          <p:spPr>
            <a:xfrm>
              <a:off x="2511323" y="4307902"/>
              <a:ext cx="819455" cy="329761"/>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Amazon S3</a:t>
              </a:r>
            </a:p>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コンテンツ配信</a:t>
              </a:r>
              <a:endPar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ストレージ</a:t>
              </a:r>
              <a:endParaRPr kumimoji="1" lang="ja-JP" altLang="en-US" sz="8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p:txBody>
        </p:sp>
      </p:grpSp>
      <p:grpSp>
        <p:nvGrpSpPr>
          <p:cNvPr id="80" name="グループ化 79">
            <a:extLst>
              <a:ext uri="{FF2B5EF4-FFF2-40B4-BE49-F238E27FC236}">
                <a16:creationId xmlns:a16="http://schemas.microsoft.com/office/drawing/2014/main" id="{901541CE-2121-7388-6709-ABC5442A5ADD}"/>
              </a:ext>
            </a:extLst>
          </p:cNvPr>
          <p:cNvGrpSpPr/>
          <p:nvPr/>
        </p:nvGrpSpPr>
        <p:grpSpPr>
          <a:xfrm>
            <a:off x="4964740" y="4674626"/>
            <a:ext cx="1463671" cy="937703"/>
            <a:chOff x="1367850" y="3895984"/>
            <a:chExt cx="1045479" cy="669788"/>
          </a:xfrm>
        </p:grpSpPr>
        <p:pic>
          <p:nvPicPr>
            <p:cNvPr id="81" name="Graphic 19">
              <a:extLst>
                <a:ext uri="{FF2B5EF4-FFF2-40B4-BE49-F238E27FC236}">
                  <a16:creationId xmlns:a16="http://schemas.microsoft.com/office/drawing/2014/main" id="{BFC5A360-112D-E433-A3DC-10BCE370749C}"/>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706260" y="3895984"/>
              <a:ext cx="390857" cy="39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テキスト ボックス 81">
              <a:extLst>
                <a:ext uri="{FF2B5EF4-FFF2-40B4-BE49-F238E27FC236}">
                  <a16:creationId xmlns:a16="http://schemas.microsoft.com/office/drawing/2014/main" id="{7812C6A6-3718-FC58-739C-B0CBC49957C7}"/>
                </a:ext>
              </a:extLst>
            </p:cNvPr>
            <p:cNvSpPr txBox="1"/>
            <p:nvPr/>
          </p:nvSpPr>
          <p:spPr>
            <a:xfrm>
              <a:off x="1367850" y="4315154"/>
              <a:ext cx="1045479" cy="250618"/>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Amazon CloudFront</a:t>
              </a:r>
            </a:p>
            <a:p>
              <a:pPr marL="0" marR="0" lvl="0" indent="0" algn="ctr" defTabSz="1280160" rtl="0" eaLnBrk="1" fontAlgn="auto" latinLnBrk="0" hangingPunct="1">
                <a:lnSpc>
                  <a:spcPct val="100000"/>
                </a:lnSpc>
                <a:spcBef>
                  <a:spcPts val="0"/>
                </a:spcBef>
                <a:spcAft>
                  <a:spcPts val="0"/>
                </a:spcAft>
                <a:buClr>
                  <a:srgbClr val="000000"/>
                </a:buClr>
                <a:buSzTx/>
                <a:buFont typeface="Arial"/>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フロントエンド配信</a:t>
              </a:r>
              <a:r>
                <a:rPr kumimoji="1" lang="en-US" altLang="ja-JP"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a:sym typeface="Arial"/>
                </a:rPr>
                <a:t>CDN</a:t>
              </a:r>
              <a:endParaRPr kumimoji="1" lang="ja-JP" altLang="en-US" sz="8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Arial"/>
                <a:sym typeface="Arial"/>
              </a:endParaRPr>
            </a:p>
          </p:txBody>
        </p:sp>
      </p:grpSp>
      <p:cxnSp>
        <p:nvCxnSpPr>
          <p:cNvPr id="83" name="直線矢印コネクタ 82">
            <a:extLst>
              <a:ext uri="{FF2B5EF4-FFF2-40B4-BE49-F238E27FC236}">
                <a16:creationId xmlns:a16="http://schemas.microsoft.com/office/drawing/2014/main" id="{A7FC7A7C-19E6-022F-F837-F6F25DB54862}"/>
              </a:ext>
            </a:extLst>
          </p:cNvPr>
          <p:cNvCxnSpPr>
            <a:cxnSpLocks/>
          </p:cNvCxnSpPr>
          <p:nvPr/>
        </p:nvCxnSpPr>
        <p:spPr>
          <a:xfrm flipV="1">
            <a:off x="5956037" y="4943652"/>
            <a:ext cx="986511" cy="45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4" name="Graphic 19">
            <a:extLst>
              <a:ext uri="{FF2B5EF4-FFF2-40B4-BE49-F238E27FC236}">
                <a16:creationId xmlns:a16="http://schemas.microsoft.com/office/drawing/2014/main" id="{1806F554-F072-8289-29B7-F3DAC67F0588}"/>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8318947" y="4676600"/>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テキスト ボックス 84">
            <a:extLst>
              <a:ext uri="{FF2B5EF4-FFF2-40B4-BE49-F238E27FC236}">
                <a16:creationId xmlns:a16="http://schemas.microsoft.com/office/drawing/2014/main" id="{E865BB95-F082-6C75-CBD5-F85A9633ACD0}"/>
              </a:ext>
            </a:extLst>
          </p:cNvPr>
          <p:cNvSpPr txBox="1"/>
          <p:nvPr/>
        </p:nvSpPr>
        <p:spPr>
          <a:xfrm>
            <a:off x="7973965" y="5235335"/>
            <a:ext cx="1204973" cy="459357"/>
          </a:xfrm>
          <a:prstGeom prst="rect">
            <a:avLst/>
          </a:prstGeom>
          <a:noFill/>
        </p:spPr>
        <p:txBody>
          <a:bodyPr wrap="square" rtlCol="0">
            <a:spAutoFit/>
          </a:bodyPr>
          <a:lstStyle/>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AWS </a:t>
            </a:r>
            <a:r>
              <a:rPr kumimoji="0" lang="en-US" altLang="en-US" sz="800" b="0" i="0" u="none" strike="noStrike" kern="0" cap="none" spc="0" normalizeH="0" baseline="0" noProof="0" dirty="0" err="1">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rPr>
              <a:t>CodeBuild</a:t>
            </a:r>
            <a:endParaRPr kumimoji="0" lang="en-US" altLang="en-US" sz="800" b="0"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Arial" panose="020B0604020202020204" pitchFamily="34" charset="0"/>
              <a:sym typeface="Arial"/>
            </a:endParaRPr>
          </a:p>
          <a:p>
            <a:pPr marL="0" marR="0" lvl="0" indent="0" algn="ctr" defTabSz="1196438"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Arial"/>
                <a:sym typeface="Arial"/>
              </a:rPr>
              <a:t>コードのビルド／デプロイ自動化</a:t>
            </a:r>
          </a:p>
        </p:txBody>
      </p:sp>
    </p:spTree>
    <p:extLst>
      <p:ext uri="{BB962C8B-B14F-4D97-AF65-F5344CB8AC3E}">
        <p14:creationId xmlns:p14="http://schemas.microsoft.com/office/powerpoint/2010/main" val="25715801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5-1-7-1</a:t>
            </a:r>
            <a:r>
              <a:rPr kumimoji="1" lang="en-US" altLang="ja-JP" dirty="0"/>
              <a:t>. </a:t>
            </a:r>
            <a:r>
              <a:rPr kumimoji="1" lang="ja-JP" altLang="en-US" dirty="0"/>
              <a:t>コミュニケーション</a:t>
            </a:r>
            <a:r>
              <a:rPr kumimoji="1" lang="en-US" altLang="ja-JP" dirty="0"/>
              <a:t>_</a:t>
            </a:r>
            <a:r>
              <a:rPr kumimoji="1" lang="ja-JP" altLang="en-US" dirty="0"/>
              <a:t>問い合わせフォーム機能</a:t>
            </a:r>
          </a:p>
        </p:txBody>
      </p:sp>
      <p:sp>
        <p:nvSpPr>
          <p:cNvPr id="9" name="正方形/長方形 3">
            <a:extLst>
              <a:ext uri="{FF2B5EF4-FFF2-40B4-BE49-F238E27FC236}">
                <a16:creationId xmlns:a16="http://schemas.microsoft.com/office/drawing/2014/main" id="{4F85B96A-2853-2DE9-6AF5-00C235D11E1B}"/>
              </a:ext>
            </a:extLst>
          </p:cNvPr>
          <p:cNvSpPr/>
          <p:nvPr/>
        </p:nvSpPr>
        <p:spPr>
          <a:xfrm>
            <a:off x="6613196" y="3767870"/>
            <a:ext cx="6124966" cy="1730667"/>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kumimoji="1" lang="ja-JP" sz="1600">
                <a:solidFill>
                  <a:schemeClr val="tx1"/>
                </a:solidFill>
                <a:latin typeface="Meiryo UI"/>
                <a:ea typeface="Meiryo UI"/>
              </a:rPr>
              <a:t>コミュニケーション_問い合わせフォーム機能</a:t>
            </a:r>
            <a:endParaRPr lang="en-US">
              <a:latin typeface="Meiryo UI"/>
              <a:ea typeface="Meiryo UI"/>
            </a:endParaRPr>
          </a:p>
        </p:txBody>
      </p:sp>
      <p:sp>
        <p:nvSpPr>
          <p:cNvPr id="32" name="TextBox 12">
            <a:extLst>
              <a:ext uri="{FF2B5EF4-FFF2-40B4-BE49-F238E27FC236}">
                <a16:creationId xmlns:a16="http://schemas.microsoft.com/office/drawing/2014/main" id="{A7BAD64D-A638-6EEC-1E46-70B5EB01F092}"/>
              </a:ext>
            </a:extLst>
          </p:cNvPr>
          <p:cNvSpPr txBox="1">
            <a:spLocks noChangeArrowheads="1"/>
          </p:cNvSpPr>
          <p:nvPr/>
        </p:nvSpPr>
        <p:spPr bwMode="auto">
          <a:xfrm>
            <a:off x="4321289" y="494479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33" name="Graphic 23">
            <a:extLst>
              <a:ext uri="{FF2B5EF4-FFF2-40B4-BE49-F238E27FC236}">
                <a16:creationId xmlns:a16="http://schemas.microsoft.com/office/drawing/2014/main" id="{510E5E3C-8454-488A-F2A5-E4611836D30D}"/>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556960" y="444011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78">
            <a:extLst>
              <a:ext uri="{FF2B5EF4-FFF2-40B4-BE49-F238E27FC236}">
                <a16:creationId xmlns:a16="http://schemas.microsoft.com/office/drawing/2014/main" id="{9E6BBD2E-4FE3-00AF-06C2-6E5BBE1ADF4D}"/>
              </a:ext>
            </a:extLst>
          </p:cNvPr>
          <p:cNvSpPr/>
          <p:nvPr/>
        </p:nvSpPr>
        <p:spPr>
          <a:xfrm>
            <a:off x="6418587" y="3348773"/>
            <a:ext cx="6485674" cy="424490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35" name="Graphic 79">
            <a:extLst>
              <a:ext uri="{FF2B5EF4-FFF2-40B4-BE49-F238E27FC236}">
                <a16:creationId xmlns:a16="http://schemas.microsoft.com/office/drawing/2014/main" id="{584C937C-EBAB-C792-A82B-70561B62BF8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416006" y="3365437"/>
            <a:ext cx="381000" cy="381000"/>
          </a:xfrm>
          <a:prstGeom prst="rect">
            <a:avLst/>
          </a:prstGeom>
        </p:spPr>
      </p:pic>
      <p:cxnSp>
        <p:nvCxnSpPr>
          <p:cNvPr id="37" name="Straight Arrow Connector 3">
            <a:extLst>
              <a:ext uri="{FF2B5EF4-FFF2-40B4-BE49-F238E27FC236}">
                <a16:creationId xmlns:a16="http://schemas.microsoft.com/office/drawing/2014/main" id="{08E94CB8-C992-4E35-2441-015B8791F900}"/>
              </a:ext>
            </a:extLst>
          </p:cNvPr>
          <p:cNvCxnSpPr>
            <a:cxnSpLocks/>
            <a:stCxn id="33" idx="1"/>
            <a:endCxn id="45" idx="1"/>
          </p:cNvCxnSpPr>
          <p:nvPr/>
        </p:nvCxnSpPr>
        <p:spPr>
          <a:xfrm>
            <a:off x="5026860" y="4675060"/>
            <a:ext cx="2244414" cy="14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Rectangle 28">
            <a:extLst>
              <a:ext uri="{FF2B5EF4-FFF2-40B4-BE49-F238E27FC236}">
                <a16:creationId xmlns:a16="http://schemas.microsoft.com/office/drawing/2014/main" id="{CF19101D-7FC4-73D3-A779-11B2B90FEB15}"/>
              </a:ext>
            </a:extLst>
          </p:cNvPr>
          <p:cNvSpPr/>
          <p:nvPr/>
        </p:nvSpPr>
        <p:spPr>
          <a:xfrm>
            <a:off x="6973824" y="6089772"/>
            <a:ext cx="5055830" cy="12377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9" name="TextBox 20">
            <a:extLst>
              <a:ext uri="{FF2B5EF4-FFF2-40B4-BE49-F238E27FC236}">
                <a16:creationId xmlns:a16="http://schemas.microsoft.com/office/drawing/2014/main" id="{ECBAB25A-EDA2-7C53-F619-2B4B15C65102}"/>
              </a:ext>
            </a:extLst>
          </p:cNvPr>
          <p:cNvSpPr txBox="1">
            <a:spLocks noChangeArrowheads="1"/>
          </p:cNvSpPr>
          <p:nvPr/>
        </p:nvSpPr>
        <p:spPr bwMode="auto">
          <a:xfrm>
            <a:off x="9594884" y="6398929"/>
            <a:ext cx="24998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コンテンツ管理_Webページ(静的コンテンツ)公開機能</a:t>
            </a:r>
            <a:endParaRPr lang="ja-JP" altLang="en-US" sz="1200" dirty="0">
              <a:latin typeface="Amazon Ember"/>
              <a:ea typeface="Meiryo"/>
              <a:cs typeface="Amazon Ember" panose="020B0603020204020204" pitchFamily="34" charset="0"/>
            </a:endParaRPr>
          </a:p>
        </p:txBody>
      </p:sp>
      <p:sp>
        <p:nvSpPr>
          <p:cNvPr id="40" name="TextBox 20">
            <a:extLst>
              <a:ext uri="{FF2B5EF4-FFF2-40B4-BE49-F238E27FC236}">
                <a16:creationId xmlns:a16="http://schemas.microsoft.com/office/drawing/2014/main" id="{804F0509-527D-5A20-DD76-D13FF493240A}"/>
              </a:ext>
            </a:extLst>
          </p:cNvPr>
          <p:cNvSpPr txBox="1">
            <a:spLocks noChangeArrowheads="1"/>
          </p:cNvSpPr>
          <p:nvPr/>
        </p:nvSpPr>
        <p:spPr bwMode="auto">
          <a:xfrm>
            <a:off x="7086767" y="6323866"/>
            <a:ext cx="26121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ブラウザ上で動作するお問い合わせフォームの静的コンテンツを配信する。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1" name="Connector: Elbow 5">
            <a:extLst>
              <a:ext uri="{FF2B5EF4-FFF2-40B4-BE49-F238E27FC236}">
                <a16:creationId xmlns:a16="http://schemas.microsoft.com/office/drawing/2014/main" id="{21235F77-D9BD-993E-2AC4-64407F6FA7AA}"/>
              </a:ext>
            </a:extLst>
          </p:cNvPr>
          <p:cNvCxnSpPr>
            <a:stCxn id="38" idx="1"/>
            <a:endCxn id="33" idx="1"/>
          </p:cNvCxnSpPr>
          <p:nvPr/>
        </p:nvCxnSpPr>
        <p:spPr>
          <a:xfrm rot="10800000">
            <a:off x="5026860" y="4675060"/>
            <a:ext cx="1946964" cy="203361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2" name="TextBox 12">
            <a:extLst>
              <a:ext uri="{FF2B5EF4-FFF2-40B4-BE49-F238E27FC236}">
                <a16:creationId xmlns:a16="http://schemas.microsoft.com/office/drawing/2014/main" id="{06F39A33-A7F4-9A04-7B50-7FEC5AD70838}"/>
              </a:ext>
            </a:extLst>
          </p:cNvPr>
          <p:cNvSpPr txBox="1">
            <a:spLocks noChangeArrowheads="1"/>
          </p:cNvSpPr>
          <p:nvPr/>
        </p:nvSpPr>
        <p:spPr bwMode="auto">
          <a:xfrm>
            <a:off x="13569212" y="4923324"/>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管理者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43" name="Graphic 23">
            <a:extLst>
              <a:ext uri="{FF2B5EF4-FFF2-40B4-BE49-F238E27FC236}">
                <a16:creationId xmlns:a16="http://schemas.microsoft.com/office/drawing/2014/main" id="{FD525034-4A58-EAF4-2E0D-85AA8D8211B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3804883" y="441864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Arrow Connector 53">
            <a:extLst>
              <a:ext uri="{FF2B5EF4-FFF2-40B4-BE49-F238E27FC236}">
                <a16:creationId xmlns:a16="http://schemas.microsoft.com/office/drawing/2014/main" id="{D5B00BEC-98A3-59B6-DA11-D743725B04A4}"/>
              </a:ext>
            </a:extLst>
          </p:cNvPr>
          <p:cNvCxnSpPr>
            <a:cxnSpLocks/>
            <a:stCxn id="47" idx="3"/>
            <a:endCxn id="43" idx="3"/>
          </p:cNvCxnSpPr>
          <p:nvPr/>
        </p:nvCxnSpPr>
        <p:spPr>
          <a:xfrm flipV="1">
            <a:off x="11924987" y="4653594"/>
            <a:ext cx="1879896" cy="62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5" name="Graphic 17">
            <a:extLst>
              <a:ext uri="{FF2B5EF4-FFF2-40B4-BE49-F238E27FC236}">
                <a16:creationId xmlns:a16="http://schemas.microsoft.com/office/drawing/2014/main" id="{45A324B2-EE46-AF6F-8FA8-795528A1030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7271274" y="440219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9">
            <a:extLst>
              <a:ext uri="{FF2B5EF4-FFF2-40B4-BE49-F238E27FC236}">
                <a16:creationId xmlns:a16="http://schemas.microsoft.com/office/drawing/2014/main" id="{CA6594D7-2A87-8382-001E-5FACD67467A5}"/>
              </a:ext>
            </a:extLst>
          </p:cNvPr>
          <p:cNvSpPr txBox="1">
            <a:spLocks noChangeArrowheads="1"/>
          </p:cNvSpPr>
          <p:nvPr/>
        </p:nvSpPr>
        <p:spPr bwMode="auto">
          <a:xfrm>
            <a:off x="6469012" y="4946253"/>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お問い合わせ受付</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7" name="Graphic 18">
            <a:extLst>
              <a:ext uri="{FF2B5EF4-FFF2-40B4-BE49-F238E27FC236}">
                <a16:creationId xmlns:a16="http://schemas.microsoft.com/office/drawing/2014/main" id="{E34945E2-A2D2-5341-21A6-55794423775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11376347" y="438548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12">
            <a:extLst>
              <a:ext uri="{FF2B5EF4-FFF2-40B4-BE49-F238E27FC236}">
                <a16:creationId xmlns:a16="http://schemas.microsoft.com/office/drawing/2014/main" id="{0DB803CC-2D92-2037-C0D5-181F11694156}"/>
              </a:ext>
            </a:extLst>
          </p:cNvPr>
          <p:cNvSpPr txBox="1">
            <a:spLocks noChangeArrowheads="1"/>
          </p:cNvSpPr>
          <p:nvPr/>
        </p:nvSpPr>
        <p:spPr bwMode="auto">
          <a:xfrm>
            <a:off x="11082151" y="4950504"/>
            <a:ext cx="11370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latin typeface="Amazon Ember"/>
                <a:ea typeface="Amazon Ember" panose="020B0603020204020204" pitchFamily="34" charset="0"/>
                <a:cs typeface="Amazon Ember" panose="020B0603020204020204" pitchFamily="34" charset="0"/>
              </a:rPr>
              <a:t>Amazon SES</a:t>
            </a:r>
          </a:p>
          <a:p>
            <a:pPr algn="ctr" eaLnBrk="1" hangingPunct="1"/>
            <a:r>
              <a:rPr lang="ja-JP" altLang="en-US" sz="1050" dirty="0">
                <a:latin typeface="Amazon Ember"/>
                <a:ea typeface="Amazon Ember" panose="020B0603020204020204" pitchFamily="34" charset="0"/>
                <a:cs typeface="Amazon Ember" panose="020B0603020204020204" pitchFamily="34" charset="0"/>
              </a:rPr>
              <a:t>メール配信</a:t>
            </a:r>
            <a:endParaRPr lang="en-US" altLang="en-US" sz="1050" dirty="0">
              <a:latin typeface="Amazon Ember"/>
              <a:ea typeface="Amazon Ember" panose="020B0603020204020204" pitchFamily="34" charset="0"/>
              <a:cs typeface="Amazon Ember" panose="020B0603020204020204" pitchFamily="34" charset="0"/>
            </a:endParaRPr>
          </a:p>
        </p:txBody>
      </p:sp>
      <p:pic>
        <p:nvPicPr>
          <p:cNvPr id="49" name="Graphic 10">
            <a:extLst>
              <a:ext uri="{FF2B5EF4-FFF2-40B4-BE49-F238E27FC236}">
                <a16:creationId xmlns:a16="http://schemas.microsoft.com/office/drawing/2014/main" id="{E93DE47B-16B5-8BAF-D685-EC991DB68509}"/>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216225" y="439615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20">
            <a:extLst>
              <a:ext uri="{FF2B5EF4-FFF2-40B4-BE49-F238E27FC236}">
                <a16:creationId xmlns:a16="http://schemas.microsoft.com/office/drawing/2014/main" id="{B4E6D66C-CE0F-F1E0-6CAA-3EC80DFCEEF7}"/>
              </a:ext>
            </a:extLst>
          </p:cNvPr>
          <p:cNvSpPr txBox="1">
            <a:spLocks noChangeArrowheads="1"/>
          </p:cNvSpPr>
          <p:nvPr/>
        </p:nvSpPr>
        <p:spPr bwMode="auto">
          <a:xfrm>
            <a:off x="8344370" y="4957195"/>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お問い合わせ受付関数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1" name="Straight Arrow Connector 64">
            <a:extLst>
              <a:ext uri="{FF2B5EF4-FFF2-40B4-BE49-F238E27FC236}">
                <a16:creationId xmlns:a16="http://schemas.microsoft.com/office/drawing/2014/main" id="{69EBAB12-F8EE-3ABC-17D3-D89490FEEBD0}"/>
              </a:ext>
            </a:extLst>
          </p:cNvPr>
          <p:cNvCxnSpPr>
            <a:cxnSpLocks/>
            <a:stCxn id="45" idx="3"/>
            <a:endCxn id="49" idx="1"/>
          </p:cNvCxnSpPr>
          <p:nvPr/>
        </p:nvCxnSpPr>
        <p:spPr>
          <a:xfrm flipV="1">
            <a:off x="7819914" y="4670470"/>
            <a:ext cx="1396311" cy="60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65">
            <a:extLst>
              <a:ext uri="{FF2B5EF4-FFF2-40B4-BE49-F238E27FC236}">
                <a16:creationId xmlns:a16="http://schemas.microsoft.com/office/drawing/2014/main" id="{6BED1FB0-E8BB-1C40-F112-F4A02A37938D}"/>
              </a:ext>
            </a:extLst>
          </p:cNvPr>
          <p:cNvCxnSpPr>
            <a:cxnSpLocks/>
            <a:stCxn id="49" idx="3"/>
            <a:endCxn id="47" idx="1"/>
          </p:cNvCxnSpPr>
          <p:nvPr/>
        </p:nvCxnSpPr>
        <p:spPr>
          <a:xfrm flipV="1">
            <a:off x="9764865" y="4659806"/>
            <a:ext cx="1611482" cy="106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TextBox 11">
            <a:extLst>
              <a:ext uri="{FF2B5EF4-FFF2-40B4-BE49-F238E27FC236}">
                <a16:creationId xmlns:a16="http://schemas.microsoft.com/office/drawing/2014/main" id="{DE1F37E4-9839-60AB-ADCB-75BECDF350D4}"/>
              </a:ext>
            </a:extLst>
          </p:cNvPr>
          <p:cNvSpPr txBox="1">
            <a:spLocks noChangeArrowheads="1"/>
          </p:cNvSpPr>
          <p:nvPr/>
        </p:nvSpPr>
        <p:spPr bwMode="auto">
          <a:xfrm>
            <a:off x="5561015" y="4210991"/>
            <a:ext cx="14619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お問い合わせフォーム</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入力値</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4" name="Graphic 50">
            <a:extLst>
              <a:ext uri="{FF2B5EF4-FFF2-40B4-BE49-F238E27FC236}">
                <a16:creationId xmlns:a16="http://schemas.microsoft.com/office/drawing/2014/main" id="{0CD14952-91C3-9BB1-051F-16A1FC0F21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73111" y="419639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Connector: Elbow 74">
            <a:extLst>
              <a:ext uri="{FF2B5EF4-FFF2-40B4-BE49-F238E27FC236}">
                <a16:creationId xmlns:a16="http://schemas.microsoft.com/office/drawing/2014/main" id="{E12C9081-0250-49D9-D199-D48EF54B7BD3}"/>
              </a:ext>
            </a:extLst>
          </p:cNvPr>
          <p:cNvCxnSpPr>
            <a:stCxn id="43" idx="0"/>
            <a:endCxn id="33" idx="0"/>
          </p:cNvCxnSpPr>
          <p:nvPr/>
        </p:nvCxnSpPr>
        <p:spPr>
          <a:xfrm rot="16200000" flipH="1" flipV="1">
            <a:off x="9405139" y="-194585"/>
            <a:ext cx="21466" cy="9247923"/>
          </a:xfrm>
          <a:prstGeom prst="bentConnector3">
            <a:avLst>
              <a:gd name="adj1" fmla="val -8081016"/>
            </a:avLst>
          </a:prstGeom>
          <a:ln>
            <a:tailEnd type="triangle"/>
          </a:ln>
        </p:spPr>
        <p:style>
          <a:lnRef idx="1">
            <a:schemeClr val="dk1"/>
          </a:lnRef>
          <a:fillRef idx="0">
            <a:schemeClr val="dk1"/>
          </a:fillRef>
          <a:effectRef idx="0">
            <a:schemeClr val="dk1"/>
          </a:effectRef>
          <a:fontRef idx="minor">
            <a:schemeClr val="tx1"/>
          </a:fontRef>
        </p:style>
      </p:cxnSp>
      <p:pic>
        <p:nvPicPr>
          <p:cNvPr id="56" name="Graphic 50">
            <a:extLst>
              <a:ext uri="{FF2B5EF4-FFF2-40B4-BE49-F238E27FC236}">
                <a16:creationId xmlns:a16="http://schemas.microsoft.com/office/drawing/2014/main" id="{09F4D0C9-4BC8-073E-E3AC-863E18E292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29654" y="214907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20">
            <a:extLst>
              <a:ext uri="{FF2B5EF4-FFF2-40B4-BE49-F238E27FC236}">
                <a16:creationId xmlns:a16="http://schemas.microsoft.com/office/drawing/2014/main" id="{6EDAB8FE-3932-AE75-4E7B-1DF8B81EB0E5}"/>
              </a:ext>
            </a:extLst>
          </p:cNvPr>
          <p:cNvSpPr txBox="1">
            <a:spLocks noChangeArrowheads="1"/>
          </p:cNvSpPr>
          <p:nvPr/>
        </p:nvSpPr>
        <p:spPr bwMode="auto">
          <a:xfrm>
            <a:off x="12589258" y="2232498"/>
            <a:ext cx="21676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職員が個別にメールで返信</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1208021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5-1-7-2</a:t>
            </a:r>
            <a:r>
              <a:rPr kumimoji="1" lang="en-US" altLang="ja-JP" dirty="0"/>
              <a:t>. </a:t>
            </a:r>
            <a:r>
              <a:rPr kumimoji="1" lang="ja-JP" altLang="en-US" dirty="0"/>
              <a:t>コミュニケーション</a:t>
            </a:r>
            <a:r>
              <a:rPr kumimoji="1" lang="en-US" altLang="ja-JP" dirty="0"/>
              <a:t>_</a:t>
            </a:r>
            <a:r>
              <a:rPr kumimoji="1" lang="ja-JP" altLang="en-US" dirty="0"/>
              <a:t>コールセンター</a:t>
            </a:r>
            <a:r>
              <a:rPr kumimoji="1" lang="en-US" altLang="ja-JP" dirty="0"/>
              <a:t>/</a:t>
            </a:r>
            <a:r>
              <a:rPr kumimoji="1" lang="ja-JP" altLang="en-US" dirty="0"/>
              <a:t>チャット機能</a:t>
            </a:r>
          </a:p>
        </p:txBody>
      </p:sp>
      <p:sp>
        <p:nvSpPr>
          <p:cNvPr id="15" name="正方形/長方形 3">
            <a:extLst>
              <a:ext uri="{FF2B5EF4-FFF2-40B4-BE49-F238E27FC236}">
                <a16:creationId xmlns:a16="http://schemas.microsoft.com/office/drawing/2014/main" id="{9BA27B81-06D1-A632-180E-20AC49A5F4F4}"/>
              </a:ext>
            </a:extLst>
          </p:cNvPr>
          <p:cNvSpPr/>
          <p:nvPr/>
        </p:nvSpPr>
        <p:spPr>
          <a:xfrm>
            <a:off x="5497116" y="2789361"/>
            <a:ext cx="5837960" cy="1625680"/>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kumimoji="1" lang="ja-JP" altLang="en-US" sz="1600">
                <a:solidFill>
                  <a:schemeClr val="tx1"/>
                </a:solidFill>
                <a:latin typeface="Meiryo UI"/>
                <a:ea typeface="Meiryo UI"/>
              </a:rPr>
              <a:t>コミュニケーション_コールセンター/チャット機能</a:t>
            </a:r>
            <a:endParaRPr kumimoji="1" lang="ja-JP" altLang="en-US" sz="1600" dirty="0">
              <a:solidFill>
                <a:schemeClr val="tx1"/>
              </a:solidFill>
              <a:latin typeface="Meiryo UI"/>
              <a:ea typeface="Meiryo UI"/>
            </a:endParaRPr>
          </a:p>
          <a:p>
            <a:pPr algn="r"/>
            <a:endParaRPr lang="ja-JP" altLang="en-US" sz="1600" dirty="0">
              <a:solidFill>
                <a:schemeClr val="tx1"/>
              </a:solidFill>
              <a:latin typeface="Meiryo UI"/>
              <a:ea typeface="Meiryo UI"/>
            </a:endParaRPr>
          </a:p>
        </p:txBody>
      </p:sp>
      <p:sp>
        <p:nvSpPr>
          <p:cNvPr id="16" name="TextBox 12">
            <a:extLst>
              <a:ext uri="{FF2B5EF4-FFF2-40B4-BE49-F238E27FC236}">
                <a16:creationId xmlns:a16="http://schemas.microsoft.com/office/drawing/2014/main" id="{7A7125E5-4894-5922-025D-CCEA89B898B4}"/>
              </a:ext>
            </a:extLst>
          </p:cNvPr>
          <p:cNvSpPr txBox="1">
            <a:spLocks noChangeArrowheads="1"/>
          </p:cNvSpPr>
          <p:nvPr/>
        </p:nvSpPr>
        <p:spPr bwMode="auto">
          <a:xfrm>
            <a:off x="3877366" y="386991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24" name="Graphic 23">
            <a:extLst>
              <a:ext uri="{FF2B5EF4-FFF2-40B4-BE49-F238E27FC236}">
                <a16:creationId xmlns:a16="http://schemas.microsoft.com/office/drawing/2014/main" id="{22B57DBA-BE0B-A096-7FD7-4FB142DC22B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113037" y="336523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78">
            <a:extLst>
              <a:ext uri="{FF2B5EF4-FFF2-40B4-BE49-F238E27FC236}">
                <a16:creationId xmlns:a16="http://schemas.microsoft.com/office/drawing/2014/main" id="{2B887C56-8CC9-02F9-2226-30CCB4A91CD7}"/>
              </a:ext>
            </a:extLst>
          </p:cNvPr>
          <p:cNvSpPr/>
          <p:nvPr/>
        </p:nvSpPr>
        <p:spPr>
          <a:xfrm>
            <a:off x="5388838" y="2188424"/>
            <a:ext cx="6090389" cy="530621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26" name="Graphic 79">
            <a:extLst>
              <a:ext uri="{FF2B5EF4-FFF2-40B4-BE49-F238E27FC236}">
                <a16:creationId xmlns:a16="http://schemas.microsoft.com/office/drawing/2014/main" id="{7BBB4D82-E7C1-D762-2211-9F905A95A54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88839" y="2188348"/>
            <a:ext cx="381000" cy="381000"/>
          </a:xfrm>
          <a:prstGeom prst="rect">
            <a:avLst/>
          </a:prstGeom>
        </p:spPr>
      </p:pic>
      <p:cxnSp>
        <p:nvCxnSpPr>
          <p:cNvPr id="27" name="Straight Arrow Connector 3">
            <a:extLst>
              <a:ext uri="{FF2B5EF4-FFF2-40B4-BE49-F238E27FC236}">
                <a16:creationId xmlns:a16="http://schemas.microsoft.com/office/drawing/2014/main" id="{C630F7AE-8467-12A8-A15B-354CAA069DE4}"/>
              </a:ext>
            </a:extLst>
          </p:cNvPr>
          <p:cNvCxnSpPr>
            <a:cxnSpLocks/>
            <a:stCxn id="24" idx="1"/>
            <a:endCxn id="32" idx="1"/>
          </p:cNvCxnSpPr>
          <p:nvPr/>
        </p:nvCxnSpPr>
        <p:spPr>
          <a:xfrm flipV="1">
            <a:off x="4582937" y="3588145"/>
            <a:ext cx="3293508" cy="120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12">
            <a:extLst>
              <a:ext uri="{FF2B5EF4-FFF2-40B4-BE49-F238E27FC236}">
                <a16:creationId xmlns:a16="http://schemas.microsoft.com/office/drawing/2014/main" id="{9727D05A-A707-4650-A793-86949AC196C9}"/>
              </a:ext>
            </a:extLst>
          </p:cNvPr>
          <p:cNvSpPr txBox="1">
            <a:spLocks noChangeArrowheads="1"/>
          </p:cNvSpPr>
          <p:nvPr/>
        </p:nvSpPr>
        <p:spPr bwMode="auto">
          <a:xfrm>
            <a:off x="11713457" y="3863207"/>
            <a:ext cx="982095"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9" name="Graphic 23">
            <a:extLst>
              <a:ext uri="{FF2B5EF4-FFF2-40B4-BE49-F238E27FC236}">
                <a16:creationId xmlns:a16="http://schemas.microsoft.com/office/drawing/2014/main" id="{916EAE87-1507-AC00-1704-E5767EFFA9C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1949128" y="335852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53">
            <a:extLst>
              <a:ext uri="{FF2B5EF4-FFF2-40B4-BE49-F238E27FC236}">
                <a16:creationId xmlns:a16="http://schemas.microsoft.com/office/drawing/2014/main" id="{3AF467F6-B250-5674-AD2F-2169ACEDE592}"/>
              </a:ext>
            </a:extLst>
          </p:cNvPr>
          <p:cNvCxnSpPr>
            <a:cxnSpLocks/>
            <a:stCxn id="32" idx="3"/>
            <a:endCxn id="29" idx="3"/>
          </p:cNvCxnSpPr>
          <p:nvPr/>
        </p:nvCxnSpPr>
        <p:spPr>
          <a:xfrm>
            <a:off x="8638445" y="3588145"/>
            <a:ext cx="3310683" cy="53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9">
            <a:extLst>
              <a:ext uri="{FF2B5EF4-FFF2-40B4-BE49-F238E27FC236}">
                <a16:creationId xmlns:a16="http://schemas.microsoft.com/office/drawing/2014/main" id="{741EB122-D525-8B3C-FF38-268A7DD77945}"/>
              </a:ext>
            </a:extLst>
          </p:cNvPr>
          <p:cNvSpPr txBox="1">
            <a:spLocks noChangeArrowheads="1"/>
          </p:cNvSpPr>
          <p:nvPr/>
        </p:nvSpPr>
        <p:spPr bwMode="auto">
          <a:xfrm>
            <a:off x="7144691" y="4023522"/>
            <a:ext cx="2268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Connect</a:t>
            </a:r>
            <a:endParaRPr lang="en-US" altLang="en-US" sz="1200">
              <a:latin typeface="Arial" panose="020B0604020202020204" pitchFamily="34" charset="0"/>
              <a:ea typeface="Amazon Ember" panose="020B0603020204020204" pitchFamily="34" charset="0"/>
              <a:cs typeface="Arial" panose="020B0604020202020204" pitchFamily="34" charset="0"/>
            </a:endParaRPr>
          </a:p>
          <a:p>
            <a:pPr algn="ctr"/>
            <a:r>
              <a:rPr lang="en-US" altLang="en-US" sz="1200" dirty="0" err="1">
                <a:latin typeface="Arial" panose="020B0604020202020204" pitchFamily="34" charset="0"/>
                <a:ea typeface="Amazon Ember" panose="020B0603020204020204" pitchFamily="34" charset="0"/>
                <a:cs typeface="Arial" panose="020B0604020202020204" pitchFamily="34" charset="0"/>
              </a:rPr>
              <a:t>コールセンタ</a:t>
            </a:r>
            <a:r>
              <a:rPr lang="en-US" altLang="en-US" sz="1200" dirty="0">
                <a:latin typeface="Arial" panose="020B0604020202020204" pitchFamily="34" charset="0"/>
                <a:ea typeface="Amazon Ember" panose="020B0603020204020204" pitchFamily="34" charset="0"/>
                <a:cs typeface="Arial" panose="020B0604020202020204" pitchFamily="34" charset="0"/>
              </a:rPr>
              <a:t>ー</a:t>
            </a:r>
          </a:p>
        </p:txBody>
      </p:sp>
      <p:pic>
        <p:nvPicPr>
          <p:cNvPr id="32" name="Graphic 17">
            <a:extLst>
              <a:ext uri="{FF2B5EF4-FFF2-40B4-BE49-F238E27FC236}">
                <a16:creationId xmlns:a16="http://schemas.microsoft.com/office/drawing/2014/main" id="{5E94F9F3-AACC-760E-6A81-C3421A166DC8}"/>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7876445" y="320714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28">
            <a:extLst>
              <a:ext uri="{FF2B5EF4-FFF2-40B4-BE49-F238E27FC236}">
                <a16:creationId xmlns:a16="http://schemas.microsoft.com/office/drawing/2014/main" id="{F139BF6A-9B2B-CF19-E859-017CF2E32E5A}"/>
              </a:ext>
            </a:extLst>
          </p:cNvPr>
          <p:cNvSpPr>
            <a:spLocks noChangeAspect="1"/>
          </p:cNvSpPr>
          <p:nvPr/>
        </p:nvSpPr>
        <p:spPr bwMode="auto">
          <a:xfrm>
            <a:off x="5947818" y="3077312"/>
            <a:ext cx="329184" cy="329184"/>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eaLnBrk="1" fontAlgn="auto" hangingPunct="1">
              <a:spcBef>
                <a:spcPts val="0"/>
              </a:spcBef>
              <a:spcAft>
                <a:spcPts val="0"/>
              </a:spcAft>
              <a:defRPr/>
            </a:pPr>
            <a:r>
              <a:rPr lang="en-US" sz="14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1</a:t>
            </a:r>
          </a:p>
        </p:txBody>
      </p:sp>
      <p:sp>
        <p:nvSpPr>
          <p:cNvPr id="34" name="Oval 28">
            <a:extLst>
              <a:ext uri="{FF2B5EF4-FFF2-40B4-BE49-F238E27FC236}">
                <a16:creationId xmlns:a16="http://schemas.microsoft.com/office/drawing/2014/main" id="{59330014-200A-837A-09C9-9582BFC9DEC2}"/>
              </a:ext>
            </a:extLst>
          </p:cNvPr>
          <p:cNvSpPr>
            <a:spLocks noChangeAspect="1"/>
          </p:cNvSpPr>
          <p:nvPr/>
        </p:nvSpPr>
        <p:spPr bwMode="auto">
          <a:xfrm>
            <a:off x="5962305" y="4957512"/>
            <a:ext cx="329184" cy="329184"/>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eaLnBrk="1" fontAlgn="auto" hangingPunct="1">
              <a:spcBef>
                <a:spcPts val="0"/>
              </a:spcBef>
              <a:spcAft>
                <a:spcPts val="0"/>
              </a:spcAft>
              <a:defRPr/>
            </a:pPr>
            <a:r>
              <a:rPr lang="en-US" sz="14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2</a:t>
            </a:r>
          </a:p>
        </p:txBody>
      </p:sp>
      <p:sp>
        <p:nvSpPr>
          <p:cNvPr id="35" name="Rectangle 69">
            <a:extLst>
              <a:ext uri="{FF2B5EF4-FFF2-40B4-BE49-F238E27FC236}">
                <a16:creationId xmlns:a16="http://schemas.microsoft.com/office/drawing/2014/main" id="{897303F0-BA85-2328-87AF-E6608B5236E6}"/>
              </a:ext>
            </a:extLst>
          </p:cNvPr>
          <p:cNvSpPr/>
          <p:nvPr/>
        </p:nvSpPr>
        <p:spPr>
          <a:xfrm>
            <a:off x="6212260" y="5461090"/>
            <a:ext cx="4942887" cy="12377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6" name="TextBox 20">
            <a:extLst>
              <a:ext uri="{FF2B5EF4-FFF2-40B4-BE49-F238E27FC236}">
                <a16:creationId xmlns:a16="http://schemas.microsoft.com/office/drawing/2014/main" id="{07F319CF-3375-4576-68D3-FAAFE45BEE8D}"/>
              </a:ext>
            </a:extLst>
          </p:cNvPr>
          <p:cNvSpPr txBox="1">
            <a:spLocks noChangeArrowheads="1"/>
          </p:cNvSpPr>
          <p:nvPr/>
        </p:nvSpPr>
        <p:spPr bwMode="auto">
          <a:xfrm>
            <a:off x="8738944" y="5756322"/>
            <a:ext cx="24374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コンテンツ管理_Webページ(静的コンテンツ)公開機能</a:t>
            </a:r>
          </a:p>
        </p:txBody>
      </p:sp>
      <p:sp>
        <p:nvSpPr>
          <p:cNvPr id="37" name="TextBox 20">
            <a:extLst>
              <a:ext uri="{FF2B5EF4-FFF2-40B4-BE49-F238E27FC236}">
                <a16:creationId xmlns:a16="http://schemas.microsoft.com/office/drawing/2014/main" id="{267AE8E3-9AC3-6014-6030-062B56507DFD}"/>
              </a:ext>
            </a:extLst>
          </p:cNvPr>
          <p:cNvSpPr txBox="1">
            <a:spLocks noChangeArrowheads="1"/>
          </p:cNvSpPr>
          <p:nvPr/>
        </p:nvSpPr>
        <p:spPr bwMode="auto">
          <a:xfrm>
            <a:off x="6212261" y="5695184"/>
            <a:ext cx="26121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ブラウザ上で動作するフロントエンドの静的コンテンツを配信する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8" name="Connector: Elbow 72">
            <a:extLst>
              <a:ext uri="{FF2B5EF4-FFF2-40B4-BE49-F238E27FC236}">
                <a16:creationId xmlns:a16="http://schemas.microsoft.com/office/drawing/2014/main" id="{CAF5B437-BB4C-1E89-6731-8442F9A114F8}"/>
              </a:ext>
            </a:extLst>
          </p:cNvPr>
          <p:cNvCxnSpPr>
            <a:cxnSpLocks/>
            <a:stCxn id="35" idx="1"/>
          </p:cNvCxnSpPr>
          <p:nvPr/>
        </p:nvCxnSpPr>
        <p:spPr>
          <a:xfrm flipH="1" flipV="1">
            <a:off x="4555743" y="3596037"/>
            <a:ext cx="1656517" cy="2483951"/>
          </a:xfrm>
          <a:prstGeom prst="bentConnector3">
            <a:avLst>
              <a:gd name="adj1" fmla="val 26220"/>
            </a:avLst>
          </a:prstGeom>
          <a:ln>
            <a:tailEnd type="triangle"/>
          </a:ln>
        </p:spPr>
        <p:style>
          <a:lnRef idx="1">
            <a:schemeClr val="dk1"/>
          </a:lnRef>
          <a:fillRef idx="0">
            <a:schemeClr val="dk1"/>
          </a:fillRef>
          <a:effectRef idx="0">
            <a:schemeClr val="dk1"/>
          </a:effectRef>
          <a:fontRef idx="minor">
            <a:schemeClr val="tx1"/>
          </a:fontRef>
        </p:style>
      </p:cxnSp>
      <p:sp>
        <p:nvSpPr>
          <p:cNvPr id="39" name="TextBox 2">
            <a:extLst>
              <a:ext uri="{FF2B5EF4-FFF2-40B4-BE49-F238E27FC236}">
                <a16:creationId xmlns:a16="http://schemas.microsoft.com/office/drawing/2014/main" id="{F4C6656D-2538-B8D9-7DD0-408A96C53BD4}"/>
              </a:ext>
            </a:extLst>
          </p:cNvPr>
          <p:cNvSpPr txBox="1"/>
          <p:nvPr/>
        </p:nvSpPr>
        <p:spPr>
          <a:xfrm>
            <a:off x="6428863" y="3242458"/>
            <a:ext cx="7960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100">
                <a:latin typeface="Meiryo"/>
                <a:ea typeface="Meiryo"/>
                <a:cs typeface="Amazon Ember" panose="020B0603020204020204" pitchFamily="34" charset="0"/>
              </a:rPr>
              <a:t>音声通話</a:t>
            </a:r>
            <a:endParaRPr lang="en-US" sz="1100">
              <a:latin typeface="Meiryo"/>
              <a:ea typeface="Meiryo"/>
              <a:cs typeface="Amazon Ember" panose="020B0603020204020204" pitchFamily="34" charset="0"/>
            </a:endParaRPr>
          </a:p>
        </p:txBody>
      </p:sp>
      <p:sp>
        <p:nvSpPr>
          <p:cNvPr id="40" name="TextBox 4">
            <a:extLst>
              <a:ext uri="{FF2B5EF4-FFF2-40B4-BE49-F238E27FC236}">
                <a16:creationId xmlns:a16="http://schemas.microsoft.com/office/drawing/2014/main" id="{AE37ECA4-2908-84C6-5DAB-707BEF29AB7D}"/>
              </a:ext>
            </a:extLst>
          </p:cNvPr>
          <p:cNvSpPr txBox="1"/>
          <p:nvPr/>
        </p:nvSpPr>
        <p:spPr>
          <a:xfrm>
            <a:off x="6428863" y="3705037"/>
            <a:ext cx="7960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100">
                <a:latin typeface="Meiryo"/>
                <a:ea typeface="Meiryo"/>
                <a:cs typeface="Amazon Ember" panose="020B0603020204020204" pitchFamily="34" charset="0"/>
              </a:rPr>
              <a:t>チャット</a:t>
            </a:r>
            <a:endParaRPr lang="ja-JP" altLang="en-US" sz="1100" dirty="0">
              <a:latin typeface="Meiryo"/>
              <a:ea typeface="Meiryo"/>
              <a:cs typeface="Amazon Ember" panose="020B0603020204020204" pitchFamily="34" charset="0"/>
            </a:endParaRPr>
          </a:p>
        </p:txBody>
      </p:sp>
      <p:sp>
        <p:nvSpPr>
          <p:cNvPr id="41" name="TextBox 5">
            <a:extLst>
              <a:ext uri="{FF2B5EF4-FFF2-40B4-BE49-F238E27FC236}">
                <a16:creationId xmlns:a16="http://schemas.microsoft.com/office/drawing/2014/main" id="{AC284992-6DAA-7A53-9DB4-D85D0906F111}"/>
              </a:ext>
            </a:extLst>
          </p:cNvPr>
          <p:cNvSpPr txBox="1"/>
          <p:nvPr/>
        </p:nvSpPr>
        <p:spPr>
          <a:xfrm>
            <a:off x="5794161" y="4415041"/>
            <a:ext cx="9897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100">
                <a:latin typeface="Meiryo"/>
                <a:ea typeface="Meiryo"/>
                <a:cs typeface="Amazon Ember" panose="020B0603020204020204" pitchFamily="34" charset="0"/>
              </a:rPr>
              <a:t>チャット用Webページ</a:t>
            </a:r>
            <a:endParaRPr lang="ja-JP" altLang="en-US" sz="1100" dirty="0">
              <a:latin typeface="Meiryo"/>
              <a:ea typeface="Meiryo"/>
              <a:cs typeface="Amazon Ember" panose="020B0603020204020204" pitchFamily="34" charset="0"/>
            </a:endParaRPr>
          </a:p>
        </p:txBody>
      </p:sp>
    </p:spTree>
    <p:extLst>
      <p:ext uri="{BB962C8B-B14F-4D97-AF65-F5344CB8AC3E}">
        <p14:creationId xmlns:p14="http://schemas.microsoft.com/office/powerpoint/2010/main" val="3672990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5-1-7-3</a:t>
            </a:r>
            <a:r>
              <a:rPr kumimoji="1" lang="en-US" altLang="ja-JP" dirty="0"/>
              <a:t>. </a:t>
            </a:r>
            <a:r>
              <a:rPr kumimoji="1" lang="ja-JP" altLang="en-US" dirty="0"/>
              <a:t>コミュニケーション</a:t>
            </a:r>
            <a:r>
              <a:rPr kumimoji="1" lang="en-US" altLang="ja-JP" dirty="0"/>
              <a:t>_</a:t>
            </a:r>
            <a:r>
              <a:rPr kumimoji="1" lang="ja-JP" altLang="en-US" dirty="0"/>
              <a:t>チャットボット機能</a:t>
            </a:r>
          </a:p>
        </p:txBody>
      </p:sp>
      <p:grpSp>
        <p:nvGrpSpPr>
          <p:cNvPr id="2" name="グループ化 1">
            <a:extLst>
              <a:ext uri="{FF2B5EF4-FFF2-40B4-BE49-F238E27FC236}">
                <a16:creationId xmlns:a16="http://schemas.microsoft.com/office/drawing/2014/main" id="{0E851597-7512-FCEA-2DED-950A18A06BBA}"/>
              </a:ext>
            </a:extLst>
          </p:cNvPr>
          <p:cNvGrpSpPr/>
          <p:nvPr/>
        </p:nvGrpSpPr>
        <p:grpSpPr>
          <a:xfrm>
            <a:off x="3885322" y="2790932"/>
            <a:ext cx="10230018" cy="5728435"/>
            <a:chOff x="655737" y="1600205"/>
            <a:chExt cx="10230018" cy="5728435"/>
          </a:xfrm>
        </p:grpSpPr>
        <p:sp>
          <p:nvSpPr>
            <p:cNvPr id="4" name="正方形/長方形 3">
              <a:extLst>
                <a:ext uri="{FF2B5EF4-FFF2-40B4-BE49-F238E27FC236}">
                  <a16:creationId xmlns:a16="http://schemas.microsoft.com/office/drawing/2014/main" id="{9589BCCF-E829-FFE6-8593-5876F0763041}"/>
                </a:ext>
              </a:extLst>
            </p:cNvPr>
            <p:cNvSpPr/>
            <p:nvPr/>
          </p:nvSpPr>
          <p:spPr>
            <a:xfrm>
              <a:off x="2854235" y="2018189"/>
              <a:ext cx="6207893" cy="3429692"/>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kumimoji="1" lang="ja-JP" altLang="en-US" sz="1600" dirty="0">
                  <a:solidFill>
                    <a:schemeClr val="tx1"/>
                  </a:solidFill>
                  <a:latin typeface="Meiryo UI"/>
                  <a:ea typeface="Meiryo UI"/>
                </a:rPr>
                <a:t>コミュニケーション_チャットボット機能</a:t>
              </a:r>
            </a:p>
          </p:txBody>
        </p:sp>
        <p:sp>
          <p:nvSpPr>
            <p:cNvPr id="5" name="TextBox 12">
              <a:extLst>
                <a:ext uri="{FF2B5EF4-FFF2-40B4-BE49-F238E27FC236}">
                  <a16:creationId xmlns:a16="http://schemas.microsoft.com/office/drawing/2014/main" id="{4AD485AD-12AC-D1F1-E95C-B6533F787FF1}"/>
                </a:ext>
              </a:extLst>
            </p:cNvPr>
            <p:cNvSpPr txBox="1">
              <a:spLocks noChangeArrowheads="1"/>
            </p:cNvSpPr>
            <p:nvPr/>
          </p:nvSpPr>
          <p:spPr bwMode="auto">
            <a:xfrm>
              <a:off x="655737" y="2940727"/>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F8A9C1AB-C5A4-C046-009E-D4F243B059A5}"/>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891408" y="243604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2B9BAC8B-036A-64EC-FAF2-CCAEC824F5BB}"/>
                </a:ext>
              </a:extLst>
            </p:cNvPr>
            <p:cNvSpPr/>
            <p:nvPr/>
          </p:nvSpPr>
          <p:spPr>
            <a:xfrm>
              <a:off x="2756145" y="1600205"/>
              <a:ext cx="6482564" cy="572843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47529059-F971-8C8F-4D30-6ADA0E6D76F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756145" y="1618697"/>
              <a:ext cx="381000" cy="381000"/>
            </a:xfrm>
            <a:prstGeom prst="rect">
              <a:avLst/>
            </a:prstGeom>
          </p:spPr>
        </p:pic>
        <p:cxnSp>
          <p:nvCxnSpPr>
            <p:cNvPr id="10" name="Straight Arrow Connector 3">
              <a:extLst>
                <a:ext uri="{FF2B5EF4-FFF2-40B4-BE49-F238E27FC236}">
                  <a16:creationId xmlns:a16="http://schemas.microsoft.com/office/drawing/2014/main" id="{A7394703-50D7-8ED0-FE72-126295D1BC42}"/>
                </a:ext>
              </a:extLst>
            </p:cNvPr>
            <p:cNvCxnSpPr>
              <a:cxnSpLocks/>
              <a:stCxn id="16" idx="1"/>
              <a:endCxn id="6" idx="1"/>
            </p:cNvCxnSpPr>
            <p:nvPr/>
          </p:nvCxnSpPr>
          <p:spPr>
            <a:xfrm flipH="1">
              <a:off x="1361308" y="2670997"/>
              <a:ext cx="212810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8">
              <a:extLst>
                <a:ext uri="{FF2B5EF4-FFF2-40B4-BE49-F238E27FC236}">
                  <a16:creationId xmlns:a16="http://schemas.microsoft.com/office/drawing/2014/main" id="{8F477D0A-A89F-F9BE-74EF-849D3CC5E1AA}"/>
                </a:ext>
              </a:extLst>
            </p:cNvPr>
            <p:cNvCxnSpPr>
              <a:cxnSpLocks/>
              <a:stCxn id="16" idx="3"/>
              <a:endCxn id="12" idx="1"/>
            </p:cNvCxnSpPr>
            <p:nvPr/>
          </p:nvCxnSpPr>
          <p:spPr>
            <a:xfrm flipV="1">
              <a:off x="4038051" y="2666407"/>
              <a:ext cx="810379" cy="4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Graphic 10">
              <a:extLst>
                <a:ext uri="{FF2B5EF4-FFF2-40B4-BE49-F238E27FC236}">
                  <a16:creationId xmlns:a16="http://schemas.microsoft.com/office/drawing/2014/main" id="{4CA7968F-8344-4056-D075-263F67E5602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4848430" y="239208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0">
              <a:extLst>
                <a:ext uri="{FF2B5EF4-FFF2-40B4-BE49-F238E27FC236}">
                  <a16:creationId xmlns:a16="http://schemas.microsoft.com/office/drawing/2014/main" id="{F09BB90D-3DFD-4CA3-90D7-92D9F41FA99C}"/>
                </a:ext>
              </a:extLst>
            </p:cNvPr>
            <p:cNvSpPr txBox="1">
              <a:spLocks noChangeArrowheads="1"/>
            </p:cNvSpPr>
            <p:nvPr/>
          </p:nvSpPr>
          <p:spPr bwMode="auto">
            <a:xfrm>
              <a:off x="4443240" y="2980288"/>
              <a:ext cx="142049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100" dirty="0">
                  <a:latin typeface="Amazon Ember"/>
                  <a:ea typeface="Amazon Ember" panose="020B0603020204020204" pitchFamily="34" charset="0"/>
                  <a:cs typeface="Amazon Ember" panose="020B0603020204020204" pitchFamily="34" charset="0"/>
                </a:rPr>
                <a:t>AWS Lambda</a:t>
              </a:r>
            </a:p>
            <a:p>
              <a:pPr algn="ctr" eaLnBrk="1" hangingPunct="1"/>
              <a:r>
                <a:rPr lang="ja-JP" altLang="en-US" sz="1100" dirty="0">
                  <a:latin typeface="Amazon Ember"/>
                  <a:ea typeface="メイリオ"/>
                  <a:cs typeface="Amazon Ember" panose="020B0603020204020204" pitchFamily="34" charset="0"/>
                </a:rPr>
                <a:t>カスタム応答関数</a:t>
              </a:r>
              <a:endParaRPr lang="en-US" altLang="en-US" sz="1100">
                <a:latin typeface="Amazon Ember"/>
                <a:ea typeface="メイリオ"/>
                <a:cs typeface="Amazon Ember" panose="020B0603020204020204" pitchFamily="34" charset="0"/>
              </a:endParaRPr>
            </a:p>
          </p:txBody>
        </p:sp>
        <p:pic>
          <p:nvPicPr>
            <p:cNvPr id="14" name="Graphic 16">
              <a:extLst>
                <a:ext uri="{FF2B5EF4-FFF2-40B4-BE49-F238E27FC236}">
                  <a16:creationId xmlns:a16="http://schemas.microsoft.com/office/drawing/2014/main" id="{713FDACF-4E9F-FABF-D1DF-E69B4319FB7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6412317" y="239667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a:extLst>
                <a:ext uri="{FF2B5EF4-FFF2-40B4-BE49-F238E27FC236}">
                  <a16:creationId xmlns:a16="http://schemas.microsoft.com/office/drawing/2014/main" id="{CA639911-D7CE-E00F-3937-9FD541FC025A}"/>
                </a:ext>
              </a:extLst>
            </p:cNvPr>
            <p:cNvSpPr txBox="1">
              <a:spLocks noChangeArrowheads="1"/>
            </p:cNvSpPr>
            <p:nvPr/>
          </p:nvSpPr>
          <p:spPr bwMode="auto">
            <a:xfrm>
              <a:off x="5971497" y="2990549"/>
              <a:ext cx="1430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 Kendra</a:t>
              </a:r>
            </a:p>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データ検索</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6" name="Graphic 23">
              <a:extLst>
                <a:ext uri="{FF2B5EF4-FFF2-40B4-BE49-F238E27FC236}">
                  <a16:creationId xmlns:a16="http://schemas.microsoft.com/office/drawing/2014/main" id="{3BD67FB9-639B-7D29-1986-6528CF4E7AB1}"/>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3489411" y="239667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5">
              <a:extLst>
                <a:ext uri="{FF2B5EF4-FFF2-40B4-BE49-F238E27FC236}">
                  <a16:creationId xmlns:a16="http://schemas.microsoft.com/office/drawing/2014/main" id="{C49B9533-3EE1-BEDB-AEB0-B7ED808754BD}"/>
                </a:ext>
              </a:extLst>
            </p:cNvPr>
            <p:cNvSpPr txBox="1">
              <a:spLocks noChangeArrowheads="1"/>
            </p:cNvSpPr>
            <p:nvPr/>
          </p:nvSpPr>
          <p:spPr bwMode="auto">
            <a:xfrm>
              <a:off x="3106916" y="2981863"/>
              <a:ext cx="12741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 Lex</a:t>
              </a:r>
              <a:endParaRPr lang="en-US" altLang="en-US" sz="1200">
                <a:latin typeface="Amazon Ember" panose="020B0603020204020204" pitchFamily="34" charset="0"/>
                <a:ea typeface="Amazon Ember" panose="020B0603020204020204" pitchFamily="34" charset="0"/>
                <a:cs typeface="Amazon Ember" panose="020B0603020204020204" pitchFamily="34" charset="0"/>
              </a:endParaRPr>
            </a:p>
            <a:p>
              <a:pPr algn="ctr"/>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チャットボット</a:t>
              </a:r>
            </a:p>
          </p:txBody>
        </p:sp>
        <p:sp>
          <p:nvSpPr>
            <p:cNvPr id="18" name="Rectangle 28">
              <a:extLst>
                <a:ext uri="{FF2B5EF4-FFF2-40B4-BE49-F238E27FC236}">
                  <a16:creationId xmlns:a16="http://schemas.microsoft.com/office/drawing/2014/main" id="{43677247-FB34-5994-3044-5864E332B408}"/>
                </a:ext>
              </a:extLst>
            </p:cNvPr>
            <p:cNvSpPr/>
            <p:nvPr/>
          </p:nvSpPr>
          <p:spPr>
            <a:xfrm>
              <a:off x="2998991" y="5901054"/>
              <a:ext cx="5055830" cy="12377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9" name="TextBox 20">
              <a:extLst>
                <a:ext uri="{FF2B5EF4-FFF2-40B4-BE49-F238E27FC236}">
                  <a16:creationId xmlns:a16="http://schemas.microsoft.com/office/drawing/2014/main" id="{64272EBA-64FE-557D-D56B-D1F40167ED94}"/>
                </a:ext>
              </a:extLst>
            </p:cNvPr>
            <p:cNvSpPr txBox="1">
              <a:spLocks noChangeArrowheads="1"/>
            </p:cNvSpPr>
            <p:nvPr/>
          </p:nvSpPr>
          <p:spPr bwMode="auto">
            <a:xfrm>
              <a:off x="5694317" y="6233419"/>
              <a:ext cx="25584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コンテンツ管理_Webページ(静的コンテンツ)公開機能</a:t>
              </a:r>
            </a:p>
          </p:txBody>
        </p:sp>
        <p:sp>
          <p:nvSpPr>
            <p:cNvPr id="20" name="TextBox 20">
              <a:extLst>
                <a:ext uri="{FF2B5EF4-FFF2-40B4-BE49-F238E27FC236}">
                  <a16:creationId xmlns:a16="http://schemas.microsoft.com/office/drawing/2014/main" id="{E34980AB-A3F8-D6D9-B150-65638B0AA011}"/>
                </a:ext>
              </a:extLst>
            </p:cNvPr>
            <p:cNvSpPr txBox="1">
              <a:spLocks noChangeArrowheads="1"/>
            </p:cNvSpPr>
            <p:nvPr/>
          </p:nvSpPr>
          <p:spPr bwMode="auto">
            <a:xfrm>
              <a:off x="3111934" y="6135148"/>
              <a:ext cx="26121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ブラウザ上で動作するフロントエンドの静的コンテンツを配信する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1" name="Connector: Elbow 5">
              <a:extLst>
                <a:ext uri="{FF2B5EF4-FFF2-40B4-BE49-F238E27FC236}">
                  <a16:creationId xmlns:a16="http://schemas.microsoft.com/office/drawing/2014/main" id="{E7553AD0-1E62-41AA-3758-256D56BF547A}"/>
                </a:ext>
              </a:extLst>
            </p:cNvPr>
            <p:cNvCxnSpPr>
              <a:stCxn id="18" idx="1"/>
              <a:endCxn id="6" idx="1"/>
            </p:cNvCxnSpPr>
            <p:nvPr/>
          </p:nvCxnSpPr>
          <p:spPr>
            <a:xfrm rot="10800000">
              <a:off x="1361309" y="2670998"/>
              <a:ext cx="1637683" cy="3848955"/>
            </a:xfrm>
            <a:prstGeom prst="bentConnector3">
              <a:avLst>
                <a:gd name="adj1" fmla="val 34858"/>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40">
              <a:extLst>
                <a:ext uri="{FF2B5EF4-FFF2-40B4-BE49-F238E27FC236}">
                  <a16:creationId xmlns:a16="http://schemas.microsoft.com/office/drawing/2014/main" id="{C19D0B9A-AF22-D004-A064-570CDEBC975E}"/>
                </a:ext>
              </a:extLst>
            </p:cNvPr>
            <p:cNvCxnSpPr>
              <a:cxnSpLocks/>
              <a:stCxn id="12" idx="3"/>
              <a:endCxn id="14" idx="1"/>
            </p:cNvCxnSpPr>
            <p:nvPr/>
          </p:nvCxnSpPr>
          <p:spPr>
            <a:xfrm>
              <a:off x="5397070" y="2666407"/>
              <a:ext cx="1015247" cy="4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3">
              <a:extLst>
                <a:ext uri="{FF2B5EF4-FFF2-40B4-BE49-F238E27FC236}">
                  <a16:creationId xmlns:a16="http://schemas.microsoft.com/office/drawing/2014/main" id="{9762E6BD-A2F8-BB10-4B3B-32E13A50FA2D}"/>
                </a:ext>
              </a:extLst>
            </p:cNvPr>
            <p:cNvCxnSpPr>
              <a:cxnSpLocks/>
              <a:stCxn id="14" idx="3"/>
              <a:endCxn id="24" idx="1"/>
            </p:cNvCxnSpPr>
            <p:nvPr/>
          </p:nvCxnSpPr>
          <p:spPr>
            <a:xfrm flipV="1">
              <a:off x="6960957" y="2666407"/>
              <a:ext cx="956666" cy="4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Graphic 8">
              <a:extLst>
                <a:ext uri="{FF2B5EF4-FFF2-40B4-BE49-F238E27FC236}">
                  <a16:creationId xmlns:a16="http://schemas.microsoft.com/office/drawing/2014/main" id="{5D50A754-E78A-6F47-358D-2E74BC7DCB29}"/>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7917623" y="239208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0">
              <a:extLst>
                <a:ext uri="{FF2B5EF4-FFF2-40B4-BE49-F238E27FC236}">
                  <a16:creationId xmlns:a16="http://schemas.microsoft.com/office/drawing/2014/main" id="{817408E5-A8E2-AE89-DDD9-EA7A42D8C53D}"/>
                </a:ext>
              </a:extLst>
            </p:cNvPr>
            <p:cNvSpPr txBox="1">
              <a:spLocks noChangeArrowheads="1"/>
            </p:cNvSpPr>
            <p:nvPr/>
          </p:nvSpPr>
          <p:spPr bwMode="auto">
            <a:xfrm>
              <a:off x="7401776" y="2957438"/>
              <a:ext cx="15636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検索対象データ保管</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6" name="TextBox 12">
              <a:extLst>
                <a:ext uri="{FF2B5EF4-FFF2-40B4-BE49-F238E27FC236}">
                  <a16:creationId xmlns:a16="http://schemas.microsoft.com/office/drawing/2014/main" id="{B8230E76-297C-08F2-6ACF-43655839B40F}"/>
                </a:ext>
              </a:extLst>
            </p:cNvPr>
            <p:cNvSpPr txBox="1">
              <a:spLocks noChangeArrowheads="1"/>
            </p:cNvSpPr>
            <p:nvPr/>
          </p:nvSpPr>
          <p:spPr bwMode="auto">
            <a:xfrm>
              <a:off x="9903660" y="2919261"/>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管理者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27" name="Graphic 23">
              <a:extLst>
                <a:ext uri="{FF2B5EF4-FFF2-40B4-BE49-F238E27FC236}">
                  <a16:creationId xmlns:a16="http://schemas.microsoft.com/office/drawing/2014/main" id="{694328E8-F97F-9785-6B15-8C455244D096}"/>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0139331" y="241458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53">
              <a:extLst>
                <a:ext uri="{FF2B5EF4-FFF2-40B4-BE49-F238E27FC236}">
                  <a16:creationId xmlns:a16="http://schemas.microsoft.com/office/drawing/2014/main" id="{06E4CDA1-1FD0-E9D5-B402-D6B195AFE03D}"/>
                </a:ext>
              </a:extLst>
            </p:cNvPr>
            <p:cNvCxnSpPr>
              <a:cxnSpLocks/>
              <a:stCxn id="27" idx="3"/>
              <a:endCxn id="24" idx="3"/>
            </p:cNvCxnSpPr>
            <p:nvPr/>
          </p:nvCxnSpPr>
          <p:spPr>
            <a:xfrm flipH="1">
              <a:off x="8466263" y="2649531"/>
              <a:ext cx="1673068" cy="1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nector: Elbow 37">
              <a:extLst>
                <a:ext uri="{FF2B5EF4-FFF2-40B4-BE49-F238E27FC236}">
                  <a16:creationId xmlns:a16="http://schemas.microsoft.com/office/drawing/2014/main" id="{3D659102-F18E-47B1-2542-227C8665060A}"/>
                </a:ext>
              </a:extLst>
            </p:cNvPr>
            <p:cNvCxnSpPr>
              <a:cxnSpLocks/>
              <a:stCxn id="30" idx="1"/>
              <a:endCxn id="6" idx="1"/>
            </p:cNvCxnSpPr>
            <p:nvPr/>
          </p:nvCxnSpPr>
          <p:spPr>
            <a:xfrm rot="10800000">
              <a:off x="1361309" y="2670998"/>
              <a:ext cx="2128103" cy="157890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30" name="Graphic 17">
              <a:extLst>
                <a:ext uri="{FF2B5EF4-FFF2-40B4-BE49-F238E27FC236}">
                  <a16:creationId xmlns:a16="http://schemas.microsoft.com/office/drawing/2014/main" id="{0EFEACDE-2955-2942-366E-4D649B5F11A6}"/>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3489411" y="397558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1">
              <a:extLst>
                <a:ext uri="{FF2B5EF4-FFF2-40B4-BE49-F238E27FC236}">
                  <a16:creationId xmlns:a16="http://schemas.microsoft.com/office/drawing/2014/main" id="{ACEDCF2E-6E0E-212C-DCC1-C55D17D87B77}"/>
                </a:ext>
              </a:extLst>
            </p:cNvPr>
            <p:cNvSpPr txBox="1">
              <a:spLocks noChangeArrowheads="1"/>
            </p:cNvSpPr>
            <p:nvPr/>
          </p:nvSpPr>
          <p:spPr bwMode="auto">
            <a:xfrm>
              <a:off x="2617556" y="4584357"/>
              <a:ext cx="229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Amazon Cognito</a:t>
              </a:r>
            </a:p>
            <a:p>
              <a:pPr algn="ctr" eaLnBrk="1" hangingPunct="1"/>
              <a:r>
                <a:rPr lang="ja-JP" altLang="en-US" sz="1200" dirty="0">
                  <a:latin typeface="Amazon Ember" panose="020B0603020204020204" pitchFamily="34" charset="0"/>
                  <a:cs typeface="Amazon Ember" panose="020B0603020204020204" pitchFamily="34" charset="0"/>
                </a:rPr>
                <a:t>認証トークン発行</a:t>
              </a:r>
              <a:endParaRPr lang="en-US" altLang="en-US" dirty="0"/>
            </a:p>
          </p:txBody>
        </p:sp>
      </p:grpSp>
    </p:spTree>
    <p:extLst>
      <p:ext uri="{BB962C8B-B14F-4D97-AF65-F5344CB8AC3E}">
        <p14:creationId xmlns:p14="http://schemas.microsoft.com/office/powerpoint/2010/main" val="10740713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ja-JP"/>
              <a:t>5-1-7-4</a:t>
            </a:r>
            <a:r>
              <a:rPr kumimoji="1" lang="en-US" altLang="ja-JP" dirty="0"/>
              <a:t>. </a:t>
            </a:r>
            <a:r>
              <a:rPr kumimoji="1" lang="ja-JP" altLang="en-US" dirty="0"/>
              <a:t>コミュニケーション</a:t>
            </a:r>
            <a:r>
              <a:rPr kumimoji="1" lang="en-US" altLang="ja-JP" dirty="0"/>
              <a:t>_</a:t>
            </a:r>
            <a:r>
              <a:rPr kumimoji="1" lang="ja-JP" altLang="en-US" dirty="0"/>
              <a:t>ヘルプデスク支援機能</a:t>
            </a:r>
          </a:p>
        </p:txBody>
      </p:sp>
      <p:grpSp>
        <p:nvGrpSpPr>
          <p:cNvPr id="2" name="グループ化 1">
            <a:extLst>
              <a:ext uri="{FF2B5EF4-FFF2-40B4-BE49-F238E27FC236}">
                <a16:creationId xmlns:a16="http://schemas.microsoft.com/office/drawing/2014/main" id="{989AE5EF-145B-31A0-CF52-93F6C7FC7B57}"/>
              </a:ext>
            </a:extLst>
          </p:cNvPr>
          <p:cNvGrpSpPr/>
          <p:nvPr/>
        </p:nvGrpSpPr>
        <p:grpSpPr>
          <a:xfrm>
            <a:off x="3337955" y="2165214"/>
            <a:ext cx="11324753" cy="6612728"/>
            <a:chOff x="423815" y="1055007"/>
            <a:chExt cx="11324753" cy="6612728"/>
          </a:xfrm>
        </p:grpSpPr>
        <p:sp>
          <p:nvSpPr>
            <p:cNvPr id="4" name="正方形/長方形 3">
              <a:extLst>
                <a:ext uri="{FF2B5EF4-FFF2-40B4-BE49-F238E27FC236}">
                  <a16:creationId xmlns:a16="http://schemas.microsoft.com/office/drawing/2014/main" id="{42DE03D7-5B14-96DA-EBDE-37D0F3F21671}"/>
                </a:ext>
              </a:extLst>
            </p:cNvPr>
            <p:cNvSpPr/>
            <p:nvPr/>
          </p:nvSpPr>
          <p:spPr>
            <a:xfrm>
              <a:off x="2676431" y="2665208"/>
              <a:ext cx="7585575" cy="2738738"/>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dirty="0">
                  <a:solidFill>
                    <a:schemeClr val="tx1"/>
                  </a:solidFill>
                  <a:latin typeface="Meiryo UI" panose="020B0604030504040204" pitchFamily="34" charset="-128"/>
                  <a:ea typeface="Meiryo UI" panose="020B0604030504040204" pitchFamily="34" charset="-128"/>
                </a:rPr>
                <a:t>コミュニケーション</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dirty="0">
                  <a:solidFill>
                    <a:schemeClr val="tx1"/>
                  </a:solidFill>
                  <a:latin typeface="Meiryo UI" panose="020B0604030504040204" pitchFamily="34" charset="-128"/>
                  <a:ea typeface="Meiryo UI" panose="020B0604030504040204" pitchFamily="34" charset="-128"/>
                </a:rPr>
                <a:t>ヘルプデスク支援機能</a:t>
              </a:r>
              <a:r>
                <a:rPr kumimoji="1" lang="en-US" altLang="ja-JP" sz="1600" dirty="0">
                  <a:solidFill>
                    <a:schemeClr val="tx1"/>
                  </a:solidFill>
                  <a:latin typeface="Meiryo UI" panose="020B0604030504040204" pitchFamily="34" charset="-128"/>
                  <a:ea typeface="Meiryo UI" panose="020B0604030504040204" pitchFamily="34" charset="-128"/>
                </a:rPr>
                <a:t>		</a:t>
              </a:r>
              <a:endParaRPr kumimoji="1" lang="ja-JP" altLang="en-US"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14381DB9-3F82-E625-9378-FBD05DE125A9}"/>
                </a:ext>
              </a:extLst>
            </p:cNvPr>
            <p:cNvSpPr txBox="1">
              <a:spLocks noChangeArrowheads="1"/>
            </p:cNvSpPr>
            <p:nvPr/>
          </p:nvSpPr>
          <p:spPr bwMode="auto">
            <a:xfrm>
              <a:off x="423815" y="4484744"/>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7D944FD0-B17B-9BEE-B6B7-C5B4694D7B6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659486" y="398006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1ACD372A-AE72-5189-0C1E-3E3FD23B0E14}"/>
                </a:ext>
              </a:extLst>
            </p:cNvPr>
            <p:cNvSpPr/>
            <p:nvPr/>
          </p:nvSpPr>
          <p:spPr>
            <a:xfrm>
              <a:off x="1735880" y="1055008"/>
              <a:ext cx="8857308" cy="661272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DB71BA0C-F4A6-48BD-8DC0-76B2198A157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735880" y="1055007"/>
              <a:ext cx="381000" cy="381000"/>
            </a:xfrm>
            <a:prstGeom prst="rect">
              <a:avLst/>
            </a:prstGeom>
          </p:spPr>
        </p:pic>
        <p:cxnSp>
          <p:nvCxnSpPr>
            <p:cNvPr id="10" name="Straight Arrow Connector 3">
              <a:extLst>
                <a:ext uri="{FF2B5EF4-FFF2-40B4-BE49-F238E27FC236}">
                  <a16:creationId xmlns:a16="http://schemas.microsoft.com/office/drawing/2014/main" id="{E208C5C0-13C2-1C01-BC17-2B5C4C749F56}"/>
                </a:ext>
              </a:extLst>
            </p:cNvPr>
            <p:cNvCxnSpPr>
              <a:cxnSpLocks/>
              <a:stCxn id="6" idx="1"/>
              <a:endCxn id="18" idx="1"/>
            </p:cNvCxnSpPr>
            <p:nvPr/>
          </p:nvCxnSpPr>
          <p:spPr>
            <a:xfrm>
              <a:off x="1129386" y="4215014"/>
              <a:ext cx="2244414" cy="14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28">
              <a:extLst>
                <a:ext uri="{FF2B5EF4-FFF2-40B4-BE49-F238E27FC236}">
                  <a16:creationId xmlns:a16="http://schemas.microsoft.com/office/drawing/2014/main" id="{45F82612-870F-35D9-6607-6C5F56D43039}"/>
                </a:ext>
              </a:extLst>
            </p:cNvPr>
            <p:cNvSpPr/>
            <p:nvPr/>
          </p:nvSpPr>
          <p:spPr>
            <a:xfrm>
              <a:off x="2855458" y="6560034"/>
              <a:ext cx="3432190" cy="98176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TextBox 20">
              <a:extLst>
                <a:ext uri="{FF2B5EF4-FFF2-40B4-BE49-F238E27FC236}">
                  <a16:creationId xmlns:a16="http://schemas.microsoft.com/office/drawing/2014/main" id="{B090C7D4-9308-8780-AF52-CFC145FCFED8}"/>
                </a:ext>
              </a:extLst>
            </p:cNvPr>
            <p:cNvSpPr txBox="1">
              <a:spLocks noChangeArrowheads="1"/>
            </p:cNvSpPr>
            <p:nvPr/>
          </p:nvSpPr>
          <p:spPr bwMode="auto">
            <a:xfrm>
              <a:off x="4523307" y="6685212"/>
              <a:ext cx="18904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コンテンツ管理_Webページ(静的コンテンツ)公開機能</a:t>
              </a:r>
              <a:endParaRPr lang="en-US" altLang="ja-JP" sz="1200" dirty="0">
                <a:latin typeface="Amazon Ember"/>
                <a:ea typeface="Amazon Ember" panose="020B0603020204020204" pitchFamily="34" charset="0"/>
                <a:cs typeface="Amazon Ember" panose="020B0603020204020204" pitchFamily="34" charset="0"/>
              </a:endParaRPr>
            </a:p>
          </p:txBody>
        </p:sp>
        <p:sp>
          <p:nvSpPr>
            <p:cNvPr id="13" name="TextBox 20">
              <a:extLst>
                <a:ext uri="{FF2B5EF4-FFF2-40B4-BE49-F238E27FC236}">
                  <a16:creationId xmlns:a16="http://schemas.microsoft.com/office/drawing/2014/main" id="{9F4C4605-89F1-C72C-AC4F-EC0D6180750B}"/>
                </a:ext>
              </a:extLst>
            </p:cNvPr>
            <p:cNvSpPr txBox="1">
              <a:spLocks noChangeArrowheads="1"/>
            </p:cNvSpPr>
            <p:nvPr/>
          </p:nvSpPr>
          <p:spPr bwMode="auto">
            <a:xfrm>
              <a:off x="2968402" y="6536953"/>
              <a:ext cx="16253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ブラウザ上で動作するお問い合わせフォームの静的コンテンツを配信する。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4" name="Connector: Elbow 5">
              <a:extLst>
                <a:ext uri="{FF2B5EF4-FFF2-40B4-BE49-F238E27FC236}">
                  <a16:creationId xmlns:a16="http://schemas.microsoft.com/office/drawing/2014/main" id="{248F656F-FF99-C8B7-D40E-ED4ABC4E3F11}"/>
                </a:ext>
              </a:extLst>
            </p:cNvPr>
            <p:cNvCxnSpPr>
              <a:cxnSpLocks/>
              <a:stCxn id="11" idx="1"/>
              <a:endCxn id="6" idx="1"/>
            </p:cNvCxnSpPr>
            <p:nvPr/>
          </p:nvCxnSpPr>
          <p:spPr>
            <a:xfrm rot="10800000">
              <a:off x="1129386" y="4215015"/>
              <a:ext cx="1726072" cy="283590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2">
              <a:extLst>
                <a:ext uri="{FF2B5EF4-FFF2-40B4-BE49-F238E27FC236}">
                  <a16:creationId xmlns:a16="http://schemas.microsoft.com/office/drawing/2014/main" id="{61573DA5-8B1F-3E86-391A-24A74949DC67}"/>
                </a:ext>
              </a:extLst>
            </p:cNvPr>
            <p:cNvSpPr txBox="1">
              <a:spLocks noChangeArrowheads="1"/>
            </p:cNvSpPr>
            <p:nvPr/>
          </p:nvSpPr>
          <p:spPr bwMode="auto">
            <a:xfrm>
              <a:off x="10498143" y="4490399"/>
              <a:ext cx="982095"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管理者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16" name="Graphic 23">
              <a:extLst>
                <a:ext uri="{FF2B5EF4-FFF2-40B4-BE49-F238E27FC236}">
                  <a16:creationId xmlns:a16="http://schemas.microsoft.com/office/drawing/2014/main" id="{A43EE5D9-30FD-886D-7B9A-4ADB2D014DA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10733814" y="398571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53">
              <a:extLst>
                <a:ext uri="{FF2B5EF4-FFF2-40B4-BE49-F238E27FC236}">
                  <a16:creationId xmlns:a16="http://schemas.microsoft.com/office/drawing/2014/main" id="{BC954906-A5BC-7DAD-4785-63C6D802A0D1}"/>
                </a:ext>
              </a:extLst>
            </p:cNvPr>
            <p:cNvCxnSpPr>
              <a:cxnSpLocks/>
              <a:stCxn id="16" idx="3"/>
              <a:endCxn id="32" idx="3"/>
            </p:cNvCxnSpPr>
            <p:nvPr/>
          </p:nvCxnSpPr>
          <p:spPr>
            <a:xfrm flipH="1">
              <a:off x="9578255" y="4220669"/>
              <a:ext cx="1155559" cy="2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Graphic 17">
              <a:extLst>
                <a:ext uri="{FF2B5EF4-FFF2-40B4-BE49-F238E27FC236}">
                  <a16:creationId xmlns:a16="http://schemas.microsoft.com/office/drawing/2014/main" id="{34717454-0753-621F-24BF-78C5B24B128F}"/>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3373800" y="394215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9">
              <a:extLst>
                <a:ext uri="{FF2B5EF4-FFF2-40B4-BE49-F238E27FC236}">
                  <a16:creationId xmlns:a16="http://schemas.microsoft.com/office/drawing/2014/main" id="{3B1501A2-78F4-B9EA-7904-C171B4452CBB}"/>
                </a:ext>
              </a:extLst>
            </p:cNvPr>
            <p:cNvSpPr txBox="1">
              <a:spLocks noChangeArrowheads="1"/>
            </p:cNvSpPr>
            <p:nvPr/>
          </p:nvSpPr>
          <p:spPr bwMode="auto">
            <a:xfrm>
              <a:off x="2571538" y="4486207"/>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お問い合わせ受付</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0" name="Graphic 10">
              <a:extLst>
                <a:ext uri="{FF2B5EF4-FFF2-40B4-BE49-F238E27FC236}">
                  <a16:creationId xmlns:a16="http://schemas.microsoft.com/office/drawing/2014/main" id="{5BBF11F2-A210-AEA8-671F-16ED32558BF3}"/>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779276" y="395104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AFEF02C7-D4B2-74D6-BA89-EAC7D7DA7395}"/>
                </a:ext>
              </a:extLst>
            </p:cNvPr>
            <p:cNvSpPr txBox="1">
              <a:spLocks noChangeArrowheads="1"/>
            </p:cNvSpPr>
            <p:nvPr/>
          </p:nvSpPr>
          <p:spPr bwMode="auto">
            <a:xfrm>
              <a:off x="6882616" y="4498044"/>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お問い合わせ参照関数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2" name="Straight Arrow Connector 64">
              <a:extLst>
                <a:ext uri="{FF2B5EF4-FFF2-40B4-BE49-F238E27FC236}">
                  <a16:creationId xmlns:a16="http://schemas.microsoft.com/office/drawing/2014/main" id="{462A4471-C062-38F3-BB09-FE3D2C227055}"/>
                </a:ext>
              </a:extLst>
            </p:cNvPr>
            <p:cNvCxnSpPr>
              <a:cxnSpLocks/>
              <a:stCxn id="18" idx="3"/>
              <a:endCxn id="20" idx="1"/>
            </p:cNvCxnSpPr>
            <p:nvPr/>
          </p:nvCxnSpPr>
          <p:spPr>
            <a:xfrm>
              <a:off x="3922440" y="4216471"/>
              <a:ext cx="856836" cy="88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11">
              <a:extLst>
                <a:ext uri="{FF2B5EF4-FFF2-40B4-BE49-F238E27FC236}">
                  <a16:creationId xmlns:a16="http://schemas.microsoft.com/office/drawing/2014/main" id="{FAB6465D-D320-12FC-857D-8278E859F812}"/>
                </a:ext>
              </a:extLst>
            </p:cNvPr>
            <p:cNvSpPr txBox="1">
              <a:spLocks noChangeArrowheads="1"/>
            </p:cNvSpPr>
            <p:nvPr/>
          </p:nvSpPr>
          <p:spPr bwMode="auto">
            <a:xfrm>
              <a:off x="796313" y="7096281"/>
              <a:ext cx="22923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お問い合わせフォーム</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TextBox 11">
              <a:extLst>
                <a:ext uri="{FF2B5EF4-FFF2-40B4-BE49-F238E27FC236}">
                  <a16:creationId xmlns:a16="http://schemas.microsoft.com/office/drawing/2014/main" id="{6B1AE525-D4A3-C896-B5E4-4205AEB1FCF3}"/>
                </a:ext>
              </a:extLst>
            </p:cNvPr>
            <p:cNvSpPr txBox="1">
              <a:spLocks noChangeArrowheads="1"/>
            </p:cNvSpPr>
            <p:nvPr/>
          </p:nvSpPr>
          <p:spPr bwMode="auto">
            <a:xfrm>
              <a:off x="1663541" y="3750945"/>
              <a:ext cx="14619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お問い合わせフォーム</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入力値</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6" name="Graphic 18">
              <a:extLst>
                <a:ext uri="{FF2B5EF4-FFF2-40B4-BE49-F238E27FC236}">
                  <a16:creationId xmlns:a16="http://schemas.microsoft.com/office/drawing/2014/main" id="{3187AEC0-FEF0-F043-732C-7CC41488D9F1}"/>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290220" y="394995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0">
              <a:extLst>
                <a:ext uri="{FF2B5EF4-FFF2-40B4-BE49-F238E27FC236}">
                  <a16:creationId xmlns:a16="http://schemas.microsoft.com/office/drawing/2014/main" id="{523431C1-0FC4-AAB5-746E-3DFA1A68A005}"/>
                </a:ext>
              </a:extLst>
            </p:cNvPr>
            <p:cNvSpPr txBox="1">
              <a:spLocks noChangeArrowheads="1"/>
            </p:cNvSpPr>
            <p:nvPr/>
          </p:nvSpPr>
          <p:spPr bwMode="auto">
            <a:xfrm>
              <a:off x="5418365" y="4496651"/>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DocumentDB</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お問い合わせデータ保管</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8" name="Rectangle 48">
              <a:extLst>
                <a:ext uri="{FF2B5EF4-FFF2-40B4-BE49-F238E27FC236}">
                  <a16:creationId xmlns:a16="http://schemas.microsoft.com/office/drawing/2014/main" id="{3D7D322F-3392-B2DB-80A1-1A1A42538319}"/>
                </a:ext>
              </a:extLst>
            </p:cNvPr>
            <p:cNvSpPr/>
            <p:nvPr/>
          </p:nvSpPr>
          <p:spPr>
            <a:xfrm>
              <a:off x="6645613" y="6558746"/>
              <a:ext cx="3432190" cy="1010161"/>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9" name="TextBox 20">
              <a:extLst>
                <a:ext uri="{FF2B5EF4-FFF2-40B4-BE49-F238E27FC236}">
                  <a16:creationId xmlns:a16="http://schemas.microsoft.com/office/drawing/2014/main" id="{D637D5BF-B4C4-0837-F151-15C357D6C687}"/>
                </a:ext>
              </a:extLst>
            </p:cNvPr>
            <p:cNvSpPr txBox="1">
              <a:spLocks noChangeArrowheads="1"/>
            </p:cNvSpPr>
            <p:nvPr/>
          </p:nvSpPr>
          <p:spPr bwMode="auto">
            <a:xfrm>
              <a:off x="8302951" y="6684909"/>
              <a:ext cx="1898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コンテンツ管理_Webページ(静的コンテンツ)公開機能</a:t>
              </a:r>
              <a:endParaRPr lang="en-US" altLang="ja-JP" sz="1200" dirty="0">
                <a:latin typeface="Amazon Ember"/>
                <a:ea typeface="Amazon Ember" panose="020B0603020204020204" pitchFamily="34" charset="0"/>
                <a:cs typeface="Amazon Ember" panose="020B0603020204020204" pitchFamily="34" charset="0"/>
              </a:endParaRPr>
            </a:p>
          </p:txBody>
        </p:sp>
        <p:sp>
          <p:nvSpPr>
            <p:cNvPr id="30" name="TextBox 20">
              <a:extLst>
                <a:ext uri="{FF2B5EF4-FFF2-40B4-BE49-F238E27FC236}">
                  <a16:creationId xmlns:a16="http://schemas.microsoft.com/office/drawing/2014/main" id="{F01223E4-EB1A-A868-617B-B52E9D14CA39}"/>
                </a:ext>
              </a:extLst>
            </p:cNvPr>
            <p:cNvSpPr txBox="1">
              <a:spLocks noChangeArrowheads="1"/>
            </p:cNvSpPr>
            <p:nvPr/>
          </p:nvSpPr>
          <p:spPr bwMode="auto">
            <a:xfrm>
              <a:off x="6758557" y="6526140"/>
              <a:ext cx="16253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ブラウザ上で動作するお問い合わせフォームの静的コンテンツを配信する。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1" name="Connector: Elbow 54">
              <a:extLst>
                <a:ext uri="{FF2B5EF4-FFF2-40B4-BE49-F238E27FC236}">
                  <a16:creationId xmlns:a16="http://schemas.microsoft.com/office/drawing/2014/main" id="{64587D42-E012-E228-3663-6A1330ED9882}"/>
                </a:ext>
              </a:extLst>
            </p:cNvPr>
            <p:cNvCxnSpPr>
              <a:cxnSpLocks/>
              <a:stCxn id="28" idx="3"/>
              <a:endCxn id="16" idx="3"/>
            </p:cNvCxnSpPr>
            <p:nvPr/>
          </p:nvCxnSpPr>
          <p:spPr>
            <a:xfrm flipV="1">
              <a:off x="10077803" y="4220669"/>
              <a:ext cx="656011" cy="28431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32" name="Graphic 17">
              <a:extLst>
                <a:ext uri="{FF2B5EF4-FFF2-40B4-BE49-F238E27FC236}">
                  <a16:creationId xmlns:a16="http://schemas.microsoft.com/office/drawing/2014/main" id="{A2BC8E78-069C-5723-DD51-F02203F7731D}"/>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9029615" y="394924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9">
              <a:extLst>
                <a:ext uri="{FF2B5EF4-FFF2-40B4-BE49-F238E27FC236}">
                  <a16:creationId xmlns:a16="http://schemas.microsoft.com/office/drawing/2014/main" id="{E730F54A-B2D0-B1E5-5436-D07A46014683}"/>
                </a:ext>
              </a:extLst>
            </p:cNvPr>
            <p:cNvSpPr txBox="1">
              <a:spLocks noChangeArrowheads="1"/>
            </p:cNvSpPr>
            <p:nvPr/>
          </p:nvSpPr>
          <p:spPr bwMode="auto">
            <a:xfrm>
              <a:off x="8227353" y="4493301"/>
              <a:ext cx="2243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お問い合わせ参照</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4" name="Graphic 10">
              <a:extLst>
                <a:ext uri="{FF2B5EF4-FFF2-40B4-BE49-F238E27FC236}">
                  <a16:creationId xmlns:a16="http://schemas.microsoft.com/office/drawing/2014/main" id="{01056145-2CF2-DF50-4422-C3F8CE40F74E}"/>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756946" y="39494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20">
              <a:extLst>
                <a:ext uri="{FF2B5EF4-FFF2-40B4-BE49-F238E27FC236}">
                  <a16:creationId xmlns:a16="http://schemas.microsoft.com/office/drawing/2014/main" id="{7C2A99A5-4A4B-CAAE-24ED-F711A5C22D0E}"/>
                </a:ext>
              </a:extLst>
            </p:cNvPr>
            <p:cNvSpPr txBox="1">
              <a:spLocks noChangeArrowheads="1"/>
            </p:cNvSpPr>
            <p:nvPr/>
          </p:nvSpPr>
          <p:spPr bwMode="auto">
            <a:xfrm>
              <a:off x="3917780" y="3539913"/>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お問い合わせ受付関数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6" name="Straight Arrow Connector 72">
              <a:extLst>
                <a:ext uri="{FF2B5EF4-FFF2-40B4-BE49-F238E27FC236}">
                  <a16:creationId xmlns:a16="http://schemas.microsoft.com/office/drawing/2014/main" id="{9F58BDB9-D991-9E23-5CF2-FEA50CDB82B6}"/>
                </a:ext>
              </a:extLst>
            </p:cNvPr>
            <p:cNvCxnSpPr>
              <a:cxnSpLocks/>
              <a:stCxn id="20" idx="3"/>
              <a:endCxn id="26" idx="1"/>
            </p:cNvCxnSpPr>
            <p:nvPr/>
          </p:nvCxnSpPr>
          <p:spPr>
            <a:xfrm flipV="1">
              <a:off x="5327916" y="4224279"/>
              <a:ext cx="962304" cy="1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73">
              <a:extLst>
                <a:ext uri="{FF2B5EF4-FFF2-40B4-BE49-F238E27FC236}">
                  <a16:creationId xmlns:a16="http://schemas.microsoft.com/office/drawing/2014/main" id="{867A205C-5206-A278-6304-2764A1B8F292}"/>
                </a:ext>
              </a:extLst>
            </p:cNvPr>
            <p:cNvCxnSpPr>
              <a:cxnSpLocks/>
              <a:stCxn id="34" idx="1"/>
              <a:endCxn id="26" idx="3"/>
            </p:cNvCxnSpPr>
            <p:nvPr/>
          </p:nvCxnSpPr>
          <p:spPr>
            <a:xfrm flipH="1">
              <a:off x="6838860" y="4223724"/>
              <a:ext cx="918086" cy="5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75">
              <a:extLst>
                <a:ext uri="{FF2B5EF4-FFF2-40B4-BE49-F238E27FC236}">
                  <a16:creationId xmlns:a16="http://schemas.microsoft.com/office/drawing/2014/main" id="{16C23B8F-AAF7-46FC-7D3B-C0DA36254C78}"/>
                </a:ext>
              </a:extLst>
            </p:cNvPr>
            <p:cNvCxnSpPr>
              <a:cxnSpLocks/>
              <a:stCxn id="32" idx="1"/>
              <a:endCxn id="34" idx="3"/>
            </p:cNvCxnSpPr>
            <p:nvPr/>
          </p:nvCxnSpPr>
          <p:spPr>
            <a:xfrm flipH="1">
              <a:off x="8305586" y="4223565"/>
              <a:ext cx="724029" cy="1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96">
              <a:extLst>
                <a:ext uri="{FF2B5EF4-FFF2-40B4-BE49-F238E27FC236}">
                  <a16:creationId xmlns:a16="http://schemas.microsoft.com/office/drawing/2014/main" id="{FC1D60D0-33C3-C56F-DDF1-C6E3E15C04DE}"/>
                </a:ext>
              </a:extLst>
            </p:cNvPr>
            <p:cNvSpPr/>
            <p:nvPr/>
          </p:nvSpPr>
          <p:spPr>
            <a:xfrm>
              <a:off x="2862530" y="5477649"/>
              <a:ext cx="3432190" cy="90895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1" name="TextBox 20">
              <a:extLst>
                <a:ext uri="{FF2B5EF4-FFF2-40B4-BE49-F238E27FC236}">
                  <a16:creationId xmlns:a16="http://schemas.microsoft.com/office/drawing/2014/main" id="{CA59A880-860F-79FE-6179-4E4A8C888AD3}"/>
                </a:ext>
              </a:extLst>
            </p:cNvPr>
            <p:cNvSpPr txBox="1">
              <a:spLocks noChangeArrowheads="1"/>
            </p:cNvSpPr>
            <p:nvPr/>
          </p:nvSpPr>
          <p:spPr bwMode="auto">
            <a:xfrm>
              <a:off x="4645992" y="5531166"/>
              <a:ext cx="16487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en-US" altLang="ja-JP" sz="1200" dirty="0" err="1">
                  <a:latin typeface="Amazon Ember"/>
                  <a:ea typeface="Amazon Ember" panose="020B0603020204020204" pitchFamily="34" charset="0"/>
                  <a:cs typeface="Amazon Ember" panose="020B0603020204020204" pitchFamily="34" charset="0"/>
                </a:rPr>
                <a:t>利用者認証_ユーザ認証機能（国民向け</a:t>
              </a:r>
              <a:r>
                <a:rPr lang="en-US" altLang="ja-JP" sz="1200" dirty="0">
                  <a:latin typeface="Amazon Ember"/>
                  <a:ea typeface="Amazon Ember" panose="020B0603020204020204" pitchFamily="34" charset="0"/>
                  <a:cs typeface="Amazon Ember" panose="020B0603020204020204" pitchFamily="34" charset="0"/>
                </a:rPr>
                <a:t>）</a:t>
              </a:r>
            </a:p>
          </p:txBody>
        </p:sp>
        <p:sp>
          <p:nvSpPr>
            <p:cNvPr id="42" name="TextBox 20">
              <a:extLst>
                <a:ext uri="{FF2B5EF4-FFF2-40B4-BE49-F238E27FC236}">
                  <a16:creationId xmlns:a16="http://schemas.microsoft.com/office/drawing/2014/main" id="{97E5EE3A-655D-6B17-6B91-BC4ACD245F5A}"/>
                </a:ext>
              </a:extLst>
            </p:cNvPr>
            <p:cNvSpPr txBox="1">
              <a:spLocks noChangeArrowheads="1"/>
            </p:cNvSpPr>
            <p:nvPr/>
          </p:nvSpPr>
          <p:spPr bwMode="auto">
            <a:xfrm>
              <a:off x="2975474" y="5578384"/>
              <a:ext cx="162538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ユーザ認証を行い、認証トークンを発行する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3" name="Rectangle 100">
              <a:extLst>
                <a:ext uri="{FF2B5EF4-FFF2-40B4-BE49-F238E27FC236}">
                  <a16:creationId xmlns:a16="http://schemas.microsoft.com/office/drawing/2014/main" id="{91F5D79F-7C05-974C-9E0B-7C4B3E5E9B99}"/>
                </a:ext>
              </a:extLst>
            </p:cNvPr>
            <p:cNvSpPr/>
            <p:nvPr/>
          </p:nvSpPr>
          <p:spPr>
            <a:xfrm>
              <a:off x="6652685" y="5453395"/>
              <a:ext cx="3432190" cy="93192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4" name="TextBox 20">
              <a:extLst>
                <a:ext uri="{FF2B5EF4-FFF2-40B4-BE49-F238E27FC236}">
                  <a16:creationId xmlns:a16="http://schemas.microsoft.com/office/drawing/2014/main" id="{1A162ECC-19C6-29F2-738E-5C5D43CB3EA0}"/>
                </a:ext>
              </a:extLst>
            </p:cNvPr>
            <p:cNvSpPr txBox="1">
              <a:spLocks noChangeArrowheads="1"/>
            </p:cNvSpPr>
            <p:nvPr/>
          </p:nvSpPr>
          <p:spPr bwMode="auto">
            <a:xfrm>
              <a:off x="8436147" y="5529878"/>
              <a:ext cx="16253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利用者認証_ユーザ認証機能（職員向け）</a:t>
              </a:r>
            </a:p>
          </p:txBody>
        </p:sp>
        <p:sp>
          <p:nvSpPr>
            <p:cNvPr id="45" name="TextBox 20">
              <a:extLst>
                <a:ext uri="{FF2B5EF4-FFF2-40B4-BE49-F238E27FC236}">
                  <a16:creationId xmlns:a16="http://schemas.microsoft.com/office/drawing/2014/main" id="{D9F8C108-AE10-1C6F-92EB-19F57EDC7FE5}"/>
                </a:ext>
              </a:extLst>
            </p:cNvPr>
            <p:cNvSpPr txBox="1">
              <a:spLocks noChangeArrowheads="1"/>
            </p:cNvSpPr>
            <p:nvPr/>
          </p:nvSpPr>
          <p:spPr bwMode="auto">
            <a:xfrm>
              <a:off x="6825238" y="5558801"/>
              <a:ext cx="162538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ja-JP" altLang="en-US" sz="1100" dirty="0">
                  <a:latin typeface="Amazon Ember" panose="020B0603020204020204" pitchFamily="34" charset="0"/>
                  <a:ea typeface="Amazon Ember" panose="020B0603020204020204" pitchFamily="34" charset="0"/>
                  <a:cs typeface="Amazon Ember" panose="020B0603020204020204" pitchFamily="34" charset="0"/>
                </a:rPr>
                <a:t>ユーザ認証を行い、認証トークンを発行する</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6" name="Graphic 10">
              <a:extLst>
                <a:ext uri="{FF2B5EF4-FFF2-40B4-BE49-F238E27FC236}">
                  <a16:creationId xmlns:a16="http://schemas.microsoft.com/office/drawing/2014/main" id="{B1E26395-B5F3-9BEB-08A6-127731968516}"/>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3482387" y="288371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20">
              <a:extLst>
                <a:ext uri="{FF2B5EF4-FFF2-40B4-BE49-F238E27FC236}">
                  <a16:creationId xmlns:a16="http://schemas.microsoft.com/office/drawing/2014/main" id="{D1B27F8D-EB93-D21F-C544-DBDF8D538E79}"/>
                </a:ext>
              </a:extLst>
            </p:cNvPr>
            <p:cNvSpPr txBox="1">
              <a:spLocks noChangeArrowheads="1"/>
            </p:cNvSpPr>
            <p:nvPr/>
          </p:nvSpPr>
          <p:spPr bwMode="auto">
            <a:xfrm>
              <a:off x="2497401" y="3263218"/>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8" name="Graphic 10">
              <a:extLst>
                <a:ext uri="{FF2B5EF4-FFF2-40B4-BE49-F238E27FC236}">
                  <a16:creationId xmlns:a16="http://schemas.microsoft.com/office/drawing/2014/main" id="{ED44B48B-3887-C2A1-4C72-88E2645EE37A}"/>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9143176" y="288371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20">
              <a:extLst>
                <a:ext uri="{FF2B5EF4-FFF2-40B4-BE49-F238E27FC236}">
                  <a16:creationId xmlns:a16="http://schemas.microsoft.com/office/drawing/2014/main" id="{0DAE7727-1744-8A0A-8736-2338712DC4CE}"/>
                </a:ext>
              </a:extLst>
            </p:cNvPr>
            <p:cNvSpPr txBox="1">
              <a:spLocks noChangeArrowheads="1"/>
            </p:cNvSpPr>
            <p:nvPr/>
          </p:nvSpPr>
          <p:spPr bwMode="auto">
            <a:xfrm>
              <a:off x="8158190" y="3263218"/>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0" name="Straight Arrow Connector 107">
              <a:extLst>
                <a:ext uri="{FF2B5EF4-FFF2-40B4-BE49-F238E27FC236}">
                  <a16:creationId xmlns:a16="http://schemas.microsoft.com/office/drawing/2014/main" id="{D32A3236-9FC2-B723-B52A-B80B619B8F70}"/>
                </a:ext>
              </a:extLst>
            </p:cNvPr>
            <p:cNvCxnSpPr>
              <a:cxnSpLocks/>
              <a:stCxn id="18" idx="0"/>
              <a:endCxn id="47" idx="2"/>
            </p:cNvCxnSpPr>
            <p:nvPr/>
          </p:nvCxnSpPr>
          <p:spPr>
            <a:xfrm flipH="1" flipV="1">
              <a:off x="3643576" y="3601772"/>
              <a:ext cx="4544" cy="3403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109">
              <a:extLst>
                <a:ext uri="{FF2B5EF4-FFF2-40B4-BE49-F238E27FC236}">
                  <a16:creationId xmlns:a16="http://schemas.microsoft.com/office/drawing/2014/main" id="{EFE40B5A-015F-E776-B959-0F177E08DE68}"/>
                </a:ext>
              </a:extLst>
            </p:cNvPr>
            <p:cNvCxnSpPr>
              <a:cxnSpLocks/>
              <a:stCxn id="32" idx="0"/>
              <a:endCxn id="49" idx="2"/>
            </p:cNvCxnSpPr>
            <p:nvPr/>
          </p:nvCxnSpPr>
          <p:spPr>
            <a:xfrm flipV="1">
              <a:off x="9303935" y="3601772"/>
              <a:ext cx="430" cy="3474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Connector: Elbow 74">
              <a:extLst>
                <a:ext uri="{FF2B5EF4-FFF2-40B4-BE49-F238E27FC236}">
                  <a16:creationId xmlns:a16="http://schemas.microsoft.com/office/drawing/2014/main" id="{B1F30C1A-6515-7E26-DE2A-3098EF97D75E}"/>
                </a:ext>
              </a:extLst>
            </p:cNvPr>
            <p:cNvCxnSpPr>
              <a:cxnSpLocks/>
              <a:stCxn id="40" idx="1"/>
              <a:endCxn id="6" idx="1"/>
            </p:cNvCxnSpPr>
            <p:nvPr/>
          </p:nvCxnSpPr>
          <p:spPr>
            <a:xfrm rot="10800000">
              <a:off x="1129386" y="4215015"/>
              <a:ext cx="1733144" cy="171711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7" name="Connector: Elbow 76">
              <a:extLst>
                <a:ext uri="{FF2B5EF4-FFF2-40B4-BE49-F238E27FC236}">
                  <a16:creationId xmlns:a16="http://schemas.microsoft.com/office/drawing/2014/main" id="{E21BA230-7FCB-65C3-E715-6CF878EE4AE0}"/>
                </a:ext>
              </a:extLst>
            </p:cNvPr>
            <p:cNvCxnSpPr>
              <a:cxnSpLocks/>
              <a:stCxn id="44" idx="3"/>
              <a:endCxn id="16" idx="3"/>
            </p:cNvCxnSpPr>
            <p:nvPr/>
          </p:nvCxnSpPr>
          <p:spPr>
            <a:xfrm flipV="1">
              <a:off x="10061529" y="4220669"/>
              <a:ext cx="672285" cy="172470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8" name="Rectangle 122">
              <a:extLst>
                <a:ext uri="{FF2B5EF4-FFF2-40B4-BE49-F238E27FC236}">
                  <a16:creationId xmlns:a16="http://schemas.microsoft.com/office/drawing/2014/main" id="{F567A87A-AC0F-A2C2-FE5D-AE8E6F7E88EA}"/>
                </a:ext>
              </a:extLst>
            </p:cNvPr>
            <p:cNvSpPr/>
            <p:nvPr/>
          </p:nvSpPr>
          <p:spPr>
            <a:xfrm>
              <a:off x="6676031" y="1363742"/>
              <a:ext cx="3432190" cy="109411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9" name="TextBox 20">
              <a:extLst>
                <a:ext uri="{FF2B5EF4-FFF2-40B4-BE49-F238E27FC236}">
                  <a16:creationId xmlns:a16="http://schemas.microsoft.com/office/drawing/2014/main" id="{A9EA4240-D3F3-B07B-A691-38019AED3099}"/>
                </a:ext>
              </a:extLst>
            </p:cNvPr>
            <p:cNvSpPr txBox="1">
              <a:spLocks noChangeArrowheads="1"/>
            </p:cNvSpPr>
            <p:nvPr/>
          </p:nvSpPr>
          <p:spPr bwMode="auto">
            <a:xfrm>
              <a:off x="7398749" y="1822876"/>
              <a:ext cx="27743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利用者通知</a:t>
              </a:r>
              <a:r>
                <a:rPr lang="en-US" altLang="ja-JP" sz="1200" dirty="0">
                  <a:latin typeface="Amazon Ember"/>
                  <a:ea typeface="Amazon Ember" panose="020B0603020204020204" pitchFamily="34" charset="0"/>
                  <a:cs typeface="Amazon Ember" panose="020B0603020204020204" pitchFamily="34" charset="0"/>
                </a:rPr>
                <a:t>_</a:t>
              </a:r>
              <a:r>
                <a:rPr lang="ja-JP" altLang="en-US" sz="1200" dirty="0">
                  <a:latin typeface="Amazon Ember"/>
                  <a:ea typeface="Amazon Ember" panose="020B0603020204020204" pitchFamily="34" charset="0"/>
                  <a:cs typeface="Amazon Ember" panose="020B0603020204020204" pitchFamily="34" charset="0"/>
                </a:rPr>
                <a:t>メッセージ通知機能</a:t>
              </a:r>
            </a:p>
            <a:p>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0" name="TextBox 20">
              <a:extLst>
                <a:ext uri="{FF2B5EF4-FFF2-40B4-BE49-F238E27FC236}">
                  <a16:creationId xmlns:a16="http://schemas.microsoft.com/office/drawing/2014/main" id="{A27DFF0C-1506-A1E8-93C6-B71F91399398}"/>
                </a:ext>
              </a:extLst>
            </p:cNvPr>
            <p:cNvSpPr txBox="1">
              <a:spLocks noChangeArrowheads="1"/>
            </p:cNvSpPr>
            <p:nvPr/>
          </p:nvSpPr>
          <p:spPr bwMode="auto">
            <a:xfrm>
              <a:off x="6788975" y="1331136"/>
              <a:ext cx="1625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a:ea typeface="Amazon Ember" panose="020B0603020204020204" pitchFamily="34" charset="0"/>
                  <a:cs typeface="Amazon Ember" panose="020B0603020204020204" pitchFamily="34" charset="0"/>
                </a:rPr>
                <a:t>連携機能</a:t>
              </a:r>
            </a:p>
            <a:p>
              <a:r>
                <a:rPr lang="ja-JP" altLang="en-US" sz="1100">
                  <a:latin typeface="Amazon Ember"/>
                  <a:ea typeface="Amazon Ember" panose="020B0603020204020204" pitchFamily="34" charset="0"/>
                  <a:cs typeface="Amazon Ember" panose="020B0603020204020204" pitchFamily="34" charset="0"/>
                </a:rPr>
                <a:t>管理者へ通知を行う</a:t>
              </a:r>
              <a:endParaRPr lang="ja-JP" altLang="en-US" sz="1100" dirty="0">
                <a:latin typeface="Amazon Ember"/>
                <a:ea typeface="Amazon Ember" panose="020B0603020204020204" pitchFamily="34" charset="0"/>
                <a:cs typeface="Amazon Ember" panose="020B0603020204020204" pitchFamily="34" charset="0"/>
              </a:endParaRPr>
            </a:p>
          </p:txBody>
        </p:sp>
        <p:sp>
          <p:nvSpPr>
            <p:cNvPr id="61" name="Rectangle 127">
              <a:extLst>
                <a:ext uri="{FF2B5EF4-FFF2-40B4-BE49-F238E27FC236}">
                  <a16:creationId xmlns:a16="http://schemas.microsoft.com/office/drawing/2014/main" id="{416F2E7D-3BF7-2EE9-0938-AF5B1DCDCEE3}"/>
                </a:ext>
              </a:extLst>
            </p:cNvPr>
            <p:cNvSpPr/>
            <p:nvPr/>
          </p:nvSpPr>
          <p:spPr>
            <a:xfrm>
              <a:off x="2876269" y="1363742"/>
              <a:ext cx="3432190" cy="1089668"/>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62" name="TextBox 20">
              <a:extLst>
                <a:ext uri="{FF2B5EF4-FFF2-40B4-BE49-F238E27FC236}">
                  <a16:creationId xmlns:a16="http://schemas.microsoft.com/office/drawing/2014/main" id="{1F3098DC-B051-B0AF-BE16-C2CFD58C13A8}"/>
                </a:ext>
              </a:extLst>
            </p:cNvPr>
            <p:cNvSpPr txBox="1">
              <a:spLocks noChangeArrowheads="1"/>
            </p:cNvSpPr>
            <p:nvPr/>
          </p:nvSpPr>
          <p:spPr bwMode="auto">
            <a:xfrm>
              <a:off x="3188796" y="1757893"/>
              <a:ext cx="28224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p>
            <a:p>
              <a:pPr marL="285750" indent="-285750">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利用者通知</a:t>
              </a:r>
              <a:r>
                <a:rPr lang="en-US" altLang="ja-JP" sz="1200" dirty="0">
                  <a:latin typeface="Amazon Ember"/>
                  <a:ea typeface="Amazon Ember" panose="020B0603020204020204" pitchFamily="34" charset="0"/>
                  <a:cs typeface="Amazon Ember" panose="020B0603020204020204" pitchFamily="34" charset="0"/>
                </a:rPr>
                <a:t>_</a:t>
              </a:r>
              <a:r>
                <a:rPr lang="ja-JP" altLang="en-US" sz="1200" dirty="0">
                  <a:latin typeface="Amazon Ember"/>
                  <a:ea typeface="Amazon Ember" panose="020B0603020204020204" pitchFamily="34" charset="0"/>
                  <a:cs typeface="Amazon Ember" panose="020B0603020204020204" pitchFamily="34" charset="0"/>
                </a:rPr>
                <a:t>メッセージ通知機能</a:t>
              </a:r>
            </a:p>
            <a:p>
              <a:pPr marL="285750" indent="-285750">
                <a:buFont typeface="Arial" panose="020B0604020202020204" pitchFamily="34" charset="0"/>
                <a:buChar char="•"/>
              </a:pPr>
              <a:r>
                <a:rPr lang="ja-JP" altLang="en-US" sz="1200" dirty="0">
                  <a:latin typeface="Amazon Ember"/>
                  <a:ea typeface="Amazon Ember" panose="020B0603020204020204" pitchFamily="34" charset="0"/>
                  <a:cs typeface="Amazon Ember" panose="020B0603020204020204" pitchFamily="34" charset="0"/>
                </a:rPr>
                <a:t>利用者通知</a:t>
              </a:r>
              <a:r>
                <a:rPr lang="en-US" altLang="ja-JP" sz="1200" dirty="0">
                  <a:latin typeface="Amazon Ember"/>
                  <a:ea typeface="Amazon Ember" panose="020B0603020204020204" pitchFamily="34" charset="0"/>
                  <a:cs typeface="Amazon Ember" panose="020B0603020204020204" pitchFamily="34" charset="0"/>
                </a:rPr>
                <a:t>_</a:t>
              </a:r>
              <a:r>
                <a:rPr lang="ja-JP" altLang="en-US" sz="1200" dirty="0">
                  <a:latin typeface="Amazon Ember"/>
                  <a:ea typeface="Amazon Ember" panose="020B0603020204020204" pitchFamily="34" charset="0"/>
                  <a:cs typeface="Amazon Ember" panose="020B0603020204020204" pitchFamily="34" charset="0"/>
                </a:rPr>
                <a:t>プッシュ通知機能</a:t>
              </a:r>
              <a:endParaRPr lang="en-US" altLang="ja-JP" sz="1200" dirty="0">
                <a:latin typeface="Amazon Ember"/>
                <a:ea typeface="Amazon Ember" panose="020B0603020204020204" pitchFamily="34" charset="0"/>
                <a:cs typeface="Amazon Ember" panose="020B0603020204020204" pitchFamily="34" charset="0"/>
              </a:endParaRPr>
            </a:p>
          </p:txBody>
        </p:sp>
        <p:sp>
          <p:nvSpPr>
            <p:cNvPr id="63" name="TextBox 20">
              <a:extLst>
                <a:ext uri="{FF2B5EF4-FFF2-40B4-BE49-F238E27FC236}">
                  <a16:creationId xmlns:a16="http://schemas.microsoft.com/office/drawing/2014/main" id="{027A2D03-3BB8-F84F-EF21-457C7BF49639}"/>
                </a:ext>
              </a:extLst>
            </p:cNvPr>
            <p:cNvSpPr txBox="1">
              <a:spLocks noChangeArrowheads="1"/>
            </p:cNvSpPr>
            <p:nvPr/>
          </p:nvSpPr>
          <p:spPr bwMode="auto">
            <a:xfrm>
              <a:off x="2989213" y="1331136"/>
              <a:ext cx="1625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100">
                  <a:latin typeface="Amazon Ember"/>
                  <a:ea typeface="Amazon Ember" panose="020B0603020204020204" pitchFamily="34" charset="0"/>
                  <a:cs typeface="Amazon Ember" panose="020B0603020204020204" pitchFamily="34" charset="0"/>
                </a:rPr>
                <a:t>利用者へ通知を行う</a:t>
              </a:r>
            </a:p>
          </p:txBody>
        </p:sp>
        <p:pic>
          <p:nvPicPr>
            <p:cNvPr id="64" name="Graphic 10">
              <a:extLst>
                <a:ext uri="{FF2B5EF4-FFF2-40B4-BE49-F238E27FC236}">
                  <a16:creationId xmlns:a16="http://schemas.microsoft.com/office/drawing/2014/main" id="{E4E849BA-44A3-9F6D-2E48-C3D4EF725317}"/>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756946" y="3007281"/>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Connector: Elbow 132">
              <a:extLst>
                <a:ext uri="{FF2B5EF4-FFF2-40B4-BE49-F238E27FC236}">
                  <a16:creationId xmlns:a16="http://schemas.microsoft.com/office/drawing/2014/main" id="{65062DFC-28B3-1475-557F-CE68CB43482A}"/>
                </a:ext>
              </a:extLst>
            </p:cNvPr>
            <p:cNvCxnSpPr>
              <a:cxnSpLocks/>
              <a:stCxn id="32" idx="1"/>
              <a:endCxn id="64" idx="3"/>
            </p:cNvCxnSpPr>
            <p:nvPr/>
          </p:nvCxnSpPr>
          <p:spPr>
            <a:xfrm rot="10800000">
              <a:off x="8305587" y="3281601"/>
              <a:ext cx="724029" cy="941964"/>
            </a:xfrm>
            <a:prstGeom prst="bentConnector3">
              <a:avLst>
                <a:gd name="adj1" fmla="val 15796"/>
              </a:avLst>
            </a:prstGeom>
            <a:ln>
              <a:tailEnd type="triangle"/>
            </a:ln>
          </p:spPr>
          <p:style>
            <a:lnRef idx="1">
              <a:schemeClr val="dk1"/>
            </a:lnRef>
            <a:fillRef idx="0">
              <a:schemeClr val="dk1"/>
            </a:fillRef>
            <a:effectRef idx="0">
              <a:schemeClr val="dk1"/>
            </a:effectRef>
            <a:fontRef idx="minor">
              <a:schemeClr val="tx1"/>
            </a:fontRef>
          </p:style>
        </p:cxnSp>
        <p:cxnSp>
          <p:nvCxnSpPr>
            <p:cNvPr id="66" name="Connector: Elbow 133">
              <a:extLst>
                <a:ext uri="{FF2B5EF4-FFF2-40B4-BE49-F238E27FC236}">
                  <a16:creationId xmlns:a16="http://schemas.microsoft.com/office/drawing/2014/main" id="{5C37612B-8F36-AC3E-4CB9-141023BE0F9E}"/>
                </a:ext>
              </a:extLst>
            </p:cNvPr>
            <p:cNvCxnSpPr>
              <a:cxnSpLocks/>
              <a:stCxn id="64" idx="1"/>
              <a:endCxn id="26" idx="3"/>
            </p:cNvCxnSpPr>
            <p:nvPr/>
          </p:nvCxnSpPr>
          <p:spPr>
            <a:xfrm rot="10800000" flipV="1">
              <a:off x="6838860" y="3281601"/>
              <a:ext cx="918086" cy="942678"/>
            </a:xfrm>
            <a:prstGeom prst="bentConnector3">
              <a:avLst>
                <a:gd name="adj1" fmla="val 71787"/>
              </a:avLst>
            </a:prstGeom>
            <a:ln>
              <a:tailEnd type="triangle"/>
            </a:ln>
          </p:spPr>
          <p:style>
            <a:lnRef idx="1">
              <a:schemeClr val="dk1"/>
            </a:lnRef>
            <a:fillRef idx="0">
              <a:schemeClr val="dk1"/>
            </a:fillRef>
            <a:effectRef idx="0">
              <a:schemeClr val="dk1"/>
            </a:effectRef>
            <a:fontRef idx="minor">
              <a:schemeClr val="tx1"/>
            </a:fontRef>
          </p:style>
        </p:cxnSp>
        <p:sp>
          <p:nvSpPr>
            <p:cNvPr id="67" name="TextBox 20">
              <a:extLst>
                <a:ext uri="{FF2B5EF4-FFF2-40B4-BE49-F238E27FC236}">
                  <a16:creationId xmlns:a16="http://schemas.microsoft.com/office/drawing/2014/main" id="{D52101B5-AF84-5C24-D8D8-5011736D051A}"/>
                </a:ext>
              </a:extLst>
            </p:cNvPr>
            <p:cNvSpPr txBox="1">
              <a:spLocks noChangeArrowheads="1"/>
            </p:cNvSpPr>
            <p:nvPr/>
          </p:nvSpPr>
          <p:spPr bwMode="auto">
            <a:xfrm>
              <a:off x="6921776" y="3520876"/>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返信及びステータス変更関数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68" name="Connector: Elbow 135">
              <a:extLst>
                <a:ext uri="{FF2B5EF4-FFF2-40B4-BE49-F238E27FC236}">
                  <a16:creationId xmlns:a16="http://schemas.microsoft.com/office/drawing/2014/main" id="{E38DC340-2FAF-61BD-2596-B013E385ABFF}"/>
                </a:ext>
              </a:extLst>
            </p:cNvPr>
            <p:cNvCxnSpPr>
              <a:cxnSpLocks/>
              <a:stCxn id="64" idx="0"/>
              <a:endCxn id="61" idx="2"/>
            </p:cNvCxnSpPr>
            <p:nvPr/>
          </p:nvCxnSpPr>
          <p:spPr>
            <a:xfrm rot="16200000" flipV="1">
              <a:off x="6034880" y="1010895"/>
              <a:ext cx="553871" cy="3438902"/>
            </a:xfrm>
            <a:prstGeom prst="bentConnector3">
              <a:avLst>
                <a:gd name="adj1" fmla="val 80506"/>
              </a:avLst>
            </a:prstGeom>
            <a:ln>
              <a:tailEnd type="triangle"/>
            </a:ln>
          </p:spPr>
          <p:style>
            <a:lnRef idx="1">
              <a:schemeClr val="dk1"/>
            </a:lnRef>
            <a:fillRef idx="0">
              <a:schemeClr val="dk1"/>
            </a:fillRef>
            <a:effectRef idx="0">
              <a:schemeClr val="dk1"/>
            </a:effectRef>
            <a:fontRef idx="minor">
              <a:schemeClr val="tx1"/>
            </a:fontRef>
          </p:style>
        </p:cxnSp>
        <p:cxnSp>
          <p:nvCxnSpPr>
            <p:cNvPr id="69" name="Connector: Elbow 136">
              <a:extLst>
                <a:ext uri="{FF2B5EF4-FFF2-40B4-BE49-F238E27FC236}">
                  <a16:creationId xmlns:a16="http://schemas.microsoft.com/office/drawing/2014/main" id="{91228648-3C1F-88FE-09F1-40B030FC32DB}"/>
                </a:ext>
              </a:extLst>
            </p:cNvPr>
            <p:cNvCxnSpPr>
              <a:cxnSpLocks/>
              <a:stCxn id="75" idx="0"/>
              <a:endCxn id="58" idx="2"/>
            </p:cNvCxnSpPr>
            <p:nvPr/>
          </p:nvCxnSpPr>
          <p:spPr>
            <a:xfrm rot="5400000" flipH="1" flipV="1">
              <a:off x="6436747" y="1074940"/>
              <a:ext cx="572461" cy="3338298"/>
            </a:xfrm>
            <a:prstGeom prst="bentConnector3">
              <a:avLst>
                <a:gd name="adj1" fmla="val 67362"/>
              </a:avLst>
            </a:prstGeom>
            <a:ln>
              <a:tailEnd type="triangle"/>
            </a:ln>
          </p:spPr>
          <p:style>
            <a:lnRef idx="1">
              <a:schemeClr val="dk1"/>
            </a:lnRef>
            <a:fillRef idx="0">
              <a:schemeClr val="dk1"/>
            </a:fillRef>
            <a:effectRef idx="0">
              <a:schemeClr val="dk1"/>
            </a:effectRef>
            <a:fontRef idx="minor">
              <a:schemeClr val="tx1"/>
            </a:fontRef>
          </p:style>
        </p:cxnSp>
        <p:cxnSp>
          <p:nvCxnSpPr>
            <p:cNvPr id="70" name="Connector: Elbow 149">
              <a:extLst>
                <a:ext uri="{FF2B5EF4-FFF2-40B4-BE49-F238E27FC236}">
                  <a16:creationId xmlns:a16="http://schemas.microsoft.com/office/drawing/2014/main" id="{E8A0F28E-7D14-5FCC-AC1B-6ACFBD570CE3}"/>
                </a:ext>
              </a:extLst>
            </p:cNvPr>
            <p:cNvCxnSpPr>
              <a:cxnSpLocks/>
              <a:stCxn id="61" idx="1"/>
              <a:endCxn id="6" idx="1"/>
            </p:cNvCxnSpPr>
            <p:nvPr/>
          </p:nvCxnSpPr>
          <p:spPr>
            <a:xfrm rot="10800000" flipV="1">
              <a:off x="1129387" y="1908576"/>
              <a:ext cx="1746883" cy="230643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71" name="Connector: Elbow 150">
              <a:extLst>
                <a:ext uri="{FF2B5EF4-FFF2-40B4-BE49-F238E27FC236}">
                  <a16:creationId xmlns:a16="http://schemas.microsoft.com/office/drawing/2014/main" id="{A5159695-276B-C389-2EC9-9EDAEB762B12}"/>
                </a:ext>
              </a:extLst>
            </p:cNvPr>
            <p:cNvCxnSpPr>
              <a:cxnSpLocks/>
              <a:stCxn id="58" idx="3"/>
              <a:endCxn id="16" idx="3"/>
            </p:cNvCxnSpPr>
            <p:nvPr/>
          </p:nvCxnSpPr>
          <p:spPr>
            <a:xfrm>
              <a:off x="10108221" y="1910800"/>
              <a:ext cx="625593" cy="230986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72" name="TextBox 11">
              <a:extLst>
                <a:ext uri="{FF2B5EF4-FFF2-40B4-BE49-F238E27FC236}">
                  <a16:creationId xmlns:a16="http://schemas.microsoft.com/office/drawing/2014/main" id="{78B39E49-A293-6EC2-6751-EF8BED0B989E}"/>
                </a:ext>
              </a:extLst>
            </p:cNvPr>
            <p:cNvSpPr txBox="1">
              <a:spLocks noChangeArrowheads="1"/>
            </p:cNvSpPr>
            <p:nvPr/>
          </p:nvSpPr>
          <p:spPr bwMode="auto">
            <a:xfrm>
              <a:off x="10397171" y="2755128"/>
              <a:ext cx="10142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受信通知</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73" name="TextBox 11">
              <a:extLst>
                <a:ext uri="{FF2B5EF4-FFF2-40B4-BE49-F238E27FC236}">
                  <a16:creationId xmlns:a16="http://schemas.microsoft.com/office/drawing/2014/main" id="{75F8583B-2458-0A14-C021-1C2F72155944}"/>
                </a:ext>
              </a:extLst>
            </p:cNvPr>
            <p:cNvSpPr txBox="1">
              <a:spLocks noChangeArrowheads="1"/>
            </p:cNvSpPr>
            <p:nvPr/>
          </p:nvSpPr>
          <p:spPr bwMode="auto">
            <a:xfrm>
              <a:off x="1188536" y="2815574"/>
              <a:ext cx="1014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ステータス</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更新通知</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5" name="Graphic 10">
              <a:extLst>
                <a:ext uri="{FF2B5EF4-FFF2-40B4-BE49-F238E27FC236}">
                  <a16:creationId xmlns:a16="http://schemas.microsoft.com/office/drawing/2014/main" id="{14967238-BEDF-FDD0-5E96-410FEE8035A5}"/>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779508" y="303031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20">
              <a:extLst>
                <a:ext uri="{FF2B5EF4-FFF2-40B4-BE49-F238E27FC236}">
                  <a16:creationId xmlns:a16="http://schemas.microsoft.com/office/drawing/2014/main" id="{558A1F02-81E1-DAB4-DE8C-027E7F350740}"/>
                </a:ext>
              </a:extLst>
            </p:cNvPr>
            <p:cNvSpPr txBox="1">
              <a:spLocks noChangeArrowheads="1"/>
            </p:cNvSpPr>
            <p:nvPr/>
          </p:nvSpPr>
          <p:spPr bwMode="auto">
            <a:xfrm>
              <a:off x="3934069" y="4488843"/>
              <a:ext cx="2292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00" dirty="0">
                  <a:latin typeface="Amazon Ember"/>
                  <a:ea typeface="Amazon Ember" panose="020B0603020204020204" pitchFamily="34" charset="0"/>
                  <a:cs typeface="Amazon Ember" panose="020B0603020204020204" pitchFamily="34" charset="0"/>
                </a:rPr>
                <a:t>AWS Lambda</a:t>
              </a:r>
              <a:endParaRPr lang="en-US" altLang="ja-JP" sz="1000" dirty="0">
                <a:latin typeface="Amazon Ember"/>
                <a:ea typeface="Amazon Ember" panose="020B0603020204020204" pitchFamily="34" charset="0"/>
                <a:cs typeface="Amazon Ember" panose="020B0603020204020204" pitchFamily="34" charset="0"/>
              </a:endParaRPr>
            </a:p>
            <a:p>
              <a:pPr algn="ctr"/>
              <a:r>
                <a:rPr lang="ja-JP" altLang="en-US" sz="1000">
                  <a:latin typeface="Amazon Ember"/>
                  <a:ea typeface="Amazon Ember" panose="020B0603020204020204" pitchFamily="34" charset="0"/>
                  <a:cs typeface="Amazon Ember" panose="020B0603020204020204" pitchFamily="34" charset="0"/>
                </a:rPr>
                <a:t>お問い合わせ</a:t>
              </a:r>
              <a:endParaRPr lang="en-US" altLang="ja-JP" sz="1000">
                <a:latin typeface="Amazon Ember"/>
                <a:ea typeface="Amazon Ember" panose="020B0603020204020204" pitchFamily="34" charset="0"/>
                <a:cs typeface="Amazon Ember" panose="020B0603020204020204" pitchFamily="34" charset="0"/>
              </a:endParaRPr>
            </a:p>
            <a:p>
              <a:pPr algn="ctr"/>
              <a:r>
                <a:rPr lang="ja-JP" altLang="en-US" sz="1000">
                  <a:latin typeface="Amazon Ember"/>
                  <a:ea typeface="Amazon Ember" panose="020B0603020204020204" pitchFamily="34" charset="0"/>
                  <a:cs typeface="Amazon Ember" panose="020B0603020204020204" pitchFamily="34" charset="0"/>
                </a:rPr>
                <a:t>履歴参照関数</a:t>
              </a:r>
              <a:endParaRPr lang="en-US" altLang="en-US" sz="1000">
                <a:latin typeface="Amazon Ember"/>
                <a:ea typeface="Amazon Ember" panose="020B0603020204020204" pitchFamily="34" charset="0"/>
                <a:cs typeface="Amazon Ember" panose="020B0603020204020204" pitchFamily="34" charset="0"/>
              </a:endParaRPr>
            </a:p>
          </p:txBody>
        </p:sp>
        <p:cxnSp>
          <p:nvCxnSpPr>
            <p:cNvPr id="77" name="Connector: Elbow 169">
              <a:extLst>
                <a:ext uri="{FF2B5EF4-FFF2-40B4-BE49-F238E27FC236}">
                  <a16:creationId xmlns:a16="http://schemas.microsoft.com/office/drawing/2014/main" id="{F756D993-DB61-D489-7756-1BD1BCA26B31}"/>
                </a:ext>
              </a:extLst>
            </p:cNvPr>
            <p:cNvCxnSpPr>
              <a:cxnSpLocks/>
              <a:stCxn id="18" idx="3"/>
              <a:endCxn id="75" idx="1"/>
            </p:cNvCxnSpPr>
            <p:nvPr/>
          </p:nvCxnSpPr>
          <p:spPr>
            <a:xfrm flipV="1">
              <a:off x="3922440" y="3304639"/>
              <a:ext cx="857068" cy="911832"/>
            </a:xfrm>
            <a:prstGeom prst="bentConnector3">
              <a:avLst>
                <a:gd name="adj1" fmla="val 24487"/>
              </a:avLst>
            </a:prstGeom>
            <a:ln>
              <a:tailEnd type="triangle"/>
            </a:ln>
          </p:spPr>
          <p:style>
            <a:lnRef idx="1">
              <a:schemeClr val="dk1"/>
            </a:lnRef>
            <a:fillRef idx="0">
              <a:schemeClr val="dk1"/>
            </a:fillRef>
            <a:effectRef idx="0">
              <a:schemeClr val="dk1"/>
            </a:effectRef>
            <a:fontRef idx="minor">
              <a:schemeClr val="tx1"/>
            </a:fontRef>
          </p:style>
        </p:cxnSp>
        <p:cxnSp>
          <p:nvCxnSpPr>
            <p:cNvPr id="78" name="Connector: Elbow 176">
              <a:extLst>
                <a:ext uri="{FF2B5EF4-FFF2-40B4-BE49-F238E27FC236}">
                  <a16:creationId xmlns:a16="http://schemas.microsoft.com/office/drawing/2014/main" id="{7B3E490C-DEDF-5F7F-0F45-27B2D7690C35}"/>
                </a:ext>
              </a:extLst>
            </p:cNvPr>
            <p:cNvCxnSpPr>
              <a:cxnSpLocks/>
              <a:stCxn id="75" idx="3"/>
              <a:endCxn id="26" idx="1"/>
            </p:cNvCxnSpPr>
            <p:nvPr/>
          </p:nvCxnSpPr>
          <p:spPr>
            <a:xfrm>
              <a:off x="5328148" y="3304639"/>
              <a:ext cx="962072" cy="91964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80" name="TextBox 11">
              <a:extLst>
                <a:ext uri="{FF2B5EF4-FFF2-40B4-BE49-F238E27FC236}">
                  <a16:creationId xmlns:a16="http://schemas.microsoft.com/office/drawing/2014/main" id="{BB74BE00-E7A0-D894-CF18-C861CE8A2DC1}"/>
                </a:ext>
              </a:extLst>
            </p:cNvPr>
            <p:cNvSpPr txBox="1">
              <a:spLocks noChangeArrowheads="1"/>
            </p:cNvSpPr>
            <p:nvPr/>
          </p:nvSpPr>
          <p:spPr bwMode="auto">
            <a:xfrm>
              <a:off x="9456218" y="7096281"/>
              <a:ext cx="22923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a:latin typeface="Amazon Ember"/>
                  <a:ea typeface="Amazon Ember" panose="020B0603020204020204" pitchFamily="34" charset="0"/>
                  <a:cs typeface="Amazon Ember" panose="020B0603020204020204" pitchFamily="34" charset="0"/>
                </a:rPr>
                <a:t>返信フォーム</a:t>
              </a:r>
              <a:endParaRPr lang="en-US" altLang="en-US" sz="1000">
                <a:latin typeface="Amazon Ember"/>
                <a:ea typeface="Amazon Ember" panose="020B0603020204020204" pitchFamily="34" charset="0"/>
                <a:cs typeface="Amazon Ember" panose="020B0603020204020204" pitchFamily="34" charset="0"/>
              </a:endParaRPr>
            </a:p>
          </p:txBody>
        </p:sp>
        <p:pic>
          <p:nvPicPr>
            <p:cNvPr id="81" name="Graphic 8">
              <a:extLst>
                <a:ext uri="{FF2B5EF4-FFF2-40B4-BE49-F238E27FC236}">
                  <a16:creationId xmlns:a16="http://schemas.microsoft.com/office/drawing/2014/main" id="{DD41646B-2981-E8B3-8A41-CB1D10EBE973}"/>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3452923" y="503226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11">
              <a:extLst>
                <a:ext uri="{FF2B5EF4-FFF2-40B4-BE49-F238E27FC236}">
                  <a16:creationId xmlns:a16="http://schemas.microsoft.com/office/drawing/2014/main" id="{138B03EF-59E2-40B8-B129-76AF5FBF8794}"/>
                </a:ext>
              </a:extLst>
            </p:cNvPr>
            <p:cNvSpPr txBox="1">
              <a:spLocks noChangeArrowheads="1"/>
            </p:cNvSpPr>
            <p:nvPr/>
          </p:nvSpPr>
          <p:spPr bwMode="auto">
            <a:xfrm>
              <a:off x="3785109" y="5057329"/>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エンドポイント保護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83" name="Graphic 8">
              <a:extLst>
                <a:ext uri="{FF2B5EF4-FFF2-40B4-BE49-F238E27FC236}">
                  <a16:creationId xmlns:a16="http://schemas.microsoft.com/office/drawing/2014/main" id="{E042E7A1-213C-1221-8720-40D240A99DA8}"/>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117777" y="5016901"/>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11">
              <a:extLst>
                <a:ext uri="{FF2B5EF4-FFF2-40B4-BE49-F238E27FC236}">
                  <a16:creationId xmlns:a16="http://schemas.microsoft.com/office/drawing/2014/main" id="{84018C83-D886-D3F1-62DA-026A26972B33}"/>
                </a:ext>
              </a:extLst>
            </p:cNvPr>
            <p:cNvSpPr txBox="1">
              <a:spLocks noChangeArrowheads="1"/>
            </p:cNvSpPr>
            <p:nvPr/>
          </p:nvSpPr>
          <p:spPr bwMode="auto">
            <a:xfrm>
              <a:off x="7982362" y="5044431"/>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エンドポイント保護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85" name="Straight Arrow Connector 131">
              <a:extLst>
                <a:ext uri="{FF2B5EF4-FFF2-40B4-BE49-F238E27FC236}">
                  <a16:creationId xmlns:a16="http://schemas.microsoft.com/office/drawing/2014/main" id="{1BAE9B17-9FEA-E87A-D89E-395EF715D1EC}"/>
                </a:ext>
              </a:extLst>
            </p:cNvPr>
            <p:cNvCxnSpPr>
              <a:cxnSpLocks/>
            </p:cNvCxnSpPr>
            <p:nvPr/>
          </p:nvCxnSpPr>
          <p:spPr>
            <a:xfrm flipH="1">
              <a:off x="9291304" y="4814106"/>
              <a:ext cx="3460" cy="204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137">
              <a:extLst>
                <a:ext uri="{FF2B5EF4-FFF2-40B4-BE49-F238E27FC236}">
                  <a16:creationId xmlns:a16="http://schemas.microsoft.com/office/drawing/2014/main" id="{9EA4F94F-8F85-DBB9-E305-6B2EBE58B8BF}"/>
                </a:ext>
              </a:extLst>
            </p:cNvPr>
            <p:cNvCxnSpPr>
              <a:cxnSpLocks/>
            </p:cNvCxnSpPr>
            <p:nvPr/>
          </p:nvCxnSpPr>
          <p:spPr>
            <a:xfrm flipH="1">
              <a:off x="3625632" y="4828709"/>
              <a:ext cx="3460" cy="204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268764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zh-TW"/>
              <a:t>5-1-8-1</a:t>
            </a:r>
            <a:r>
              <a:rPr kumimoji="1" lang="en-US" altLang="zh-TW" dirty="0"/>
              <a:t>. </a:t>
            </a:r>
            <a:r>
              <a:rPr kumimoji="1" lang="zh-TW" altLang="en-US" dirty="0"/>
              <a:t>外部連携</a:t>
            </a:r>
            <a:r>
              <a:rPr kumimoji="1" lang="en-US" altLang="zh-TW" dirty="0"/>
              <a:t>_</a:t>
            </a:r>
            <a:r>
              <a:rPr kumimoji="1" lang="zh-TW" altLang="en-US" dirty="0"/>
              <a:t>申請処理連携機能</a:t>
            </a:r>
            <a:br>
              <a:rPr kumimoji="1" lang="en-US" altLang="zh-TW" dirty="0"/>
            </a:br>
            <a:r>
              <a:rPr kumimoji="1" lang="ja-JP" altLang="en-US" sz="3600" dirty="0"/>
              <a:t>（パターン</a:t>
            </a:r>
            <a:r>
              <a:rPr kumimoji="1" lang="en-US" altLang="ja-JP" sz="3600" dirty="0"/>
              <a:t>1 </a:t>
            </a:r>
            <a:r>
              <a:rPr kumimoji="1" lang="ja-JP" altLang="en-US" sz="3600" dirty="0"/>
              <a:t>通常）</a:t>
            </a:r>
          </a:p>
        </p:txBody>
      </p:sp>
      <p:grpSp>
        <p:nvGrpSpPr>
          <p:cNvPr id="2" name="グループ化 1">
            <a:extLst>
              <a:ext uri="{FF2B5EF4-FFF2-40B4-BE49-F238E27FC236}">
                <a16:creationId xmlns:a16="http://schemas.microsoft.com/office/drawing/2014/main" id="{CDCDEF40-0FF6-D806-AE39-1E75E7ECF265}"/>
              </a:ext>
            </a:extLst>
          </p:cNvPr>
          <p:cNvGrpSpPr/>
          <p:nvPr/>
        </p:nvGrpSpPr>
        <p:grpSpPr>
          <a:xfrm>
            <a:off x="3283449" y="2355998"/>
            <a:ext cx="11433764" cy="6576971"/>
            <a:chOff x="158198" y="656338"/>
            <a:chExt cx="11433764" cy="6576971"/>
          </a:xfrm>
        </p:grpSpPr>
        <p:sp>
          <p:nvSpPr>
            <p:cNvPr id="4" name="正方形/長方形 3">
              <a:extLst>
                <a:ext uri="{FF2B5EF4-FFF2-40B4-BE49-F238E27FC236}">
                  <a16:creationId xmlns:a16="http://schemas.microsoft.com/office/drawing/2014/main" id="{4BF597AC-0785-DF8F-2633-B05C9F79BE48}"/>
                </a:ext>
              </a:extLst>
            </p:cNvPr>
            <p:cNvSpPr/>
            <p:nvPr/>
          </p:nvSpPr>
          <p:spPr>
            <a:xfrm>
              <a:off x="5339289" y="1503723"/>
              <a:ext cx="2791841" cy="4873277"/>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kumimoji="1" lang="ja-JP" sz="1600">
                  <a:solidFill>
                    <a:schemeClr val="tx1"/>
                  </a:solidFill>
                  <a:latin typeface="Meiryo UI"/>
                  <a:ea typeface="Meiryo UI"/>
                  <a:cs typeface="Calibri"/>
                </a:rPr>
                <a:t>外部連携_申請処理連携機能</a:t>
              </a:r>
              <a:endParaRPr lang="en-US"/>
            </a:p>
          </p:txBody>
        </p:sp>
        <p:sp>
          <p:nvSpPr>
            <p:cNvPr id="5" name="TextBox 12">
              <a:extLst>
                <a:ext uri="{FF2B5EF4-FFF2-40B4-BE49-F238E27FC236}">
                  <a16:creationId xmlns:a16="http://schemas.microsoft.com/office/drawing/2014/main" id="{78C11ACB-25FB-BBD1-60DE-9CAACD77EC38}"/>
                </a:ext>
              </a:extLst>
            </p:cNvPr>
            <p:cNvSpPr txBox="1">
              <a:spLocks noChangeArrowheads="1"/>
            </p:cNvSpPr>
            <p:nvPr/>
          </p:nvSpPr>
          <p:spPr bwMode="auto">
            <a:xfrm>
              <a:off x="158198" y="4083722"/>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0B06803C-A3FE-5C1B-D26A-46F15CFFFB5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93869" y="357904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F93B0FEC-E9E5-6172-B7BD-DCB2851F0C50}"/>
                </a:ext>
              </a:extLst>
            </p:cNvPr>
            <p:cNvSpPr/>
            <p:nvPr/>
          </p:nvSpPr>
          <p:spPr>
            <a:xfrm>
              <a:off x="1569125" y="657926"/>
              <a:ext cx="6620718" cy="657538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F303F51F-E938-FA8C-4136-7DE9168CD07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656338"/>
              <a:ext cx="381000" cy="381000"/>
            </a:xfrm>
            <a:prstGeom prst="rect">
              <a:avLst/>
            </a:prstGeom>
          </p:spPr>
        </p:pic>
        <p:sp>
          <p:nvSpPr>
            <p:cNvPr id="9" name="Rectangle 115">
              <a:extLst>
                <a:ext uri="{FF2B5EF4-FFF2-40B4-BE49-F238E27FC236}">
                  <a16:creationId xmlns:a16="http://schemas.microsoft.com/office/drawing/2014/main" id="{FDAEEADE-5E35-A23B-702E-3F55E389448E}"/>
                </a:ext>
              </a:extLst>
            </p:cNvPr>
            <p:cNvSpPr/>
            <p:nvPr/>
          </p:nvSpPr>
          <p:spPr>
            <a:xfrm>
              <a:off x="9127363" y="3367396"/>
              <a:ext cx="2337458" cy="82975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20">
              <a:extLst>
                <a:ext uri="{FF2B5EF4-FFF2-40B4-BE49-F238E27FC236}">
                  <a16:creationId xmlns:a16="http://schemas.microsoft.com/office/drawing/2014/main" id="{79AE1DE5-3425-8876-C91D-1391D1D32664}"/>
                </a:ext>
              </a:extLst>
            </p:cNvPr>
            <p:cNvSpPr txBox="1">
              <a:spLocks noChangeArrowheads="1"/>
            </p:cNvSpPr>
            <p:nvPr/>
          </p:nvSpPr>
          <p:spPr bwMode="auto">
            <a:xfrm>
              <a:off x="9000222" y="3496236"/>
              <a:ext cx="25917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外部システム</a:t>
              </a:r>
            </a:p>
            <a:p>
              <a:pPr algn="ctr"/>
              <a:r>
                <a:rPr lang="ja-JP" altLang="en-US" sz="1000">
                  <a:latin typeface="Amazon Ember"/>
                  <a:ea typeface="Amazon Ember" panose="020B0603020204020204" pitchFamily="34" charset="0"/>
                  <a:cs typeface="Amazon Ember" panose="020B0603020204020204" pitchFamily="34" charset="0"/>
                </a:rPr>
                <a:t>外部へAPIを提供するシステム</a:t>
              </a:r>
              <a:endParaRPr lang="ja-JP" altLang="en-US" sz="1600" dirty="0">
                <a:latin typeface="Amazon Ember"/>
                <a:ea typeface="Amazon Ember" panose="020B0603020204020204" pitchFamily="34" charset="0"/>
                <a:cs typeface="Amazon Ember" panose="020B0603020204020204" pitchFamily="34" charset="0"/>
              </a:endParaRPr>
            </a:p>
          </p:txBody>
        </p:sp>
        <p:sp>
          <p:nvSpPr>
            <p:cNvPr id="12" name="Rectangle 134">
              <a:extLst>
                <a:ext uri="{FF2B5EF4-FFF2-40B4-BE49-F238E27FC236}">
                  <a16:creationId xmlns:a16="http://schemas.microsoft.com/office/drawing/2014/main" id="{38E15D63-2EAE-22B5-CB5A-43F33A394D5E}"/>
                </a:ext>
              </a:extLst>
            </p:cNvPr>
            <p:cNvSpPr/>
            <p:nvPr/>
          </p:nvSpPr>
          <p:spPr>
            <a:xfrm>
              <a:off x="2632936" y="1037338"/>
              <a:ext cx="2479475" cy="554183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TextBox 20">
              <a:extLst>
                <a:ext uri="{FF2B5EF4-FFF2-40B4-BE49-F238E27FC236}">
                  <a16:creationId xmlns:a16="http://schemas.microsoft.com/office/drawing/2014/main" id="{6C07ACFD-2093-C251-6FBE-CAA7A058F3F4}"/>
                </a:ext>
              </a:extLst>
            </p:cNvPr>
            <p:cNvSpPr txBox="1">
              <a:spLocks noChangeArrowheads="1"/>
            </p:cNvSpPr>
            <p:nvPr/>
          </p:nvSpPr>
          <p:spPr bwMode="auto">
            <a:xfrm>
              <a:off x="3151455" y="1251902"/>
              <a:ext cx="17958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000" dirty="0">
                  <a:latin typeface="Amazon Ember"/>
                  <a:ea typeface="Amazon Ember" panose="020B0603020204020204" pitchFamily="34" charset="0"/>
                  <a:cs typeface="Amazon Ember" panose="020B0603020204020204" pitchFamily="34" charset="0"/>
                </a:rPr>
                <a:t>外部連携を必要とする機能</a:t>
              </a:r>
            </a:p>
          </p:txBody>
        </p:sp>
        <p:sp>
          <p:nvSpPr>
            <p:cNvPr id="14" name="TextBox 20">
              <a:extLst>
                <a:ext uri="{FF2B5EF4-FFF2-40B4-BE49-F238E27FC236}">
                  <a16:creationId xmlns:a16="http://schemas.microsoft.com/office/drawing/2014/main" id="{814F0FC8-F5B2-1239-B4BE-C0BFAA5F424A}"/>
                </a:ext>
              </a:extLst>
            </p:cNvPr>
            <p:cNvSpPr txBox="1">
              <a:spLocks noChangeArrowheads="1"/>
            </p:cNvSpPr>
            <p:nvPr/>
          </p:nvSpPr>
          <p:spPr bwMode="auto">
            <a:xfrm>
              <a:off x="2726064" y="1956898"/>
              <a:ext cx="22990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eaLnBrk="1" hangingPunct="1">
                <a:buFont typeface="Arial" panose="020B0604020202020204" pitchFamily="34" charset="0"/>
                <a:buChar char="•"/>
              </a:pPr>
              <a:r>
                <a:rPr lang="ja-JP" altLang="en-US" sz="1200">
                  <a:latin typeface="Amazon Ember"/>
                  <a:ea typeface="Amazon Ember" panose="020B0603020204020204" pitchFamily="34" charset="0"/>
                  <a:cs typeface="Amazon Ember" panose="020B0603020204020204" pitchFamily="34" charset="0"/>
                </a:rPr>
                <a:t>申請・届出_申請・届出機能</a:t>
              </a:r>
              <a:endParaRPr lang="en-US" altLang="ja-JP" sz="1200">
                <a:latin typeface="Amazon Ember"/>
                <a:ea typeface="Amazon Ember" panose="020B0603020204020204" pitchFamily="34" charset="0"/>
                <a:cs typeface="Amazon Ember" panose="020B0603020204020204" pitchFamily="34" charset="0"/>
              </a:endParaRPr>
            </a:p>
            <a:p>
              <a:pPr marL="171450" indent="-171450">
                <a:buFont typeface="Arial" panose="020B0604020202020204" pitchFamily="34" charset="0"/>
                <a:buChar char="•"/>
              </a:pPr>
              <a:r>
                <a:rPr lang="ja-JP" altLang="en-US" sz="1200">
                  <a:latin typeface="Amazon Ember"/>
                  <a:ea typeface="Amazon Ember" panose="020B0603020204020204" pitchFamily="34" charset="0"/>
                  <a:cs typeface="Amazon Ember" panose="020B0603020204020204" pitchFamily="34" charset="0"/>
                </a:rPr>
                <a:t>申請・届出_電子決裁機能</a:t>
              </a:r>
              <a:endParaRPr lang="en-US" altLang="ja-JP" sz="1200">
                <a:latin typeface="Amazon Ember"/>
                <a:ea typeface="Amazon Ember" panose="020B0603020204020204" pitchFamily="34" charset="0"/>
                <a:cs typeface="Amazon Ember" panose="020B0603020204020204" pitchFamily="34" charset="0"/>
              </a:endParaRPr>
            </a:p>
          </p:txBody>
        </p:sp>
        <p:cxnSp>
          <p:nvCxnSpPr>
            <p:cNvPr id="15" name="Straight Arrow Connector 3">
              <a:extLst>
                <a:ext uri="{FF2B5EF4-FFF2-40B4-BE49-F238E27FC236}">
                  <a16:creationId xmlns:a16="http://schemas.microsoft.com/office/drawing/2014/main" id="{961F4D84-C0A5-3725-D500-E84E04480843}"/>
                </a:ext>
              </a:extLst>
            </p:cNvPr>
            <p:cNvCxnSpPr>
              <a:cxnSpLocks/>
              <a:stCxn id="6" idx="1"/>
              <a:endCxn id="12" idx="1"/>
            </p:cNvCxnSpPr>
            <p:nvPr/>
          </p:nvCxnSpPr>
          <p:spPr>
            <a:xfrm flipV="1">
              <a:off x="863769" y="3808253"/>
              <a:ext cx="1769167" cy="5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8">
              <a:extLst>
                <a:ext uri="{FF2B5EF4-FFF2-40B4-BE49-F238E27FC236}">
                  <a16:creationId xmlns:a16="http://schemas.microsoft.com/office/drawing/2014/main" id="{C1579DE6-D703-2086-F43F-5EBCC0569234}"/>
                </a:ext>
              </a:extLst>
            </p:cNvPr>
            <p:cNvCxnSpPr>
              <a:cxnSpLocks/>
              <a:stCxn id="17" idx="3"/>
              <a:endCxn id="9" idx="1"/>
            </p:cNvCxnSpPr>
            <p:nvPr/>
          </p:nvCxnSpPr>
          <p:spPr>
            <a:xfrm>
              <a:off x="6964591" y="3780745"/>
              <a:ext cx="2162772" cy="1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10">
              <a:extLst>
                <a:ext uri="{FF2B5EF4-FFF2-40B4-BE49-F238E27FC236}">
                  <a16:creationId xmlns:a16="http://schemas.microsoft.com/office/drawing/2014/main" id="{879C3523-9ADE-F809-EF98-C2752A0404FB}"/>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415951" y="3506425"/>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0">
              <a:extLst>
                <a:ext uri="{FF2B5EF4-FFF2-40B4-BE49-F238E27FC236}">
                  <a16:creationId xmlns:a16="http://schemas.microsoft.com/office/drawing/2014/main" id="{BE586809-D042-7A5B-D84E-3A0F767753ED}"/>
                </a:ext>
              </a:extLst>
            </p:cNvPr>
            <p:cNvSpPr txBox="1">
              <a:spLocks noChangeArrowheads="1"/>
            </p:cNvSpPr>
            <p:nvPr/>
          </p:nvSpPr>
          <p:spPr bwMode="auto">
            <a:xfrm>
              <a:off x="5552564" y="4048942"/>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a:latin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cs typeface="Amazon Ember" panose="020B0603020204020204" pitchFamily="34" charset="0"/>
                </a:rPr>
                <a:t>外部連携関数</a:t>
              </a:r>
              <a:endParaRPr lang="en-US" altLang="en-US" dirty="0"/>
            </a:p>
          </p:txBody>
        </p:sp>
        <p:pic>
          <p:nvPicPr>
            <p:cNvPr id="19" name="Graphic 17">
              <a:extLst>
                <a:ext uri="{FF2B5EF4-FFF2-40B4-BE49-F238E27FC236}">
                  <a16:creationId xmlns:a16="http://schemas.microsoft.com/office/drawing/2014/main" id="{5A417339-50A9-98BE-CBE9-0FAF6898776F}"/>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3616657" y="2785240"/>
              <a:ext cx="558692"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a:extLst>
                <a:ext uri="{FF2B5EF4-FFF2-40B4-BE49-F238E27FC236}">
                  <a16:creationId xmlns:a16="http://schemas.microsoft.com/office/drawing/2014/main" id="{DD91F77A-C008-BB93-CCEA-FA13199D84F2}"/>
                </a:ext>
              </a:extLst>
            </p:cNvPr>
            <p:cNvSpPr txBox="1">
              <a:spLocks noChangeArrowheads="1"/>
            </p:cNvSpPr>
            <p:nvPr/>
          </p:nvSpPr>
          <p:spPr bwMode="auto">
            <a:xfrm>
              <a:off x="3149670" y="3356767"/>
              <a:ext cx="1492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バックエンド</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1" name="Graphic 17">
              <a:extLst>
                <a:ext uri="{FF2B5EF4-FFF2-40B4-BE49-F238E27FC236}">
                  <a16:creationId xmlns:a16="http://schemas.microsoft.com/office/drawing/2014/main" id="{897B9350-06F6-B0E4-F1C1-96D816072273}"/>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3640440" y="390266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9">
              <a:extLst>
                <a:ext uri="{FF2B5EF4-FFF2-40B4-BE49-F238E27FC236}">
                  <a16:creationId xmlns:a16="http://schemas.microsoft.com/office/drawing/2014/main" id="{57798FB2-4880-C4EA-7099-1FF014A1A407}"/>
                </a:ext>
              </a:extLst>
            </p:cNvPr>
            <p:cNvSpPr txBox="1">
              <a:spLocks noChangeArrowheads="1"/>
            </p:cNvSpPr>
            <p:nvPr/>
          </p:nvSpPr>
          <p:spPr bwMode="auto">
            <a:xfrm>
              <a:off x="3126340" y="4483724"/>
              <a:ext cx="165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AWS Step Functions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決裁処理ワークフロー等</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Rectangle 60">
              <a:extLst>
                <a:ext uri="{FF2B5EF4-FFF2-40B4-BE49-F238E27FC236}">
                  <a16:creationId xmlns:a16="http://schemas.microsoft.com/office/drawing/2014/main" id="{74071782-F362-16D3-DC70-E56C370129B9}"/>
                </a:ext>
              </a:extLst>
            </p:cNvPr>
            <p:cNvSpPr/>
            <p:nvPr/>
          </p:nvSpPr>
          <p:spPr>
            <a:xfrm>
              <a:off x="3640440" y="5229570"/>
              <a:ext cx="548640" cy="548640"/>
            </a:xfrm>
            <a:prstGeom prst="rect">
              <a:avLst/>
            </a:prstGeom>
            <a:ln/>
          </p:spPr>
          <p:style>
            <a:lnRef idx="2">
              <a:schemeClr val="dk1"/>
            </a:lnRef>
            <a:fillRef idx="1">
              <a:schemeClr val="lt1"/>
            </a:fillRef>
            <a:effectRef idx="0">
              <a:schemeClr val="dk1"/>
            </a:effectRef>
            <a:fontRef idx="minor">
              <a:schemeClr val="dk1"/>
            </a:fontRef>
          </p:style>
          <p:txBody>
            <a:bodyPr tIns="91440" anchor="ctr"/>
            <a:lstStyle/>
            <a:p>
              <a:pPr algn="ctr" eaLnBrk="1" fontAlgn="auto" hangingPunct="1">
                <a:spcBef>
                  <a:spcPts val="0"/>
                </a:spcBef>
                <a:spcAft>
                  <a:spcPts val="0"/>
                </a:spcAft>
                <a:defRPr/>
              </a:pPr>
              <a:r>
                <a:rPr lang="ja-JP" altLang="en-US" sz="9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その他</a:t>
              </a:r>
              <a:endParaRPr lang="en-US" altLang="ja-JP" sz="9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TextBox 9">
              <a:extLst>
                <a:ext uri="{FF2B5EF4-FFF2-40B4-BE49-F238E27FC236}">
                  <a16:creationId xmlns:a16="http://schemas.microsoft.com/office/drawing/2014/main" id="{9F774CA7-1D95-8951-EA26-2AD9A25F6E50}"/>
                </a:ext>
              </a:extLst>
            </p:cNvPr>
            <p:cNvSpPr txBox="1">
              <a:spLocks noChangeArrowheads="1"/>
            </p:cNvSpPr>
            <p:nvPr/>
          </p:nvSpPr>
          <p:spPr bwMode="auto">
            <a:xfrm>
              <a:off x="3114788" y="5905225"/>
              <a:ext cx="165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a:latin typeface="Amazon Ember" panose="020B0603020204020204" pitchFamily="34" charset="0"/>
                  <a:ea typeface="Amazon Ember" panose="020B0603020204020204" pitchFamily="34" charset="0"/>
                  <a:cs typeface="Amazon Ember" panose="020B0603020204020204" pitchFamily="34" charset="0"/>
                </a:rPr>
                <a:t>S3</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その他のイベントソース</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5" name="Connector: Elbow 11">
              <a:extLst>
                <a:ext uri="{FF2B5EF4-FFF2-40B4-BE49-F238E27FC236}">
                  <a16:creationId xmlns:a16="http://schemas.microsoft.com/office/drawing/2014/main" id="{5A29A792-B520-1741-3094-DB37B56B1B6D}"/>
                </a:ext>
              </a:extLst>
            </p:cNvPr>
            <p:cNvCxnSpPr>
              <a:cxnSpLocks/>
              <a:stCxn id="19" idx="3"/>
              <a:endCxn id="17" idx="1"/>
            </p:cNvCxnSpPr>
            <p:nvPr/>
          </p:nvCxnSpPr>
          <p:spPr>
            <a:xfrm>
              <a:off x="4175349" y="3059560"/>
              <a:ext cx="2240602" cy="721185"/>
            </a:xfrm>
            <a:prstGeom prst="bentConnector3">
              <a:avLst>
                <a:gd name="adj1" fmla="val 64194"/>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nector: Elbow 64">
              <a:extLst>
                <a:ext uri="{FF2B5EF4-FFF2-40B4-BE49-F238E27FC236}">
                  <a16:creationId xmlns:a16="http://schemas.microsoft.com/office/drawing/2014/main" id="{8C014B97-12F3-F7B4-9453-E814664F06E0}"/>
                </a:ext>
              </a:extLst>
            </p:cNvPr>
            <p:cNvCxnSpPr>
              <a:cxnSpLocks/>
              <a:stCxn id="23" idx="3"/>
              <a:endCxn id="17" idx="1"/>
            </p:cNvCxnSpPr>
            <p:nvPr/>
          </p:nvCxnSpPr>
          <p:spPr>
            <a:xfrm flipV="1">
              <a:off x="4189080" y="3780745"/>
              <a:ext cx="2226871" cy="1723145"/>
            </a:xfrm>
            <a:prstGeom prst="bentConnector3">
              <a:avLst>
                <a:gd name="adj1" fmla="val 64282"/>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ctor: Elbow 70">
              <a:extLst>
                <a:ext uri="{FF2B5EF4-FFF2-40B4-BE49-F238E27FC236}">
                  <a16:creationId xmlns:a16="http://schemas.microsoft.com/office/drawing/2014/main" id="{68B865A8-233C-F0F2-1842-2ABBE9FB21F8}"/>
                </a:ext>
              </a:extLst>
            </p:cNvPr>
            <p:cNvCxnSpPr>
              <a:cxnSpLocks/>
              <a:stCxn id="21" idx="3"/>
              <a:endCxn id="17" idx="1"/>
            </p:cNvCxnSpPr>
            <p:nvPr/>
          </p:nvCxnSpPr>
          <p:spPr>
            <a:xfrm flipV="1">
              <a:off x="4189080" y="3780745"/>
              <a:ext cx="2226871" cy="396244"/>
            </a:xfrm>
            <a:prstGeom prst="bentConnector3">
              <a:avLst>
                <a:gd name="adj1" fmla="val 64282"/>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0">
              <a:extLst>
                <a:ext uri="{FF2B5EF4-FFF2-40B4-BE49-F238E27FC236}">
                  <a16:creationId xmlns:a16="http://schemas.microsoft.com/office/drawing/2014/main" id="{A5CF082C-84B3-4356-4E05-B090AF4FA070}"/>
                </a:ext>
              </a:extLst>
            </p:cNvPr>
            <p:cNvSpPr txBox="1">
              <a:spLocks noChangeArrowheads="1"/>
            </p:cNvSpPr>
            <p:nvPr/>
          </p:nvSpPr>
          <p:spPr bwMode="auto">
            <a:xfrm>
              <a:off x="7112423" y="3853363"/>
              <a:ext cx="18835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err="1">
                  <a:latin typeface="Amazon Ember"/>
                  <a:ea typeface="メイリオ"/>
                </a:rPr>
                <a:t>外部APIへリクエスト送信</a:t>
              </a:r>
              <a:endParaRPr lang="en-US" altLang="ja-JP" sz="1000" dirty="0">
                <a:latin typeface="Amazon Ember"/>
                <a:ea typeface="メイリオ"/>
              </a:endParaRPr>
            </a:p>
          </p:txBody>
        </p:sp>
      </p:grpSp>
    </p:spTree>
    <p:extLst>
      <p:ext uri="{BB962C8B-B14F-4D97-AF65-F5344CB8AC3E}">
        <p14:creationId xmlns:p14="http://schemas.microsoft.com/office/powerpoint/2010/main" val="3197556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zh-TW"/>
              <a:t>5-1-8-1</a:t>
            </a:r>
            <a:r>
              <a:rPr kumimoji="1" lang="en-US" altLang="zh-TW" dirty="0"/>
              <a:t>. </a:t>
            </a:r>
            <a:r>
              <a:rPr kumimoji="1" lang="zh-TW" altLang="en-US" dirty="0"/>
              <a:t>外部連携</a:t>
            </a:r>
            <a:r>
              <a:rPr kumimoji="1" lang="en-US" altLang="zh-TW" dirty="0"/>
              <a:t>_</a:t>
            </a:r>
            <a:r>
              <a:rPr kumimoji="1" lang="zh-TW" altLang="en-US" dirty="0"/>
              <a:t>申請処理連携機能</a:t>
            </a:r>
            <a:br>
              <a:rPr kumimoji="1" lang="en-US" altLang="zh-TW" dirty="0"/>
            </a:br>
            <a:r>
              <a:rPr kumimoji="1" lang="ja-JP" altLang="en-US" sz="3600" dirty="0"/>
              <a:t>（パターン</a:t>
            </a:r>
            <a:r>
              <a:rPr kumimoji="1" lang="en-US" altLang="ja-JP" sz="3600" dirty="0"/>
              <a:t>2 GSS</a:t>
            </a:r>
            <a:r>
              <a:rPr kumimoji="1" lang="ja-JP" altLang="en-US" sz="3600" dirty="0"/>
              <a:t>経由の場合）</a:t>
            </a:r>
          </a:p>
        </p:txBody>
      </p:sp>
      <p:grpSp>
        <p:nvGrpSpPr>
          <p:cNvPr id="2" name="グループ化 1">
            <a:extLst>
              <a:ext uri="{FF2B5EF4-FFF2-40B4-BE49-F238E27FC236}">
                <a16:creationId xmlns:a16="http://schemas.microsoft.com/office/drawing/2014/main" id="{8FBF6C93-D86F-8FF4-7047-20BB26556A9B}"/>
              </a:ext>
            </a:extLst>
          </p:cNvPr>
          <p:cNvGrpSpPr/>
          <p:nvPr/>
        </p:nvGrpSpPr>
        <p:grpSpPr>
          <a:xfrm>
            <a:off x="3249822" y="2351771"/>
            <a:ext cx="11501019" cy="6576971"/>
            <a:chOff x="158198" y="646538"/>
            <a:chExt cx="11501019" cy="6576971"/>
          </a:xfrm>
        </p:grpSpPr>
        <p:sp>
          <p:nvSpPr>
            <p:cNvPr id="4" name="正方形/長方形 3">
              <a:extLst>
                <a:ext uri="{FF2B5EF4-FFF2-40B4-BE49-F238E27FC236}">
                  <a16:creationId xmlns:a16="http://schemas.microsoft.com/office/drawing/2014/main" id="{E657581F-3EFE-957E-1409-6B369F233EEB}"/>
                </a:ext>
              </a:extLst>
            </p:cNvPr>
            <p:cNvSpPr/>
            <p:nvPr/>
          </p:nvSpPr>
          <p:spPr>
            <a:xfrm>
              <a:off x="5012588" y="1461485"/>
              <a:ext cx="3453317" cy="4862767"/>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kumimoji="1" lang="ja-JP" sz="1600">
                  <a:solidFill>
                    <a:schemeClr val="tx1"/>
                  </a:solidFill>
                  <a:latin typeface="Meiryo UI"/>
                  <a:ea typeface="Meiryo UI"/>
                </a:rPr>
                <a:t>外部連携_申請処理連携機能</a:t>
              </a:r>
              <a:endParaRPr lang="en-US">
                <a:latin typeface="Meiryo UI"/>
                <a:ea typeface="Meiryo UI"/>
              </a:endParaRPr>
            </a:p>
          </p:txBody>
        </p:sp>
        <p:sp>
          <p:nvSpPr>
            <p:cNvPr id="5" name="TextBox 12">
              <a:extLst>
                <a:ext uri="{FF2B5EF4-FFF2-40B4-BE49-F238E27FC236}">
                  <a16:creationId xmlns:a16="http://schemas.microsoft.com/office/drawing/2014/main" id="{556C1618-7916-9817-5F2C-8DD0E913711E}"/>
                </a:ext>
              </a:extLst>
            </p:cNvPr>
            <p:cNvSpPr txBox="1">
              <a:spLocks noChangeArrowheads="1"/>
            </p:cNvSpPr>
            <p:nvPr/>
          </p:nvSpPr>
          <p:spPr bwMode="auto">
            <a:xfrm>
              <a:off x="158198" y="420299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828D502A-EA41-F2C6-95A3-F10F49102EC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93869" y="369831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44E07915-5BB6-1372-E177-92E32022924B}"/>
                </a:ext>
              </a:extLst>
            </p:cNvPr>
            <p:cNvSpPr/>
            <p:nvPr/>
          </p:nvSpPr>
          <p:spPr>
            <a:xfrm>
              <a:off x="1215059" y="648126"/>
              <a:ext cx="7352471" cy="657538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4168CE43-BE09-C26A-6981-C8E225F50EE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15059" y="646538"/>
              <a:ext cx="381000" cy="381000"/>
            </a:xfrm>
            <a:prstGeom prst="rect">
              <a:avLst/>
            </a:prstGeom>
          </p:spPr>
        </p:pic>
        <p:sp>
          <p:nvSpPr>
            <p:cNvPr id="9" name="Rectangle 115">
              <a:extLst>
                <a:ext uri="{FF2B5EF4-FFF2-40B4-BE49-F238E27FC236}">
                  <a16:creationId xmlns:a16="http://schemas.microsoft.com/office/drawing/2014/main" id="{41D0AB5A-3793-0A9E-E9C5-E572DE19D8A1}"/>
                </a:ext>
              </a:extLst>
            </p:cNvPr>
            <p:cNvSpPr/>
            <p:nvPr/>
          </p:nvSpPr>
          <p:spPr>
            <a:xfrm>
              <a:off x="9719791" y="3342418"/>
              <a:ext cx="1939426" cy="113097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20">
              <a:extLst>
                <a:ext uri="{FF2B5EF4-FFF2-40B4-BE49-F238E27FC236}">
                  <a16:creationId xmlns:a16="http://schemas.microsoft.com/office/drawing/2014/main" id="{7D0EE6B2-3FD2-19EF-68F2-5EBFAC9C0A3C}"/>
                </a:ext>
              </a:extLst>
            </p:cNvPr>
            <p:cNvSpPr txBox="1">
              <a:spLocks noChangeArrowheads="1"/>
            </p:cNvSpPr>
            <p:nvPr/>
          </p:nvSpPr>
          <p:spPr bwMode="auto">
            <a:xfrm>
              <a:off x="9839919" y="3483530"/>
              <a:ext cx="170739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外部システム</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ja-JP" altLang="en-US" sz="1600">
                  <a:latin typeface="Amazon Ember"/>
                  <a:ea typeface="Amazon Ember" panose="020B0603020204020204" pitchFamily="34" charset="0"/>
                  <a:cs typeface="Amazon Ember" panose="020B0603020204020204" pitchFamily="34" charset="0"/>
                </a:rPr>
                <a:t>（</a:t>
              </a:r>
              <a:r>
                <a:rPr lang="en-US" altLang="ja-JP" sz="1600" dirty="0">
                  <a:latin typeface="Amazon Ember"/>
                  <a:ea typeface="Amazon Ember" panose="020B0603020204020204" pitchFamily="34" charset="0"/>
                  <a:cs typeface="Amazon Ember" panose="020B0603020204020204" pitchFamily="34" charset="0"/>
                </a:rPr>
                <a:t>GSS</a:t>
              </a:r>
              <a:r>
                <a:rPr lang="ja-JP" altLang="en-US" sz="1600">
                  <a:latin typeface="Amazon Ember"/>
                  <a:ea typeface="Amazon Ember" panose="020B0603020204020204" pitchFamily="34" charset="0"/>
                  <a:cs typeface="Amazon Ember" panose="020B0603020204020204" pitchFamily="34" charset="0"/>
                </a:rPr>
                <a:t>経由）</a:t>
              </a:r>
            </a:p>
            <a:p>
              <a:pPr algn="ctr"/>
              <a:r>
                <a:rPr lang="ja-JP" sz="1000">
                  <a:latin typeface="Amazon Ember" panose="020B0603020204020204" pitchFamily="34" charset="0"/>
                </a:rPr>
                <a:t>外部へAPIを提供するシステム</a:t>
              </a:r>
              <a:endParaRPr lang="ja-JP"/>
            </a:p>
          </p:txBody>
        </p:sp>
        <p:sp>
          <p:nvSpPr>
            <p:cNvPr id="12" name="Rectangle 134">
              <a:extLst>
                <a:ext uri="{FF2B5EF4-FFF2-40B4-BE49-F238E27FC236}">
                  <a16:creationId xmlns:a16="http://schemas.microsoft.com/office/drawing/2014/main" id="{F50764B1-EF97-A275-C434-B66FC4DE5955}"/>
                </a:ext>
              </a:extLst>
            </p:cNvPr>
            <p:cNvSpPr/>
            <p:nvPr/>
          </p:nvSpPr>
          <p:spPr>
            <a:xfrm>
              <a:off x="2168180" y="1027538"/>
              <a:ext cx="2479475" cy="554183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TextBox 20">
              <a:extLst>
                <a:ext uri="{FF2B5EF4-FFF2-40B4-BE49-F238E27FC236}">
                  <a16:creationId xmlns:a16="http://schemas.microsoft.com/office/drawing/2014/main" id="{F509C295-D214-E743-B71B-53FE74118B53}"/>
                </a:ext>
              </a:extLst>
            </p:cNvPr>
            <p:cNvSpPr txBox="1">
              <a:spLocks noChangeArrowheads="1"/>
            </p:cNvSpPr>
            <p:nvPr/>
          </p:nvSpPr>
          <p:spPr bwMode="auto">
            <a:xfrm>
              <a:off x="2600639" y="1242102"/>
              <a:ext cx="17205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ja-JP" altLang="en-US" sz="1000" dirty="0">
                  <a:latin typeface="Amazon Ember" panose="020B0603020204020204" pitchFamily="34" charset="0"/>
                </a:rPr>
                <a:t>外部連携を必要とする機能</a:t>
              </a:r>
              <a:endParaRPr lang="en-US" dirty="0"/>
            </a:p>
          </p:txBody>
        </p:sp>
        <p:sp>
          <p:nvSpPr>
            <p:cNvPr id="14" name="TextBox 20">
              <a:extLst>
                <a:ext uri="{FF2B5EF4-FFF2-40B4-BE49-F238E27FC236}">
                  <a16:creationId xmlns:a16="http://schemas.microsoft.com/office/drawing/2014/main" id="{2B03CE3A-471E-82E9-4A8F-F77101C1FC72}"/>
                </a:ext>
              </a:extLst>
            </p:cNvPr>
            <p:cNvSpPr txBox="1">
              <a:spLocks noChangeArrowheads="1"/>
            </p:cNvSpPr>
            <p:nvPr/>
          </p:nvSpPr>
          <p:spPr bwMode="auto">
            <a:xfrm>
              <a:off x="2303349" y="1893310"/>
              <a:ext cx="2256967" cy="84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sz="1200">
                  <a:latin typeface="Amazon Ember"/>
                  <a:ea typeface="Amazon Ember" panose="020B0603020204020204" pitchFamily="34" charset="0"/>
                  <a:cs typeface="Amazon Ember" panose="020B0603020204020204" pitchFamily="34" charset="0"/>
                </a:rPr>
                <a:t>例</a:t>
              </a:r>
              <a:endParaRPr lang="en-US" sz="1200">
                <a:latin typeface="Amazon Ember"/>
                <a:ea typeface="Amazon Ember" panose="020B0603020204020204" pitchFamily="34" charset="0"/>
                <a:cs typeface="Amazon Ember" panose="020B0603020204020204" pitchFamily="34" charset="0"/>
              </a:endParaRPr>
            </a:p>
            <a:p>
              <a:pPr marL="171450" indent="-171450">
                <a:buFont typeface="Arial,Sans-Serif"/>
                <a:buChar char="•"/>
              </a:pPr>
              <a:r>
                <a:rPr lang="ja-JP" sz="1200">
                  <a:latin typeface="Amazon Ember"/>
                  <a:ea typeface="Amazon Ember" panose="020B0603020204020204" pitchFamily="34" charset="0"/>
                  <a:cs typeface="Amazon Ember" panose="020B0603020204020204" pitchFamily="34" charset="0"/>
                </a:rPr>
                <a:t>申請・届出_申請・届出機能</a:t>
              </a:r>
              <a:endParaRPr lang="en-US" sz="1200">
                <a:latin typeface="Amazon Ember"/>
                <a:ea typeface="Amazon Ember" panose="020B0603020204020204" pitchFamily="34" charset="0"/>
                <a:cs typeface="Amazon Ember" panose="020B0603020204020204" pitchFamily="34" charset="0"/>
              </a:endParaRPr>
            </a:p>
            <a:p>
              <a:pPr marL="171450" indent="-171450">
                <a:buFont typeface="Arial,Sans-Serif"/>
                <a:buChar char="•"/>
              </a:pPr>
              <a:r>
                <a:rPr lang="ja-JP" sz="1200">
                  <a:latin typeface="Amazon Ember"/>
                  <a:ea typeface="Amazon Ember" panose="020B0603020204020204" pitchFamily="34" charset="0"/>
                  <a:cs typeface="Amazon Ember" panose="020B0603020204020204" pitchFamily="34" charset="0"/>
                </a:rPr>
                <a:t>申請・届出_電子決裁機能</a:t>
              </a:r>
              <a:endParaRPr lang="en-US" sz="1200">
                <a:latin typeface="Amazon Ember"/>
                <a:ea typeface="Amazon Ember" panose="020B0603020204020204" pitchFamily="34" charset="0"/>
                <a:cs typeface="Amazon Ember" panose="020B0603020204020204" pitchFamily="34" charset="0"/>
              </a:endParaRPr>
            </a:p>
          </p:txBody>
        </p:sp>
        <p:cxnSp>
          <p:nvCxnSpPr>
            <p:cNvPr id="15" name="Straight Arrow Connector 3">
              <a:extLst>
                <a:ext uri="{FF2B5EF4-FFF2-40B4-BE49-F238E27FC236}">
                  <a16:creationId xmlns:a16="http://schemas.microsoft.com/office/drawing/2014/main" id="{BC273699-5271-D58B-FC1B-62243C67D225}"/>
                </a:ext>
              </a:extLst>
            </p:cNvPr>
            <p:cNvCxnSpPr>
              <a:cxnSpLocks/>
              <a:stCxn id="6" idx="1"/>
            </p:cNvCxnSpPr>
            <p:nvPr/>
          </p:nvCxnSpPr>
          <p:spPr>
            <a:xfrm>
              <a:off x="863769" y="3933260"/>
              <a:ext cx="1304411" cy="43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8">
              <a:extLst>
                <a:ext uri="{FF2B5EF4-FFF2-40B4-BE49-F238E27FC236}">
                  <a16:creationId xmlns:a16="http://schemas.microsoft.com/office/drawing/2014/main" id="{D2FB9923-D50F-C42E-EDE9-82AF3E2F2A16}"/>
                </a:ext>
              </a:extLst>
            </p:cNvPr>
            <p:cNvCxnSpPr>
              <a:cxnSpLocks/>
              <a:stCxn id="17" idx="3"/>
              <a:endCxn id="30" idx="1"/>
            </p:cNvCxnSpPr>
            <p:nvPr/>
          </p:nvCxnSpPr>
          <p:spPr>
            <a:xfrm>
              <a:off x="6427831" y="3907903"/>
              <a:ext cx="136978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10">
              <a:extLst>
                <a:ext uri="{FF2B5EF4-FFF2-40B4-BE49-F238E27FC236}">
                  <a16:creationId xmlns:a16="http://schemas.microsoft.com/office/drawing/2014/main" id="{A9D2D06F-ECFE-DEE3-93B7-34F77F8D1F3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879191" y="363358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0">
              <a:extLst>
                <a:ext uri="{FF2B5EF4-FFF2-40B4-BE49-F238E27FC236}">
                  <a16:creationId xmlns:a16="http://schemas.microsoft.com/office/drawing/2014/main" id="{24599093-11D4-B4A4-64DF-12AD0FB6B11F}"/>
                </a:ext>
              </a:extLst>
            </p:cNvPr>
            <p:cNvSpPr txBox="1">
              <a:spLocks noChangeArrowheads="1"/>
            </p:cNvSpPr>
            <p:nvPr/>
          </p:nvSpPr>
          <p:spPr bwMode="auto">
            <a:xfrm>
              <a:off x="5520788" y="4222601"/>
              <a:ext cx="12654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a:latin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cs typeface="Amazon Ember" panose="020B0603020204020204" pitchFamily="34" charset="0"/>
                </a:rPr>
                <a:t>外部連携関数</a:t>
              </a:r>
              <a:endParaRPr lang="en-US" altLang="en-US" dirty="0"/>
            </a:p>
          </p:txBody>
        </p:sp>
        <p:pic>
          <p:nvPicPr>
            <p:cNvPr id="19" name="Graphic 17">
              <a:extLst>
                <a:ext uri="{FF2B5EF4-FFF2-40B4-BE49-F238E27FC236}">
                  <a16:creationId xmlns:a16="http://schemas.microsoft.com/office/drawing/2014/main" id="{6D270940-2C1C-5634-D842-4F2CFDA7D703}"/>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3151901" y="2775440"/>
              <a:ext cx="558692"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a:extLst>
                <a:ext uri="{FF2B5EF4-FFF2-40B4-BE49-F238E27FC236}">
                  <a16:creationId xmlns:a16="http://schemas.microsoft.com/office/drawing/2014/main" id="{B9542B8E-929B-D706-975F-1DE1059C0154}"/>
                </a:ext>
              </a:extLst>
            </p:cNvPr>
            <p:cNvSpPr txBox="1">
              <a:spLocks noChangeArrowheads="1"/>
            </p:cNvSpPr>
            <p:nvPr/>
          </p:nvSpPr>
          <p:spPr bwMode="auto">
            <a:xfrm>
              <a:off x="2684914" y="3346967"/>
              <a:ext cx="1492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API Gateway</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バックエンド</a:t>
              </a:r>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API</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1" name="Graphic 17">
              <a:extLst>
                <a:ext uri="{FF2B5EF4-FFF2-40B4-BE49-F238E27FC236}">
                  <a16:creationId xmlns:a16="http://schemas.microsoft.com/office/drawing/2014/main" id="{FA0738B7-D61B-D817-A493-A85622AB6B01}"/>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3175684" y="389286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9">
              <a:extLst>
                <a:ext uri="{FF2B5EF4-FFF2-40B4-BE49-F238E27FC236}">
                  <a16:creationId xmlns:a16="http://schemas.microsoft.com/office/drawing/2014/main" id="{FB6787FE-74BD-8FA6-5FEA-434C7B7FBA08}"/>
                </a:ext>
              </a:extLst>
            </p:cNvPr>
            <p:cNvSpPr txBox="1">
              <a:spLocks noChangeArrowheads="1"/>
            </p:cNvSpPr>
            <p:nvPr/>
          </p:nvSpPr>
          <p:spPr bwMode="auto">
            <a:xfrm>
              <a:off x="2661584" y="4473924"/>
              <a:ext cx="165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a:latin typeface="Amazon Ember" panose="020B0603020204020204" pitchFamily="34" charset="0"/>
                  <a:ea typeface="Amazon Ember" panose="020B0603020204020204" pitchFamily="34" charset="0"/>
                  <a:cs typeface="Amazon Ember" panose="020B0603020204020204" pitchFamily="34" charset="0"/>
                </a:rPr>
                <a:t>AWS Step Functions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決裁処理ワークフロー等</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Rectangle 60">
              <a:extLst>
                <a:ext uri="{FF2B5EF4-FFF2-40B4-BE49-F238E27FC236}">
                  <a16:creationId xmlns:a16="http://schemas.microsoft.com/office/drawing/2014/main" id="{474FA114-7566-FDD7-3840-6A909D64895C}"/>
                </a:ext>
              </a:extLst>
            </p:cNvPr>
            <p:cNvSpPr/>
            <p:nvPr/>
          </p:nvSpPr>
          <p:spPr>
            <a:xfrm>
              <a:off x="3175684" y="5219770"/>
              <a:ext cx="548640" cy="548640"/>
            </a:xfrm>
            <a:prstGeom prst="rect">
              <a:avLst/>
            </a:prstGeom>
            <a:ln/>
          </p:spPr>
          <p:style>
            <a:lnRef idx="2">
              <a:schemeClr val="dk1"/>
            </a:lnRef>
            <a:fillRef idx="1">
              <a:schemeClr val="lt1"/>
            </a:fillRef>
            <a:effectRef idx="0">
              <a:schemeClr val="dk1"/>
            </a:effectRef>
            <a:fontRef idx="minor">
              <a:schemeClr val="dk1"/>
            </a:fontRef>
          </p:style>
          <p:txBody>
            <a:bodyPr tIns="91440" anchor="ctr"/>
            <a:lstStyle/>
            <a:p>
              <a:pPr algn="ctr" eaLnBrk="1" fontAlgn="auto" hangingPunct="1">
                <a:spcBef>
                  <a:spcPts val="0"/>
                </a:spcBef>
                <a:spcAft>
                  <a:spcPts val="0"/>
                </a:spcAft>
                <a:defRPr/>
              </a:pPr>
              <a:r>
                <a:rPr lang="ja-JP" altLang="en-US" sz="9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その他</a:t>
              </a:r>
              <a:endParaRPr lang="en-US" altLang="ja-JP" sz="9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TextBox 9">
              <a:extLst>
                <a:ext uri="{FF2B5EF4-FFF2-40B4-BE49-F238E27FC236}">
                  <a16:creationId xmlns:a16="http://schemas.microsoft.com/office/drawing/2014/main" id="{CA27E730-F0D7-FC8D-DF48-2119EB8013A3}"/>
                </a:ext>
              </a:extLst>
            </p:cNvPr>
            <p:cNvSpPr txBox="1">
              <a:spLocks noChangeArrowheads="1"/>
            </p:cNvSpPr>
            <p:nvPr/>
          </p:nvSpPr>
          <p:spPr bwMode="auto">
            <a:xfrm>
              <a:off x="2650032" y="5895425"/>
              <a:ext cx="165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a:latin typeface="Amazon Ember" panose="020B0603020204020204" pitchFamily="34" charset="0"/>
                  <a:ea typeface="Amazon Ember" panose="020B0603020204020204" pitchFamily="34" charset="0"/>
                  <a:cs typeface="Amazon Ember" panose="020B0603020204020204" pitchFamily="34" charset="0"/>
                </a:rPr>
                <a:t>S3</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その他のイベントソース</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5" name="Connector: Elbow 11">
              <a:extLst>
                <a:ext uri="{FF2B5EF4-FFF2-40B4-BE49-F238E27FC236}">
                  <a16:creationId xmlns:a16="http://schemas.microsoft.com/office/drawing/2014/main" id="{9B8F7BAA-90E3-FDE5-57E9-7FA35BB6B385}"/>
                </a:ext>
              </a:extLst>
            </p:cNvPr>
            <p:cNvCxnSpPr>
              <a:cxnSpLocks/>
              <a:stCxn id="19" idx="3"/>
              <a:endCxn id="17" idx="1"/>
            </p:cNvCxnSpPr>
            <p:nvPr/>
          </p:nvCxnSpPr>
          <p:spPr>
            <a:xfrm>
              <a:off x="3710593" y="3049760"/>
              <a:ext cx="2168598" cy="85814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nector: Elbow 64">
              <a:extLst>
                <a:ext uri="{FF2B5EF4-FFF2-40B4-BE49-F238E27FC236}">
                  <a16:creationId xmlns:a16="http://schemas.microsoft.com/office/drawing/2014/main" id="{F68B5CC6-24A3-F9F0-ADD5-1D9E1AA496D8}"/>
                </a:ext>
              </a:extLst>
            </p:cNvPr>
            <p:cNvCxnSpPr>
              <a:cxnSpLocks/>
              <a:stCxn id="23" idx="3"/>
              <a:endCxn id="17" idx="1"/>
            </p:cNvCxnSpPr>
            <p:nvPr/>
          </p:nvCxnSpPr>
          <p:spPr>
            <a:xfrm flipV="1">
              <a:off x="3724324" y="3907903"/>
              <a:ext cx="2154867" cy="158618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ctor: Elbow 70">
              <a:extLst>
                <a:ext uri="{FF2B5EF4-FFF2-40B4-BE49-F238E27FC236}">
                  <a16:creationId xmlns:a16="http://schemas.microsoft.com/office/drawing/2014/main" id="{CC5CBB44-DC7E-B541-7D3A-83948B89C31A}"/>
                </a:ext>
              </a:extLst>
            </p:cNvPr>
            <p:cNvCxnSpPr>
              <a:cxnSpLocks/>
              <a:stCxn id="21" idx="3"/>
              <a:endCxn id="17" idx="1"/>
            </p:cNvCxnSpPr>
            <p:nvPr/>
          </p:nvCxnSpPr>
          <p:spPr>
            <a:xfrm flipV="1">
              <a:off x="3724324" y="3907903"/>
              <a:ext cx="2154867" cy="2592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8" name="Rectangle 77">
              <a:extLst>
                <a:ext uri="{FF2B5EF4-FFF2-40B4-BE49-F238E27FC236}">
                  <a16:creationId xmlns:a16="http://schemas.microsoft.com/office/drawing/2014/main" id="{E251326B-0C0B-9E8A-8A5F-E435330861FE}"/>
                </a:ext>
              </a:extLst>
            </p:cNvPr>
            <p:cNvSpPr/>
            <p:nvPr/>
          </p:nvSpPr>
          <p:spPr>
            <a:xfrm>
              <a:off x="5328688" y="3049760"/>
              <a:ext cx="2662516" cy="1719746"/>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Amazon Ember" panose="020B0603020204020204" pitchFamily="34" charset="0"/>
                  <a:ea typeface="Amazon Ember" panose="020B0603020204020204" pitchFamily="34" charset="0"/>
                  <a:cs typeface="Amazon Ember" panose="020B0603020204020204" pitchFamily="34" charset="0"/>
                </a:rPr>
                <a:t>Virtual private cloud (VPC)</a:t>
              </a:r>
            </a:p>
          </p:txBody>
        </p:sp>
        <p:pic>
          <p:nvPicPr>
            <p:cNvPr id="29" name="Graphic 80">
              <a:extLst>
                <a:ext uri="{FF2B5EF4-FFF2-40B4-BE49-F238E27FC236}">
                  <a16:creationId xmlns:a16="http://schemas.microsoft.com/office/drawing/2014/main" id="{F3E2FCEE-CA61-5E0A-634B-E60E2949D1C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328686" y="3059495"/>
              <a:ext cx="381000" cy="381000"/>
            </a:xfrm>
            <a:prstGeom prst="rect">
              <a:avLst/>
            </a:prstGeom>
          </p:spPr>
        </p:pic>
        <p:pic>
          <p:nvPicPr>
            <p:cNvPr id="30" name="Graphic 7">
              <a:extLst>
                <a:ext uri="{FF2B5EF4-FFF2-40B4-BE49-F238E27FC236}">
                  <a16:creationId xmlns:a16="http://schemas.microsoft.com/office/drawing/2014/main" id="{17A992A2-309E-BD8D-D150-6D22D0862FF5}"/>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7797616" y="372502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9">
              <a:extLst>
                <a:ext uri="{FF2B5EF4-FFF2-40B4-BE49-F238E27FC236}">
                  <a16:creationId xmlns:a16="http://schemas.microsoft.com/office/drawing/2014/main" id="{9544D995-AE3B-5C35-BF65-3084B3572BF7}"/>
                </a:ext>
              </a:extLst>
            </p:cNvPr>
            <p:cNvSpPr txBox="1">
              <a:spLocks noChangeArrowheads="1"/>
            </p:cNvSpPr>
            <p:nvPr/>
          </p:nvSpPr>
          <p:spPr bwMode="auto">
            <a:xfrm>
              <a:off x="7340471" y="4089327"/>
              <a:ext cx="1210008" cy="338554"/>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rial" panose="020B0604020202020204" pitchFamily="34" charset="0"/>
                  <a:ea typeface="Amazon Ember" panose="020B0603020204020204" pitchFamily="34" charset="0"/>
                  <a:cs typeface="Arial" panose="020B0604020202020204" pitchFamily="34" charset="0"/>
                </a:rPr>
                <a:t>AWS Transit Gateway</a:t>
              </a:r>
            </a:p>
            <a:p>
              <a:pPr algn="ctr" eaLnBrk="1" hangingPunct="1"/>
              <a:r>
                <a:rPr lang="en-US" altLang="en-US" sz="800" dirty="0">
                  <a:latin typeface="Arial" panose="020B0604020202020204" pitchFamily="34" charset="0"/>
                  <a:ea typeface="Amazon Ember" panose="020B0603020204020204" pitchFamily="34" charset="0"/>
                  <a:cs typeface="Arial" panose="020B0604020202020204" pitchFamily="34" charset="0"/>
                </a:rPr>
                <a:t>GSS</a:t>
              </a:r>
              <a:r>
                <a:rPr lang="ja-JP" altLang="en-US" sz="800" dirty="0">
                  <a:latin typeface="Arial" panose="020B0604020202020204" pitchFamily="34" charset="0"/>
                  <a:ea typeface="Amazon Ember" panose="020B0603020204020204" pitchFamily="34" charset="0"/>
                  <a:cs typeface="Arial" panose="020B0604020202020204" pitchFamily="34" charset="0"/>
                </a:rPr>
                <a:t>アクセス</a:t>
              </a:r>
              <a:endParaRPr lang="en-US" altLang="en-US" sz="800" dirty="0">
                <a:latin typeface="Arial" panose="020B0604020202020204" pitchFamily="34" charset="0"/>
                <a:ea typeface="Amazon Ember" panose="020B0603020204020204" pitchFamily="34" charset="0"/>
                <a:cs typeface="Arial" panose="020B0604020202020204" pitchFamily="34" charset="0"/>
              </a:endParaRPr>
            </a:p>
          </p:txBody>
        </p:sp>
        <p:cxnSp>
          <p:nvCxnSpPr>
            <p:cNvPr id="32" name="Straight Arrow Connector 91">
              <a:extLst>
                <a:ext uri="{FF2B5EF4-FFF2-40B4-BE49-F238E27FC236}">
                  <a16:creationId xmlns:a16="http://schemas.microsoft.com/office/drawing/2014/main" id="{FCB985FB-FBEE-B5A9-6065-7C7FC948C653}"/>
                </a:ext>
              </a:extLst>
            </p:cNvPr>
            <p:cNvCxnSpPr>
              <a:cxnSpLocks/>
              <a:stCxn id="30" idx="3"/>
              <a:endCxn id="9" idx="1"/>
            </p:cNvCxnSpPr>
            <p:nvPr/>
          </p:nvCxnSpPr>
          <p:spPr>
            <a:xfrm>
              <a:off x="8163376" y="3907903"/>
              <a:ext cx="1556415"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20">
              <a:extLst>
                <a:ext uri="{FF2B5EF4-FFF2-40B4-BE49-F238E27FC236}">
                  <a16:creationId xmlns:a16="http://schemas.microsoft.com/office/drawing/2014/main" id="{12FE3201-C52E-C284-43C7-A242D7B0E158}"/>
                </a:ext>
              </a:extLst>
            </p:cNvPr>
            <p:cNvSpPr txBox="1">
              <a:spLocks noChangeArrowheads="1"/>
            </p:cNvSpPr>
            <p:nvPr/>
          </p:nvSpPr>
          <p:spPr bwMode="auto">
            <a:xfrm>
              <a:off x="7865458" y="3434071"/>
              <a:ext cx="18835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000" dirty="0" err="1">
                  <a:latin typeface="Amazon Ember"/>
                  <a:ea typeface="メイリオ"/>
                </a:rPr>
                <a:t>外部APIへリクエスト送信</a:t>
              </a:r>
              <a:endParaRPr lang="en-US" altLang="ja-JP" sz="1000" dirty="0">
                <a:latin typeface="Amazon Ember"/>
                <a:ea typeface="メイリオ"/>
              </a:endParaRPr>
            </a:p>
          </p:txBody>
        </p:sp>
      </p:grpSp>
    </p:spTree>
    <p:extLst>
      <p:ext uri="{BB962C8B-B14F-4D97-AF65-F5344CB8AC3E}">
        <p14:creationId xmlns:p14="http://schemas.microsoft.com/office/powerpoint/2010/main" val="32741111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zh-TW"/>
              <a:t>5-1-8-1</a:t>
            </a:r>
            <a:r>
              <a:rPr kumimoji="1" lang="en-US" altLang="zh-TW" dirty="0"/>
              <a:t>. </a:t>
            </a:r>
            <a:r>
              <a:rPr kumimoji="1" lang="zh-TW" altLang="en-US" dirty="0"/>
              <a:t>外部連携</a:t>
            </a:r>
            <a:r>
              <a:rPr kumimoji="1" lang="en-US" altLang="zh-TW" dirty="0"/>
              <a:t>_</a:t>
            </a:r>
            <a:r>
              <a:rPr kumimoji="1" lang="zh-TW" altLang="en-US" dirty="0"/>
              <a:t>申請処理連携機能</a:t>
            </a:r>
            <a:br>
              <a:rPr kumimoji="1" lang="en-US" altLang="zh-TW" dirty="0"/>
            </a:br>
            <a:r>
              <a:rPr kumimoji="1" lang="ja-JP" altLang="en-US" sz="3600" dirty="0"/>
              <a:t>（パターン</a:t>
            </a:r>
            <a:r>
              <a:rPr kumimoji="1" lang="en-US" altLang="ja-JP" sz="3600" dirty="0"/>
              <a:t>3 SaaS</a:t>
            </a:r>
            <a:r>
              <a:rPr kumimoji="1" lang="ja-JP" altLang="en-US" sz="3600" dirty="0"/>
              <a:t>連携）</a:t>
            </a:r>
          </a:p>
        </p:txBody>
      </p:sp>
      <p:grpSp>
        <p:nvGrpSpPr>
          <p:cNvPr id="2" name="グループ化 1">
            <a:extLst>
              <a:ext uri="{FF2B5EF4-FFF2-40B4-BE49-F238E27FC236}">
                <a16:creationId xmlns:a16="http://schemas.microsoft.com/office/drawing/2014/main" id="{6C6FAFAF-5401-3414-9E26-B581920EF007}"/>
              </a:ext>
            </a:extLst>
          </p:cNvPr>
          <p:cNvGrpSpPr/>
          <p:nvPr/>
        </p:nvGrpSpPr>
        <p:grpSpPr>
          <a:xfrm>
            <a:off x="3413573" y="2351770"/>
            <a:ext cx="11173516" cy="6576971"/>
            <a:chOff x="158198" y="646538"/>
            <a:chExt cx="11173516" cy="6576971"/>
          </a:xfrm>
        </p:grpSpPr>
        <p:sp>
          <p:nvSpPr>
            <p:cNvPr id="4" name="正方形/長方形 3">
              <a:extLst>
                <a:ext uri="{FF2B5EF4-FFF2-40B4-BE49-F238E27FC236}">
                  <a16:creationId xmlns:a16="http://schemas.microsoft.com/office/drawing/2014/main" id="{E0380E11-D3AB-2058-0BF4-7B1FA8D892A0}"/>
                </a:ext>
              </a:extLst>
            </p:cNvPr>
            <p:cNvSpPr/>
            <p:nvPr/>
          </p:nvSpPr>
          <p:spPr>
            <a:xfrm>
              <a:off x="4955889" y="1486972"/>
              <a:ext cx="3268406" cy="4862767"/>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kumimoji="1" lang="ja-JP" sz="1600">
                  <a:solidFill>
                    <a:schemeClr val="tx1"/>
                  </a:solidFill>
                  <a:latin typeface="Meiryo UI"/>
                  <a:ea typeface="Meiryo UI"/>
                </a:rPr>
                <a:t>外部連携_申請処理連携機能</a:t>
              </a:r>
              <a:endParaRPr lang="en-US">
                <a:latin typeface="Meiryo UI"/>
                <a:ea typeface="Meiryo UI"/>
              </a:endParaRPr>
            </a:p>
          </p:txBody>
        </p:sp>
        <p:sp>
          <p:nvSpPr>
            <p:cNvPr id="5" name="TextBox 12">
              <a:extLst>
                <a:ext uri="{FF2B5EF4-FFF2-40B4-BE49-F238E27FC236}">
                  <a16:creationId xmlns:a16="http://schemas.microsoft.com/office/drawing/2014/main" id="{AA6CC2B9-1153-C398-CD2B-6E9F7AEAEBD5}"/>
                </a:ext>
              </a:extLst>
            </p:cNvPr>
            <p:cNvSpPr txBox="1">
              <a:spLocks noChangeArrowheads="1"/>
            </p:cNvSpPr>
            <p:nvPr/>
          </p:nvSpPr>
          <p:spPr bwMode="auto">
            <a:xfrm>
              <a:off x="158198" y="4202990"/>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6" name="Graphic 23">
              <a:extLst>
                <a:ext uri="{FF2B5EF4-FFF2-40B4-BE49-F238E27FC236}">
                  <a16:creationId xmlns:a16="http://schemas.microsoft.com/office/drawing/2014/main" id="{FEAA61BB-1D44-FA84-B0A5-16E0B4980D9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393869" y="369831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8">
              <a:extLst>
                <a:ext uri="{FF2B5EF4-FFF2-40B4-BE49-F238E27FC236}">
                  <a16:creationId xmlns:a16="http://schemas.microsoft.com/office/drawing/2014/main" id="{693ACD50-8E4F-FEF5-90BC-B72B08AD4924}"/>
                </a:ext>
              </a:extLst>
            </p:cNvPr>
            <p:cNvSpPr/>
            <p:nvPr/>
          </p:nvSpPr>
          <p:spPr>
            <a:xfrm>
              <a:off x="1215059" y="648126"/>
              <a:ext cx="7352471" cy="657538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C72D026C-3551-7D5C-E11C-F7AC1CF0669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15059" y="646538"/>
              <a:ext cx="381000" cy="381000"/>
            </a:xfrm>
            <a:prstGeom prst="rect">
              <a:avLst/>
            </a:prstGeom>
          </p:spPr>
        </p:pic>
        <p:sp>
          <p:nvSpPr>
            <p:cNvPr id="9" name="Rectangle 115">
              <a:extLst>
                <a:ext uri="{FF2B5EF4-FFF2-40B4-BE49-F238E27FC236}">
                  <a16:creationId xmlns:a16="http://schemas.microsoft.com/office/drawing/2014/main" id="{5EB36E54-0D00-227F-155F-41ACCCB7AE1A}"/>
                </a:ext>
              </a:extLst>
            </p:cNvPr>
            <p:cNvSpPr/>
            <p:nvPr/>
          </p:nvSpPr>
          <p:spPr>
            <a:xfrm>
              <a:off x="9392288" y="3547069"/>
              <a:ext cx="1939426" cy="772382"/>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20">
              <a:extLst>
                <a:ext uri="{FF2B5EF4-FFF2-40B4-BE49-F238E27FC236}">
                  <a16:creationId xmlns:a16="http://schemas.microsoft.com/office/drawing/2014/main" id="{29A7313D-436E-2638-2DDE-A907B7D6F42F}"/>
                </a:ext>
              </a:extLst>
            </p:cNvPr>
            <p:cNvSpPr txBox="1">
              <a:spLocks noChangeArrowheads="1"/>
            </p:cNvSpPr>
            <p:nvPr/>
          </p:nvSpPr>
          <p:spPr bwMode="auto">
            <a:xfrm>
              <a:off x="9512416" y="3688181"/>
              <a:ext cx="17073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1600" dirty="0">
                  <a:latin typeface="Amazon Ember" panose="020B0603020204020204" pitchFamily="34" charset="0"/>
                  <a:ea typeface="Amazon Ember" panose="020B0603020204020204" pitchFamily="34" charset="0"/>
                  <a:cs typeface="Amazon Ember" panose="020B0603020204020204" pitchFamily="34" charset="0"/>
                </a:rPr>
                <a:t>SaaS</a:t>
              </a:r>
            </a:p>
            <a:p>
              <a:pPr algn="ctr" eaLnBrk="1" hangingPunct="1"/>
              <a:r>
                <a:rPr lang="ja-JP" altLang="en-US" sz="1000" dirty="0">
                  <a:latin typeface="Amazon Ember" panose="020B0603020204020204" pitchFamily="34" charset="0"/>
                </a:rPr>
                <a:t>連携先となる</a:t>
              </a:r>
              <a:r>
                <a:rPr lang="en-US" altLang="ja-JP" sz="1000" dirty="0">
                  <a:latin typeface="Amazon Ember" panose="020B0603020204020204" pitchFamily="34" charset="0"/>
                </a:rPr>
                <a:t>SaaS</a:t>
              </a:r>
              <a:endParaRPr lang="ja-JP" dirty="0"/>
            </a:p>
          </p:txBody>
        </p:sp>
        <p:sp>
          <p:nvSpPr>
            <p:cNvPr id="12" name="Rectangle 134">
              <a:extLst>
                <a:ext uri="{FF2B5EF4-FFF2-40B4-BE49-F238E27FC236}">
                  <a16:creationId xmlns:a16="http://schemas.microsoft.com/office/drawing/2014/main" id="{29AA25CE-7CB3-E171-459F-457D886B5B57}"/>
                </a:ext>
              </a:extLst>
            </p:cNvPr>
            <p:cNvSpPr/>
            <p:nvPr/>
          </p:nvSpPr>
          <p:spPr>
            <a:xfrm>
              <a:off x="2168180" y="1027538"/>
              <a:ext cx="2479475" cy="554183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TextBox 20">
              <a:extLst>
                <a:ext uri="{FF2B5EF4-FFF2-40B4-BE49-F238E27FC236}">
                  <a16:creationId xmlns:a16="http://schemas.microsoft.com/office/drawing/2014/main" id="{98D79840-49DD-AC3B-5A1A-5C2A9AF378E2}"/>
                </a:ext>
              </a:extLst>
            </p:cNvPr>
            <p:cNvSpPr txBox="1">
              <a:spLocks noChangeArrowheads="1"/>
            </p:cNvSpPr>
            <p:nvPr/>
          </p:nvSpPr>
          <p:spPr bwMode="auto">
            <a:xfrm>
              <a:off x="2600639" y="1242102"/>
              <a:ext cx="17205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ja-JP" altLang="en-US" sz="1000" dirty="0">
                  <a:latin typeface="Amazon Ember" panose="020B0603020204020204" pitchFamily="34" charset="0"/>
                </a:rPr>
                <a:t>外部連携を必要とする機能</a:t>
              </a:r>
              <a:endParaRPr lang="en-US" dirty="0"/>
            </a:p>
          </p:txBody>
        </p:sp>
        <p:sp>
          <p:nvSpPr>
            <p:cNvPr id="14" name="TextBox 20">
              <a:extLst>
                <a:ext uri="{FF2B5EF4-FFF2-40B4-BE49-F238E27FC236}">
                  <a16:creationId xmlns:a16="http://schemas.microsoft.com/office/drawing/2014/main" id="{D330D73A-E6D8-B5E6-8F8B-F43969DB9198}"/>
                </a:ext>
              </a:extLst>
            </p:cNvPr>
            <p:cNvSpPr txBox="1">
              <a:spLocks noChangeArrowheads="1"/>
            </p:cNvSpPr>
            <p:nvPr/>
          </p:nvSpPr>
          <p:spPr bwMode="auto">
            <a:xfrm>
              <a:off x="2292839" y="1893310"/>
              <a:ext cx="22674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sz="1200">
                  <a:latin typeface="Amazon Ember"/>
                  <a:ea typeface="Amazon Ember" panose="020B0603020204020204" pitchFamily="34" charset="0"/>
                  <a:cs typeface="Amazon Ember" panose="020B0603020204020204" pitchFamily="34" charset="0"/>
                </a:rPr>
                <a:t>例</a:t>
              </a:r>
              <a:endParaRPr lang="en-US" sz="1200">
                <a:latin typeface="Amazon Ember"/>
                <a:ea typeface="Amazon Ember" panose="020B0603020204020204" pitchFamily="34" charset="0"/>
                <a:cs typeface="Amazon Ember" panose="020B0603020204020204" pitchFamily="34" charset="0"/>
              </a:endParaRPr>
            </a:p>
            <a:p>
              <a:pPr marL="171450" indent="-171450">
                <a:buFont typeface="Arial,Sans-Serif"/>
                <a:buChar char="•"/>
              </a:pPr>
              <a:r>
                <a:rPr lang="ja-JP" sz="1200">
                  <a:latin typeface="Amazon Ember"/>
                  <a:ea typeface="Amazon Ember" panose="020B0603020204020204" pitchFamily="34" charset="0"/>
                  <a:cs typeface="Amazon Ember" panose="020B0603020204020204" pitchFamily="34" charset="0"/>
                </a:rPr>
                <a:t>申請・届出_申請・届出機能</a:t>
              </a:r>
              <a:endParaRPr lang="en-US" sz="1200">
                <a:latin typeface="Amazon Ember"/>
                <a:ea typeface="Amazon Ember" panose="020B0603020204020204" pitchFamily="34" charset="0"/>
                <a:cs typeface="Amazon Ember" panose="020B0603020204020204" pitchFamily="34" charset="0"/>
              </a:endParaRPr>
            </a:p>
            <a:p>
              <a:pPr marL="171450" indent="-171450">
                <a:buFont typeface="Arial,Sans-Serif"/>
                <a:buChar char="•"/>
              </a:pPr>
              <a:r>
                <a:rPr lang="ja-JP" sz="1200">
                  <a:latin typeface="Amazon Ember"/>
                  <a:ea typeface="Amazon Ember" panose="020B0603020204020204" pitchFamily="34" charset="0"/>
                  <a:cs typeface="Amazon Ember" panose="020B0603020204020204" pitchFamily="34" charset="0"/>
                </a:rPr>
                <a:t>申請・届出_電子決裁機能</a:t>
              </a:r>
              <a:endParaRPr lang="en-US" sz="1200">
                <a:latin typeface="Amazon Ember"/>
                <a:ea typeface="Amazon Ember" panose="020B0603020204020204" pitchFamily="34" charset="0"/>
                <a:cs typeface="Amazon Ember" panose="020B0603020204020204" pitchFamily="34" charset="0"/>
              </a:endParaRPr>
            </a:p>
            <a:p>
              <a:endParaRPr lang="ja-JP"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5" name="Straight Arrow Connector 3">
              <a:extLst>
                <a:ext uri="{FF2B5EF4-FFF2-40B4-BE49-F238E27FC236}">
                  <a16:creationId xmlns:a16="http://schemas.microsoft.com/office/drawing/2014/main" id="{6305C873-4FD0-A022-2344-3BB666F30196}"/>
                </a:ext>
              </a:extLst>
            </p:cNvPr>
            <p:cNvCxnSpPr>
              <a:cxnSpLocks/>
              <a:stCxn id="6" idx="1"/>
            </p:cNvCxnSpPr>
            <p:nvPr/>
          </p:nvCxnSpPr>
          <p:spPr>
            <a:xfrm>
              <a:off x="863769" y="3933260"/>
              <a:ext cx="1304411" cy="43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Graphic 17">
              <a:extLst>
                <a:ext uri="{FF2B5EF4-FFF2-40B4-BE49-F238E27FC236}">
                  <a16:creationId xmlns:a16="http://schemas.microsoft.com/office/drawing/2014/main" id="{C31076E9-C464-E267-CCF2-0557D570439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346541" y="365435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9">
              <a:extLst>
                <a:ext uri="{FF2B5EF4-FFF2-40B4-BE49-F238E27FC236}">
                  <a16:creationId xmlns:a16="http://schemas.microsoft.com/office/drawing/2014/main" id="{4F7BB87D-4D22-CE38-5237-AE5B9809EDF2}"/>
                </a:ext>
              </a:extLst>
            </p:cNvPr>
            <p:cNvSpPr txBox="1">
              <a:spLocks noChangeArrowheads="1"/>
            </p:cNvSpPr>
            <p:nvPr/>
          </p:nvSpPr>
          <p:spPr bwMode="auto">
            <a:xfrm>
              <a:off x="5874528" y="4252508"/>
              <a:ext cx="1492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a:t>
              </a:r>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AppFlow</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000" dirty="0" err="1">
                  <a:latin typeface="Amazon Ember" panose="020B0603020204020204" pitchFamily="34" charset="0"/>
                  <a:ea typeface="Amazon Ember" panose="020B0603020204020204" pitchFamily="34" charset="0"/>
                  <a:cs typeface="Amazon Ember" panose="020B0603020204020204" pitchFamily="34" charset="0"/>
                </a:rPr>
                <a:t>Saas</a:t>
              </a:r>
              <a:r>
                <a:rPr lang="ja-JP" altLang="en-US" sz="1000" dirty="0">
                  <a:latin typeface="Amazon Ember" panose="020B0603020204020204" pitchFamily="34" charset="0"/>
                  <a:ea typeface="Amazon Ember" panose="020B0603020204020204" pitchFamily="34" charset="0"/>
                  <a:cs typeface="Amazon Ember" panose="020B0603020204020204" pitchFamily="34" charset="0"/>
                </a:rPr>
                <a:t>連携</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8" name="Straight Arrow Connector 16">
              <a:extLst>
                <a:ext uri="{FF2B5EF4-FFF2-40B4-BE49-F238E27FC236}">
                  <a16:creationId xmlns:a16="http://schemas.microsoft.com/office/drawing/2014/main" id="{561EC7E7-FF32-C39E-C392-B21D1D502AFB}"/>
                </a:ext>
              </a:extLst>
            </p:cNvPr>
            <p:cNvCxnSpPr>
              <a:cxnSpLocks/>
            </p:cNvCxnSpPr>
            <p:nvPr/>
          </p:nvCxnSpPr>
          <p:spPr>
            <a:xfrm>
              <a:off x="4647655" y="3933260"/>
              <a:ext cx="169888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54">
              <a:extLst>
                <a:ext uri="{FF2B5EF4-FFF2-40B4-BE49-F238E27FC236}">
                  <a16:creationId xmlns:a16="http://schemas.microsoft.com/office/drawing/2014/main" id="{E904EA34-990E-9873-FB4B-5DD39145EEC8}"/>
                </a:ext>
              </a:extLst>
            </p:cNvPr>
            <p:cNvCxnSpPr>
              <a:cxnSpLocks/>
              <a:stCxn id="16" idx="3"/>
              <a:endCxn id="9" idx="1"/>
            </p:cNvCxnSpPr>
            <p:nvPr/>
          </p:nvCxnSpPr>
          <p:spPr>
            <a:xfrm>
              <a:off x="6895181" y="3928670"/>
              <a:ext cx="2497107" cy="4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9">
              <a:extLst>
                <a:ext uri="{FF2B5EF4-FFF2-40B4-BE49-F238E27FC236}">
                  <a16:creationId xmlns:a16="http://schemas.microsoft.com/office/drawing/2014/main" id="{BA887835-1129-8785-F9E6-E0E8D0DA8CDD}"/>
                </a:ext>
              </a:extLst>
            </p:cNvPr>
            <p:cNvSpPr txBox="1">
              <a:spLocks noChangeArrowheads="1"/>
            </p:cNvSpPr>
            <p:nvPr/>
          </p:nvSpPr>
          <p:spPr bwMode="auto">
            <a:xfrm>
              <a:off x="2638466" y="3737903"/>
              <a:ext cx="1492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データソース</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1" name="Graphic 8">
              <a:extLst>
                <a:ext uri="{FF2B5EF4-FFF2-40B4-BE49-F238E27FC236}">
                  <a16:creationId xmlns:a16="http://schemas.microsoft.com/office/drawing/2014/main" id="{0A9F88A0-6CBB-1803-1236-BB9D94E52C01}"/>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3133597" y="318926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66">
              <a:extLst>
                <a:ext uri="{FF2B5EF4-FFF2-40B4-BE49-F238E27FC236}">
                  <a16:creationId xmlns:a16="http://schemas.microsoft.com/office/drawing/2014/main" id="{026FB33A-2AF2-E8A2-D0BE-AD2EACC3854C}"/>
                </a:ext>
              </a:extLst>
            </p:cNvPr>
            <p:cNvSpPr/>
            <p:nvPr/>
          </p:nvSpPr>
          <p:spPr>
            <a:xfrm>
              <a:off x="3126291" y="4519303"/>
              <a:ext cx="548640" cy="548640"/>
            </a:xfrm>
            <a:prstGeom prst="rect">
              <a:avLst/>
            </a:prstGeom>
            <a:ln/>
          </p:spPr>
          <p:style>
            <a:lnRef idx="2">
              <a:schemeClr val="dk1"/>
            </a:lnRef>
            <a:fillRef idx="1">
              <a:schemeClr val="lt1"/>
            </a:fillRef>
            <a:effectRef idx="0">
              <a:schemeClr val="dk1"/>
            </a:effectRef>
            <a:fontRef idx="minor">
              <a:schemeClr val="dk1"/>
            </a:fontRef>
          </p:style>
          <p:txBody>
            <a:bodyPr tIns="91440" anchor="ctr"/>
            <a:lstStyle/>
            <a:p>
              <a:pPr algn="ctr" eaLnBrk="1" fontAlgn="auto" hangingPunct="1">
                <a:spcBef>
                  <a:spcPts val="0"/>
                </a:spcBef>
                <a:spcAft>
                  <a:spcPts val="0"/>
                </a:spcAft>
                <a:defRPr/>
              </a:pPr>
              <a:r>
                <a:rPr lang="ja-JP" altLang="en-US" sz="9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その他</a:t>
              </a:r>
              <a:endParaRPr lang="en-US" altLang="ja-JP" sz="9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TextBox 9">
              <a:extLst>
                <a:ext uri="{FF2B5EF4-FFF2-40B4-BE49-F238E27FC236}">
                  <a16:creationId xmlns:a16="http://schemas.microsoft.com/office/drawing/2014/main" id="{4B50CDF4-34EB-97B8-80F3-660423212C90}"/>
                </a:ext>
              </a:extLst>
            </p:cNvPr>
            <p:cNvSpPr txBox="1">
              <a:spLocks noChangeArrowheads="1"/>
            </p:cNvSpPr>
            <p:nvPr/>
          </p:nvSpPr>
          <p:spPr bwMode="auto">
            <a:xfrm>
              <a:off x="2600639" y="5194958"/>
              <a:ext cx="165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その他のデータソース</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14113714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zh-TW"/>
              <a:t>5-1-8-2</a:t>
            </a:r>
            <a:r>
              <a:rPr kumimoji="1" lang="en-US" altLang="zh-TW" dirty="0"/>
              <a:t>. </a:t>
            </a:r>
            <a:r>
              <a:rPr kumimoji="1" lang="zh-TW" altLang="en-US" dirty="0"/>
              <a:t>外部連携</a:t>
            </a:r>
            <a:r>
              <a:rPr kumimoji="1" lang="en-US" altLang="zh-TW" dirty="0"/>
              <a:t>_</a:t>
            </a:r>
            <a:r>
              <a:rPr kumimoji="1" lang="zh-TW" altLang="en-US" dirty="0"/>
              <a:t>外部連携機能</a:t>
            </a:r>
            <a:r>
              <a:rPr kumimoji="1" lang="ja-JP" altLang="en-US" dirty="0"/>
              <a:t>（</a:t>
            </a:r>
            <a:r>
              <a:rPr kumimoji="1" lang="en-US" altLang="zh-TW" dirty="0"/>
              <a:t>API</a:t>
            </a:r>
            <a:r>
              <a:rPr kumimoji="1" lang="zh-TW" altLang="en-US" dirty="0"/>
              <a:t>公開</a:t>
            </a:r>
            <a:r>
              <a:rPr kumimoji="1" lang="ja-JP" altLang="en-US" dirty="0"/>
              <a:t>）</a:t>
            </a:r>
          </a:p>
        </p:txBody>
      </p:sp>
      <p:grpSp>
        <p:nvGrpSpPr>
          <p:cNvPr id="2" name="グループ化 1">
            <a:extLst>
              <a:ext uri="{FF2B5EF4-FFF2-40B4-BE49-F238E27FC236}">
                <a16:creationId xmlns:a16="http://schemas.microsoft.com/office/drawing/2014/main" id="{F6C8F9A1-C7B0-B1FB-9AB7-DAF9087F9E55}"/>
              </a:ext>
            </a:extLst>
          </p:cNvPr>
          <p:cNvGrpSpPr/>
          <p:nvPr/>
        </p:nvGrpSpPr>
        <p:grpSpPr>
          <a:xfrm>
            <a:off x="3936576" y="2511206"/>
            <a:ext cx="10127511" cy="5408257"/>
            <a:chOff x="570400" y="975242"/>
            <a:chExt cx="10127511" cy="5408257"/>
          </a:xfrm>
        </p:grpSpPr>
        <p:sp>
          <p:nvSpPr>
            <p:cNvPr id="4" name="正方形/長方形 7">
              <a:extLst>
                <a:ext uri="{FF2B5EF4-FFF2-40B4-BE49-F238E27FC236}">
                  <a16:creationId xmlns:a16="http://schemas.microsoft.com/office/drawing/2014/main" id="{C1A4F5C4-9258-415C-BCDA-40F2F673AFF6}"/>
                </a:ext>
              </a:extLst>
            </p:cNvPr>
            <p:cNvSpPr/>
            <p:nvPr/>
          </p:nvSpPr>
          <p:spPr>
            <a:xfrm flipH="1">
              <a:off x="2676014" y="1448895"/>
              <a:ext cx="3938979" cy="3419076"/>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r"/>
              <a:r>
                <a:rPr kumimoji="1" lang="ja-JP" altLang="en-US" sz="1600">
                  <a:solidFill>
                    <a:schemeClr val="tx1"/>
                  </a:solidFill>
                  <a:latin typeface="Meiryo"/>
                  <a:ea typeface="Meiryo"/>
                  <a:cs typeface="Amazon Ember" panose="020B0603020204020204" pitchFamily="34" charset="0"/>
                </a:rPr>
                <a:t>外部連携</a:t>
              </a:r>
              <a:r>
                <a:rPr kumimoji="1" lang="en-US" altLang="ja-JP" sz="1600">
                  <a:solidFill>
                    <a:schemeClr val="tx1"/>
                  </a:solidFill>
                  <a:latin typeface="Meiryo"/>
                  <a:ea typeface="Meiryo"/>
                  <a:cs typeface="Amazon Ember" panose="020B0603020204020204" pitchFamily="34" charset="0"/>
                </a:rPr>
                <a:t>_</a:t>
              </a:r>
              <a:r>
                <a:rPr kumimoji="1" lang="ja-JP" altLang="en-US" sz="1600">
                  <a:solidFill>
                    <a:schemeClr val="tx1"/>
                  </a:solidFill>
                  <a:latin typeface="Meiryo"/>
                  <a:ea typeface="Meiryo"/>
                  <a:cs typeface="Amazon Ember" panose="020B0603020204020204" pitchFamily="34" charset="0"/>
                </a:rPr>
                <a:t>外部連携機能</a:t>
              </a:r>
              <a:r>
                <a:rPr kumimoji="1" lang="en-US" sz="1600">
                  <a:solidFill>
                    <a:schemeClr val="tx1"/>
                  </a:solidFill>
                  <a:latin typeface="Meiryo"/>
                  <a:ea typeface="Meiryo"/>
                  <a:cs typeface="Amazon Ember" panose="020B0603020204020204" pitchFamily="34" charset="0"/>
                </a:rPr>
                <a:t>(API</a:t>
              </a:r>
              <a:r>
                <a:rPr kumimoji="1" lang="ja-JP" altLang="en-US" sz="1600">
                  <a:solidFill>
                    <a:schemeClr val="tx1"/>
                  </a:solidFill>
                  <a:latin typeface="Meiryo"/>
                  <a:ea typeface="Meiryo"/>
                  <a:cs typeface="Amazon Ember" panose="020B0603020204020204" pitchFamily="34" charset="0"/>
                </a:rPr>
                <a:t>公開</a:t>
              </a:r>
              <a:r>
                <a:rPr kumimoji="1" lang="en-US" sz="1600">
                  <a:solidFill>
                    <a:schemeClr val="tx1"/>
                  </a:solidFill>
                  <a:latin typeface="Meiryo"/>
                  <a:ea typeface="Meiryo"/>
                  <a:cs typeface="Amazon Ember" panose="020B0603020204020204" pitchFamily="34" charset="0"/>
                </a:rPr>
                <a:t>)</a:t>
              </a:r>
              <a:endParaRPr lang="en-US" sz="1600">
                <a:solidFill>
                  <a:schemeClr val="tx1"/>
                </a:solidFill>
                <a:latin typeface="Meiryo"/>
                <a:ea typeface="Meiryo"/>
                <a:cs typeface="Amazon Ember" panose="020B0603020204020204" pitchFamily="34" charset="0"/>
              </a:endParaRPr>
            </a:p>
            <a:p>
              <a:pPr algn="r"/>
              <a:endParaRPr lang="en-US" altLang="ja-JP" sz="1600" dirty="0">
                <a:solidFill>
                  <a:schemeClr val="tx1"/>
                </a:solidFill>
                <a:latin typeface="Meiryo"/>
                <a:ea typeface="Meiryo"/>
              </a:endParaRPr>
            </a:p>
          </p:txBody>
        </p:sp>
        <p:sp>
          <p:nvSpPr>
            <p:cNvPr id="5" name="Rectangle 78">
              <a:extLst>
                <a:ext uri="{FF2B5EF4-FFF2-40B4-BE49-F238E27FC236}">
                  <a16:creationId xmlns:a16="http://schemas.microsoft.com/office/drawing/2014/main" id="{80DF4FBE-0A95-F703-084A-2EE924A59D0F}"/>
                </a:ext>
              </a:extLst>
            </p:cNvPr>
            <p:cNvSpPr/>
            <p:nvPr/>
          </p:nvSpPr>
          <p:spPr>
            <a:xfrm>
              <a:off x="3092831" y="975243"/>
              <a:ext cx="7605080" cy="540825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6" name="Graphic 79">
              <a:extLst>
                <a:ext uri="{FF2B5EF4-FFF2-40B4-BE49-F238E27FC236}">
                  <a16:creationId xmlns:a16="http://schemas.microsoft.com/office/drawing/2014/main" id="{13739C09-CE86-41EF-D6BC-418EE6F46E1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092831" y="975242"/>
              <a:ext cx="381000" cy="381000"/>
            </a:xfrm>
            <a:prstGeom prst="rect">
              <a:avLst/>
            </a:prstGeom>
          </p:spPr>
        </p:pic>
        <p:cxnSp>
          <p:nvCxnSpPr>
            <p:cNvPr id="7" name="Straight Arrow Connector 3">
              <a:extLst>
                <a:ext uri="{FF2B5EF4-FFF2-40B4-BE49-F238E27FC236}">
                  <a16:creationId xmlns:a16="http://schemas.microsoft.com/office/drawing/2014/main" id="{393D51F3-1973-3621-BFDC-520E776C791C}"/>
                </a:ext>
              </a:extLst>
            </p:cNvPr>
            <p:cNvCxnSpPr>
              <a:cxnSpLocks/>
              <a:stCxn id="29" idx="3"/>
              <a:endCxn id="9" idx="1"/>
            </p:cNvCxnSpPr>
            <p:nvPr/>
          </p:nvCxnSpPr>
          <p:spPr>
            <a:xfrm>
              <a:off x="2517168" y="2975783"/>
              <a:ext cx="2540324" cy="5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Graphic 17">
              <a:extLst>
                <a:ext uri="{FF2B5EF4-FFF2-40B4-BE49-F238E27FC236}">
                  <a16:creationId xmlns:a16="http://schemas.microsoft.com/office/drawing/2014/main" id="{AF900A91-C1A8-1935-D73C-0FD8FCC67A11}"/>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5057492" y="270710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8B9F574A-A7CB-3CAF-514A-1052D2EBE0B2}"/>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927415" y="271169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0">
              <a:extLst>
                <a:ext uri="{FF2B5EF4-FFF2-40B4-BE49-F238E27FC236}">
                  <a16:creationId xmlns:a16="http://schemas.microsoft.com/office/drawing/2014/main" id="{95B1D26C-8CC4-7466-63DB-E20D8D34FB88}"/>
                </a:ext>
              </a:extLst>
            </p:cNvPr>
            <p:cNvSpPr txBox="1">
              <a:spLocks noChangeArrowheads="1"/>
            </p:cNvSpPr>
            <p:nvPr/>
          </p:nvSpPr>
          <p:spPr bwMode="auto">
            <a:xfrm>
              <a:off x="6055560" y="3272737"/>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バックエンド処理関数</a:t>
              </a:r>
              <a:endParaRPr lang="en-US" altLang="en-US"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3" name="直線矢印コネクタ 120">
              <a:extLst>
                <a:ext uri="{FF2B5EF4-FFF2-40B4-BE49-F238E27FC236}">
                  <a16:creationId xmlns:a16="http://schemas.microsoft.com/office/drawing/2014/main" id="{4B283889-75ED-5E9D-ABDF-B90FD61FB377}"/>
                </a:ext>
              </a:extLst>
            </p:cNvPr>
            <p:cNvCxnSpPr>
              <a:cxnSpLocks/>
              <a:stCxn id="9" idx="3"/>
              <a:endCxn id="11" idx="1"/>
            </p:cNvCxnSpPr>
            <p:nvPr/>
          </p:nvCxnSpPr>
          <p:spPr>
            <a:xfrm>
              <a:off x="5606132" y="2981428"/>
              <a:ext cx="1321283"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Graphic 10">
              <a:extLst>
                <a:ext uri="{FF2B5EF4-FFF2-40B4-BE49-F238E27FC236}">
                  <a16:creationId xmlns:a16="http://schemas.microsoft.com/office/drawing/2014/main" id="{71B50045-2921-D135-F5E5-390D34D2E748}"/>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193918" y="3881490"/>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矢印コネクタ 120">
              <a:extLst>
                <a:ext uri="{FF2B5EF4-FFF2-40B4-BE49-F238E27FC236}">
                  <a16:creationId xmlns:a16="http://schemas.microsoft.com/office/drawing/2014/main" id="{CFF294D1-47EC-99AE-2836-2BA9802BB312}"/>
                </a:ext>
              </a:extLst>
            </p:cNvPr>
            <p:cNvCxnSpPr>
              <a:cxnSpLocks/>
              <a:endCxn id="14" idx="0"/>
            </p:cNvCxnSpPr>
            <p:nvPr/>
          </p:nvCxnSpPr>
          <p:spPr>
            <a:xfrm flipH="1">
              <a:off x="5376798" y="3651274"/>
              <a:ext cx="1" cy="2302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8">
              <a:extLst>
                <a:ext uri="{FF2B5EF4-FFF2-40B4-BE49-F238E27FC236}">
                  <a16:creationId xmlns:a16="http://schemas.microsoft.com/office/drawing/2014/main" id="{9023FF1F-29F0-62B6-FE16-AF6BFBBD995E}"/>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5162035" y="1858131"/>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1">
              <a:extLst>
                <a:ext uri="{FF2B5EF4-FFF2-40B4-BE49-F238E27FC236}">
                  <a16:creationId xmlns:a16="http://schemas.microsoft.com/office/drawing/2014/main" id="{AE7DAF5E-F5D3-2F6E-453B-27FC9C066EB3}"/>
                </a:ext>
              </a:extLst>
            </p:cNvPr>
            <p:cNvSpPr txBox="1">
              <a:spLocks noChangeArrowheads="1"/>
            </p:cNvSpPr>
            <p:nvPr/>
          </p:nvSpPr>
          <p:spPr bwMode="auto">
            <a:xfrm>
              <a:off x="4897259" y="2201662"/>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WAF</a:t>
              </a:r>
            </a:p>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800" dirty="0">
                  <a:latin typeface="Amazon Ember" panose="020B0603020204020204" pitchFamily="34" charset="0"/>
                  <a:ea typeface="Amazon Ember" panose="020B0603020204020204" pitchFamily="34" charset="0"/>
                  <a:cs typeface="Amazon Ember" panose="020B0603020204020204" pitchFamily="34" charset="0"/>
                </a:rPr>
                <a:t>保護</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9" name="直線矢印コネクタ 120">
              <a:extLst>
                <a:ext uri="{FF2B5EF4-FFF2-40B4-BE49-F238E27FC236}">
                  <a16:creationId xmlns:a16="http://schemas.microsoft.com/office/drawing/2014/main" id="{5BC0C648-6D36-056C-8844-6F17B614E601}"/>
                </a:ext>
              </a:extLst>
            </p:cNvPr>
            <p:cNvCxnSpPr>
              <a:cxnSpLocks/>
              <a:stCxn id="18" idx="2"/>
              <a:endCxn id="9" idx="0"/>
            </p:cNvCxnSpPr>
            <p:nvPr/>
          </p:nvCxnSpPr>
          <p:spPr>
            <a:xfrm>
              <a:off x="5331812" y="2540216"/>
              <a:ext cx="0" cy="166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84">
              <a:extLst>
                <a:ext uri="{FF2B5EF4-FFF2-40B4-BE49-F238E27FC236}">
                  <a16:creationId xmlns:a16="http://schemas.microsoft.com/office/drawing/2014/main" id="{04AC47E3-1DA5-A61C-584C-9434ECF9E271}"/>
                </a:ext>
              </a:extLst>
            </p:cNvPr>
            <p:cNvSpPr/>
            <p:nvPr/>
          </p:nvSpPr>
          <p:spPr>
            <a:xfrm>
              <a:off x="4230623" y="1812502"/>
              <a:ext cx="6105966" cy="296388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TextBox 20">
              <a:extLst>
                <a:ext uri="{FF2B5EF4-FFF2-40B4-BE49-F238E27FC236}">
                  <a16:creationId xmlns:a16="http://schemas.microsoft.com/office/drawing/2014/main" id="{05F5A80C-8644-2C6C-5920-FE08C8FEDB89}"/>
                </a:ext>
              </a:extLst>
            </p:cNvPr>
            <p:cNvSpPr txBox="1">
              <a:spLocks noChangeArrowheads="1"/>
            </p:cNvSpPr>
            <p:nvPr/>
          </p:nvSpPr>
          <p:spPr bwMode="auto">
            <a:xfrm>
              <a:off x="8137198" y="3485631"/>
              <a:ext cx="19537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200" dirty="0">
                  <a:latin typeface="Amazon Ember"/>
                  <a:ea typeface="Amazon Ember" panose="020B0603020204020204" pitchFamily="34" charset="0"/>
                  <a:cs typeface="Amazon Ember" panose="020B0603020204020204" pitchFamily="34" charset="0"/>
                </a:rPr>
                <a:t>例</a:t>
              </a:r>
              <a:endParaRPr lang="en-US" altLang="ja-JP" sz="1200" dirty="0">
                <a:solidFill>
                  <a:srgbClr val="232F3E"/>
                </a:solidFill>
                <a:latin typeface="Amazon Ember"/>
                <a:ea typeface="Amazon Ember" panose="020B0603020204020204" pitchFamily="34" charset="0"/>
                <a:cs typeface="Segoe UI"/>
              </a:endParaRPr>
            </a:p>
            <a:p>
              <a:pPr marL="285750" indent="-285750">
                <a:buFont typeface="Arial" panose="020B0604020202020204" pitchFamily="34" charset="0"/>
                <a:buChar char="•"/>
              </a:pPr>
              <a:r>
                <a:rPr lang="ja-JP" sz="1200">
                  <a:solidFill>
                    <a:srgbClr val="232F3E"/>
                  </a:solidFill>
                  <a:latin typeface="Calibri"/>
                  <a:ea typeface="Amazon Ember" panose="020B0603020204020204" pitchFamily="34" charset="0"/>
                  <a:cs typeface="Calibri"/>
                </a:rPr>
                <a:t>コンテンツ管理_Webページ(静的コンテンツ)公開機能</a:t>
              </a:r>
              <a:endParaRPr lang="ja-JP" altLang="en-US" sz="1200" dirty="0">
                <a:latin typeface="Calibri"/>
                <a:ea typeface="Amazon Ember" panose="020B0603020204020204" pitchFamily="34" charset="0"/>
                <a:cs typeface="Segoe UI"/>
              </a:endParaRPr>
            </a:p>
          </p:txBody>
        </p:sp>
        <p:sp>
          <p:nvSpPr>
            <p:cNvPr id="22" name="TextBox 20">
              <a:extLst>
                <a:ext uri="{FF2B5EF4-FFF2-40B4-BE49-F238E27FC236}">
                  <a16:creationId xmlns:a16="http://schemas.microsoft.com/office/drawing/2014/main" id="{47C9F480-4A4E-9B9D-6D95-F38F0E6811D3}"/>
                </a:ext>
              </a:extLst>
            </p:cNvPr>
            <p:cNvSpPr txBox="1">
              <a:spLocks noChangeArrowheads="1"/>
            </p:cNvSpPr>
            <p:nvPr/>
          </p:nvSpPr>
          <p:spPr bwMode="auto">
            <a:xfrm>
              <a:off x="8137198" y="2380255"/>
              <a:ext cx="1971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cs typeface="Amazon Ember" panose="020B0603020204020204" pitchFamily="34" charset="0"/>
                </a:rPr>
                <a:t>連携機能</a:t>
              </a:r>
              <a:endParaRPr lang="en-US" altLang="ja-JP" dirty="0"/>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連携先の</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を提供する機能</a:t>
              </a:r>
              <a:endParaRPr lang="en-US" altLang="ja-JP" sz="11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TextBox 20">
              <a:extLst>
                <a:ext uri="{FF2B5EF4-FFF2-40B4-BE49-F238E27FC236}">
                  <a16:creationId xmlns:a16="http://schemas.microsoft.com/office/drawing/2014/main" id="{BF62DED2-9528-E10A-7178-FE2CBA8D9F0E}"/>
                </a:ext>
              </a:extLst>
            </p:cNvPr>
            <p:cNvSpPr txBox="1">
              <a:spLocks noChangeArrowheads="1"/>
            </p:cNvSpPr>
            <p:nvPr/>
          </p:nvSpPr>
          <p:spPr bwMode="auto">
            <a:xfrm>
              <a:off x="4230623" y="4281784"/>
              <a:ext cx="2292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認証トークン検証関数</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Rectangle 93">
              <a:extLst>
                <a:ext uri="{FF2B5EF4-FFF2-40B4-BE49-F238E27FC236}">
                  <a16:creationId xmlns:a16="http://schemas.microsoft.com/office/drawing/2014/main" id="{A85B2B34-69CF-C107-A4FE-345BCF5E04E6}"/>
                </a:ext>
              </a:extLst>
            </p:cNvPr>
            <p:cNvSpPr/>
            <p:nvPr/>
          </p:nvSpPr>
          <p:spPr>
            <a:xfrm>
              <a:off x="4230623" y="4926397"/>
              <a:ext cx="6105964" cy="123779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TextBox 20">
              <a:extLst>
                <a:ext uri="{FF2B5EF4-FFF2-40B4-BE49-F238E27FC236}">
                  <a16:creationId xmlns:a16="http://schemas.microsoft.com/office/drawing/2014/main" id="{2DDCC316-B73C-94C1-67CB-DB2330726800}"/>
                </a:ext>
              </a:extLst>
            </p:cNvPr>
            <p:cNvSpPr txBox="1">
              <a:spLocks noChangeArrowheads="1"/>
            </p:cNvSpPr>
            <p:nvPr/>
          </p:nvSpPr>
          <p:spPr bwMode="auto">
            <a:xfrm>
              <a:off x="7309782" y="5282704"/>
              <a:ext cx="3134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a:latin typeface="Amazon Ember"/>
                  <a:ea typeface="Amazon Ember" panose="020B0603020204020204" pitchFamily="34" charset="0"/>
                  <a:cs typeface="Amazon Ember" panose="020B0603020204020204" pitchFamily="34" charset="0"/>
                </a:rPr>
                <a:t>外部連携_システム間認証機能</a:t>
              </a:r>
              <a:endParaRPr lang="en-US" altLang="ja-JP" sz="1200" dirty="0">
                <a:latin typeface="Amazon Ember"/>
                <a:ea typeface="Amazon Ember" panose="020B0603020204020204" pitchFamily="34" charset="0"/>
                <a:cs typeface="Amazon Ember" panose="020B0603020204020204" pitchFamily="34" charset="0"/>
              </a:endParaRPr>
            </a:p>
          </p:txBody>
        </p:sp>
        <p:sp>
          <p:nvSpPr>
            <p:cNvPr id="26" name="TextBox 20">
              <a:extLst>
                <a:ext uri="{FF2B5EF4-FFF2-40B4-BE49-F238E27FC236}">
                  <a16:creationId xmlns:a16="http://schemas.microsoft.com/office/drawing/2014/main" id="{19D0199E-CE9F-E847-BB30-88BA43B187AC}"/>
                </a:ext>
              </a:extLst>
            </p:cNvPr>
            <p:cNvSpPr txBox="1">
              <a:spLocks noChangeArrowheads="1"/>
            </p:cNvSpPr>
            <p:nvPr/>
          </p:nvSpPr>
          <p:spPr bwMode="auto">
            <a:xfrm>
              <a:off x="4897259" y="5289325"/>
              <a:ext cx="2461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dirty="0">
                  <a:latin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cs typeface="Amazon Ember" panose="020B0603020204020204" pitchFamily="34" charset="0"/>
              </a:endParaRPr>
            </a:p>
            <a:p>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システム間認証を行い、認証トークンを発行する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7" name="Connector: Elbow 101">
              <a:extLst>
                <a:ext uri="{FF2B5EF4-FFF2-40B4-BE49-F238E27FC236}">
                  <a16:creationId xmlns:a16="http://schemas.microsoft.com/office/drawing/2014/main" id="{C2765326-B0D1-EEED-E1D9-C24BD3305B35}"/>
                </a:ext>
              </a:extLst>
            </p:cNvPr>
            <p:cNvCxnSpPr>
              <a:cxnSpLocks/>
              <a:stCxn id="29" idx="3"/>
              <a:endCxn id="24" idx="1"/>
            </p:cNvCxnSpPr>
            <p:nvPr/>
          </p:nvCxnSpPr>
          <p:spPr>
            <a:xfrm>
              <a:off x="2517168" y="2975783"/>
              <a:ext cx="1713455" cy="256951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9" name="Rectangle 58">
              <a:extLst>
                <a:ext uri="{FF2B5EF4-FFF2-40B4-BE49-F238E27FC236}">
                  <a16:creationId xmlns:a16="http://schemas.microsoft.com/office/drawing/2014/main" id="{C44FD503-0914-6ADD-B6F5-99B15783C758}"/>
                </a:ext>
              </a:extLst>
            </p:cNvPr>
            <p:cNvSpPr/>
            <p:nvPr/>
          </p:nvSpPr>
          <p:spPr>
            <a:xfrm>
              <a:off x="570400" y="2329063"/>
              <a:ext cx="1946768" cy="129343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endParaRPr>
            </a:p>
          </p:txBody>
        </p:sp>
        <p:sp>
          <p:nvSpPr>
            <p:cNvPr id="30" name="TextBox 20">
              <a:extLst>
                <a:ext uri="{FF2B5EF4-FFF2-40B4-BE49-F238E27FC236}">
                  <a16:creationId xmlns:a16="http://schemas.microsoft.com/office/drawing/2014/main" id="{4B4A31E5-2B80-35D0-0714-C5481DCAA94C}"/>
                </a:ext>
              </a:extLst>
            </p:cNvPr>
            <p:cNvSpPr txBox="1">
              <a:spLocks noChangeArrowheads="1"/>
            </p:cNvSpPr>
            <p:nvPr/>
          </p:nvSpPr>
          <p:spPr bwMode="auto">
            <a:xfrm>
              <a:off x="668697" y="2437173"/>
              <a:ext cx="17501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Meiryo UI" panose="020B0604030504040204" pitchFamily="34" charset="-128"/>
                  <a:ea typeface="Meiryo UI" panose="020B0604030504040204" pitchFamily="34" charset="-128"/>
                  <a:cs typeface="Amazon Ember" panose="020B0603020204020204" pitchFamily="34" charset="0"/>
                </a:rPr>
                <a:t>外部システム</a:t>
              </a:r>
              <a:endParaRPr lang="en-US" altLang="ja-JP" sz="1600" dirty="0">
                <a:latin typeface="Meiryo UI" panose="020B0604030504040204" pitchFamily="34" charset="-128"/>
                <a:ea typeface="Meiryo UI" panose="020B0604030504040204" pitchFamily="34" charset="-128"/>
                <a:cs typeface="Amazon Ember" panose="020B0603020204020204" pitchFamily="34" charset="0"/>
              </a:endParaRPr>
            </a:p>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連携先の</a:t>
              </a:r>
              <a:r>
                <a:rPr lang="en-US" altLang="ja-JP" sz="1200" dirty="0" err="1">
                  <a:latin typeface="Meiryo UI" panose="020B0604030504040204" pitchFamily="34" charset="-128"/>
                  <a:ea typeface="Meiryo UI" panose="020B0604030504040204" pitchFamily="34" charset="-128"/>
                  <a:cs typeface="Amazon Ember" panose="020B0603020204020204" pitchFamily="34" charset="0"/>
                </a:rPr>
                <a:t>WebAPI</a:t>
              </a: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を呼び出す主体。</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eaLnBrk="1" hangingPunct="1"/>
              <a:r>
                <a:rPr lang="en-US" altLang="ja-JP" sz="1200" dirty="0">
                  <a:latin typeface="Meiryo UI" panose="020B0604030504040204" pitchFamily="34" charset="-128"/>
                  <a:ea typeface="Meiryo UI" panose="020B0604030504040204" pitchFamily="34" charset="-128"/>
                  <a:cs typeface="Amazon Ember" panose="020B0603020204020204" pitchFamily="34" charset="0"/>
                </a:rPr>
                <a:t>OAuth2.0</a:t>
              </a:r>
              <a:r>
                <a:rPr lang="ja-JP" altLang="en-US" sz="1200" dirty="0">
                  <a:latin typeface="Meiryo UI" panose="020B0604030504040204" pitchFamily="34" charset="-128"/>
                  <a:ea typeface="Meiryo UI" panose="020B0604030504040204" pitchFamily="34" charset="-128"/>
                  <a:cs typeface="Amazon Ember" panose="020B0603020204020204" pitchFamily="34" charset="0"/>
                </a:rPr>
                <a:t>の</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Client</a:t>
              </a:r>
              <a:r>
                <a:rPr lang="ja-JP" altLang="en-US" sz="1200" dirty="0">
                  <a:latin typeface="Meiryo UI" panose="020B0604030504040204" pitchFamily="34" charset="-128"/>
                  <a:ea typeface="Meiryo UI" panose="020B0604030504040204" pitchFamily="34" charset="-128"/>
                  <a:cs typeface="Amazon Ember" panose="020B0603020204020204" pitchFamily="34" charset="0"/>
                </a:rPr>
                <a:t>に相当する。</a:t>
              </a:r>
              <a:endParaRPr lang="en-US" altLang="ja-JP" sz="16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31" name="直線矢印コネクタ 120">
              <a:extLst>
                <a:ext uri="{FF2B5EF4-FFF2-40B4-BE49-F238E27FC236}">
                  <a16:creationId xmlns:a16="http://schemas.microsoft.com/office/drawing/2014/main" id="{104DE7A8-5646-6FA4-E51B-1FF6892E0BD5}"/>
                </a:ext>
              </a:extLst>
            </p:cNvPr>
            <p:cNvCxnSpPr>
              <a:cxnSpLocks/>
              <a:stCxn id="23" idx="2"/>
            </p:cNvCxnSpPr>
            <p:nvPr/>
          </p:nvCxnSpPr>
          <p:spPr>
            <a:xfrm>
              <a:off x="5376798" y="4620338"/>
              <a:ext cx="0" cy="63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20">
              <a:extLst>
                <a:ext uri="{FF2B5EF4-FFF2-40B4-BE49-F238E27FC236}">
                  <a16:creationId xmlns:a16="http://schemas.microsoft.com/office/drawing/2014/main" id="{3E7A51F5-45DA-3A31-8006-9C489A1BDE46}"/>
                </a:ext>
              </a:extLst>
            </p:cNvPr>
            <p:cNvSpPr txBox="1">
              <a:spLocks noChangeArrowheads="1"/>
            </p:cNvSpPr>
            <p:nvPr/>
          </p:nvSpPr>
          <p:spPr bwMode="auto">
            <a:xfrm>
              <a:off x="3013466" y="5575092"/>
              <a:ext cx="918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認証及び</a:t>
              </a:r>
              <a:endParaRPr lang="en-US" altLang="ja-JP" sz="8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トークン発行</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3" name="TextBox 20">
              <a:extLst>
                <a:ext uri="{FF2B5EF4-FFF2-40B4-BE49-F238E27FC236}">
                  <a16:creationId xmlns:a16="http://schemas.microsoft.com/office/drawing/2014/main" id="{BA0D4A9F-F9BB-601A-D134-AF9DB50FBD3A}"/>
                </a:ext>
              </a:extLst>
            </p:cNvPr>
            <p:cNvSpPr txBox="1">
              <a:spLocks noChangeArrowheads="1"/>
            </p:cNvSpPr>
            <p:nvPr/>
          </p:nvSpPr>
          <p:spPr bwMode="auto">
            <a:xfrm>
              <a:off x="5164610" y="4955391"/>
              <a:ext cx="1197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800" dirty="0">
                  <a:latin typeface="Amazon Ember" panose="020B0603020204020204" pitchFamily="34" charset="0"/>
                  <a:ea typeface="Amazon Ember" panose="020B0603020204020204" pitchFamily="34" charset="0"/>
                  <a:cs typeface="Amazon Ember" panose="020B0603020204020204" pitchFamily="34" charset="0"/>
                </a:rPr>
                <a:t>トークン検証</a:t>
              </a:r>
              <a:endParaRPr lang="en-US" altLang="en-US" sz="800" dirty="0">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713983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C0887-5E23-317A-DB3B-6B6B078AB766}"/>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9817069-37E7-DBED-DD1A-D50377205548}"/>
              </a:ext>
            </a:extLst>
          </p:cNvPr>
          <p:cNvSpPr>
            <a:spLocks noGrp="1"/>
          </p:cNvSpPr>
          <p:nvPr>
            <p:ph type="title"/>
          </p:nvPr>
        </p:nvSpPr>
        <p:spPr/>
        <p:txBody>
          <a:bodyPr>
            <a:normAutofit fontScale="90000"/>
          </a:bodyPr>
          <a:lstStyle/>
          <a:p>
            <a:r>
              <a:rPr kumimoji="1" lang="en-US" altLang="ja-JP"/>
              <a:t>5-1-1-3</a:t>
            </a:r>
            <a:r>
              <a:rPr kumimoji="1" lang="en-US" altLang="ja-JP" dirty="0"/>
              <a:t>.</a:t>
            </a:r>
            <a:r>
              <a:rPr kumimoji="1" lang="ja-JP" altLang="en-US" dirty="0"/>
              <a:t>利用者認証</a:t>
            </a:r>
            <a:r>
              <a:rPr kumimoji="1" lang="en-US" altLang="ja-JP" dirty="0"/>
              <a:t>_</a:t>
            </a:r>
            <a:r>
              <a:rPr kumimoji="1" lang="ja-JP" altLang="en-US" dirty="0"/>
              <a:t>本人確認機能（レベル</a:t>
            </a:r>
            <a:r>
              <a:rPr kumimoji="1" lang="en-US" altLang="ja-JP" dirty="0"/>
              <a:t>C</a:t>
            </a:r>
            <a:r>
              <a:rPr kumimoji="1" lang="ja-JP" altLang="en-US" dirty="0"/>
              <a:t>）</a:t>
            </a:r>
            <a:br>
              <a:rPr kumimoji="1" lang="en-US" altLang="ja-JP"/>
            </a:br>
            <a:r>
              <a:rPr kumimoji="1" lang="en-US" altLang="ja-JP" sz="3100"/>
              <a:t>(</a:t>
            </a:r>
            <a:r>
              <a:rPr kumimoji="1" lang="ja-JP" altLang="en-US" sz="3100"/>
              <a:t>パターン</a:t>
            </a:r>
            <a:r>
              <a:rPr kumimoji="1" lang="en-US" altLang="ja-JP" sz="3100"/>
              <a:t>2 </a:t>
            </a:r>
            <a:r>
              <a:rPr kumimoji="1" lang="ja-JP" altLang="en-US" sz="3100"/>
              <a:t>個人</a:t>
            </a:r>
            <a:r>
              <a:rPr kumimoji="1" lang="en-US" altLang="ja-JP" sz="3100"/>
              <a:t>/</a:t>
            </a:r>
            <a:r>
              <a:rPr kumimoji="1" lang="ja-JP" altLang="en-US" sz="3100"/>
              <a:t>身元確認</a:t>
            </a:r>
            <a:r>
              <a:rPr kumimoji="1" lang="en-US" altLang="ja-JP" sz="3100"/>
              <a:t>:</a:t>
            </a:r>
            <a:r>
              <a:rPr kumimoji="1" lang="ja-JP" altLang="en-US" sz="3100"/>
              <a:t>なし、当人認証</a:t>
            </a:r>
            <a:r>
              <a:rPr kumimoji="1" lang="en-US" altLang="ja-JP" sz="3100"/>
              <a:t>:</a:t>
            </a:r>
            <a:r>
              <a:rPr kumimoji="1" lang="ja-JP" altLang="en-US" sz="3100"/>
              <a:t>単要素認証</a:t>
            </a:r>
            <a:r>
              <a:rPr kumimoji="1" lang="en-US" altLang="ja-JP" sz="3100"/>
              <a:t>/OSS</a:t>
            </a:r>
            <a:r>
              <a:rPr kumimoji="1" lang="ja-JP" altLang="en-US" sz="3100"/>
              <a:t>利用</a:t>
            </a:r>
            <a:r>
              <a:rPr kumimoji="1" lang="en-US" altLang="ja-JP" sz="3100"/>
              <a:t>)</a:t>
            </a:r>
            <a:endParaRPr kumimoji="1" lang="ja-JP" altLang="en-US" sz="3100" dirty="0"/>
          </a:p>
        </p:txBody>
      </p:sp>
      <p:sp>
        <p:nvSpPr>
          <p:cNvPr id="20" name="TextBox 12">
            <a:extLst>
              <a:ext uri="{FF2B5EF4-FFF2-40B4-BE49-F238E27FC236}">
                <a16:creationId xmlns:a16="http://schemas.microsoft.com/office/drawing/2014/main" id="{BCAA174C-CD60-D208-C102-FA73E33C1163}"/>
              </a:ext>
            </a:extLst>
          </p:cNvPr>
          <p:cNvSpPr txBox="1">
            <a:spLocks noChangeArrowheads="1"/>
          </p:cNvSpPr>
          <p:nvPr/>
        </p:nvSpPr>
        <p:spPr bwMode="auto">
          <a:xfrm>
            <a:off x="4150510" y="6967247"/>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利用者</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個人</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pic>
        <p:nvPicPr>
          <p:cNvPr id="33" name="Graphic 23">
            <a:extLst>
              <a:ext uri="{FF2B5EF4-FFF2-40B4-BE49-F238E27FC236}">
                <a16:creationId xmlns:a16="http://schemas.microsoft.com/office/drawing/2014/main" id="{F7C0A596-B8B9-C369-1647-61BD6998161F}"/>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4247967" y="649734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直線矢印コネクタ 120">
            <a:extLst>
              <a:ext uri="{FF2B5EF4-FFF2-40B4-BE49-F238E27FC236}">
                <a16:creationId xmlns:a16="http://schemas.microsoft.com/office/drawing/2014/main" id="{5ABE35AD-3E82-FA98-51F1-D8C4B7736CBB}"/>
              </a:ext>
            </a:extLst>
          </p:cNvPr>
          <p:cNvCxnSpPr>
            <a:cxnSpLocks/>
            <a:stCxn id="95" idx="2"/>
            <a:endCxn id="33" idx="0"/>
          </p:cNvCxnSpPr>
          <p:nvPr/>
        </p:nvCxnSpPr>
        <p:spPr>
          <a:xfrm flipH="1">
            <a:off x="4482917" y="3632680"/>
            <a:ext cx="26747" cy="28646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カギ線コネクタ 33">
            <a:extLst>
              <a:ext uri="{FF2B5EF4-FFF2-40B4-BE49-F238E27FC236}">
                <a16:creationId xmlns:a16="http://schemas.microsoft.com/office/drawing/2014/main" id="{E26624F0-B947-A336-F95E-877E95FA1B88}"/>
              </a:ext>
            </a:extLst>
          </p:cNvPr>
          <p:cNvCxnSpPr>
            <a:cxnSpLocks/>
            <a:stCxn id="33" idx="1"/>
            <a:endCxn id="86" idx="1"/>
          </p:cNvCxnSpPr>
          <p:nvPr/>
        </p:nvCxnSpPr>
        <p:spPr>
          <a:xfrm>
            <a:off x="4717867" y="6732297"/>
            <a:ext cx="2778069" cy="26822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4" name="TextBox 12">
            <a:extLst>
              <a:ext uri="{FF2B5EF4-FFF2-40B4-BE49-F238E27FC236}">
                <a16:creationId xmlns:a16="http://schemas.microsoft.com/office/drawing/2014/main" id="{BCA61F01-36E9-ADF3-911A-13FDA6BC2E9F}"/>
              </a:ext>
            </a:extLst>
          </p:cNvPr>
          <p:cNvSpPr txBox="1">
            <a:spLocks noChangeArrowheads="1"/>
          </p:cNvSpPr>
          <p:nvPr/>
        </p:nvSpPr>
        <p:spPr bwMode="auto">
          <a:xfrm>
            <a:off x="5905001" y="7003749"/>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API呼び出し</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トークン含む</a:t>
            </a:r>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p>
        </p:txBody>
      </p:sp>
      <p:cxnSp>
        <p:nvCxnSpPr>
          <p:cNvPr id="55" name="カギ線コネクタ 38">
            <a:extLst>
              <a:ext uri="{FF2B5EF4-FFF2-40B4-BE49-F238E27FC236}">
                <a16:creationId xmlns:a16="http://schemas.microsoft.com/office/drawing/2014/main" id="{074F893C-4C3E-CA96-DA76-2C20FF5693F8}"/>
              </a:ext>
            </a:extLst>
          </p:cNvPr>
          <p:cNvCxnSpPr>
            <a:cxnSpLocks/>
            <a:stCxn id="20" idx="2"/>
          </p:cNvCxnSpPr>
          <p:nvPr/>
        </p:nvCxnSpPr>
        <p:spPr>
          <a:xfrm rot="16200000" flipH="1">
            <a:off x="5614641" y="6297188"/>
            <a:ext cx="787412" cy="305086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66" name="正方形/長方形 65">
            <a:extLst>
              <a:ext uri="{FF2B5EF4-FFF2-40B4-BE49-F238E27FC236}">
                <a16:creationId xmlns:a16="http://schemas.microsoft.com/office/drawing/2014/main" id="{0B1F74BB-AFF4-E793-4386-D6893C6BF6A0}"/>
              </a:ext>
            </a:extLst>
          </p:cNvPr>
          <p:cNvSpPr/>
          <p:nvPr/>
        </p:nvSpPr>
        <p:spPr>
          <a:xfrm>
            <a:off x="7345632" y="3385875"/>
            <a:ext cx="5389984" cy="2595937"/>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利用者認証</a:t>
            </a:r>
            <a:r>
              <a:rPr kumimoji="1" lang="en-US" altLang="ja-JP" sz="160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本人確認機能（レベル</a:t>
            </a:r>
            <a:r>
              <a:rPr kumimoji="1" lang="en-US" altLang="ja-JP" sz="1600">
                <a:solidFill>
                  <a:schemeClr val="tx1"/>
                </a:solidFill>
                <a:latin typeface="Meiryo UI" panose="020B0604030504040204" pitchFamily="34" charset="-128"/>
                <a:ea typeface="Meiryo UI" panose="020B0604030504040204" pitchFamily="34" charset="-128"/>
              </a:rPr>
              <a:t>C</a:t>
            </a:r>
            <a:r>
              <a:rPr kumimoji="1" lang="ja-JP" altLang="en" sz="1600">
                <a:solidFill>
                  <a:schemeClr val="tx1"/>
                </a:solidFill>
                <a:latin typeface="Meiryo UI" panose="020B0604030504040204" pitchFamily="34" charset="-128"/>
                <a:ea typeface="Meiryo UI" panose="020B0604030504040204" pitchFamily="34" charset="-128"/>
              </a:rPr>
              <a:t>）</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67" name="Rectangle 78">
            <a:extLst>
              <a:ext uri="{FF2B5EF4-FFF2-40B4-BE49-F238E27FC236}">
                <a16:creationId xmlns:a16="http://schemas.microsoft.com/office/drawing/2014/main" id="{F864BEC3-EC74-AF9B-BC2C-B12C9480C930}"/>
              </a:ext>
            </a:extLst>
          </p:cNvPr>
          <p:cNvSpPr/>
          <p:nvPr/>
        </p:nvSpPr>
        <p:spPr>
          <a:xfrm>
            <a:off x="7207966" y="2896760"/>
            <a:ext cx="6831364" cy="610679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rPr>
              <a:t>AWS Cloud</a:t>
            </a:r>
          </a:p>
        </p:txBody>
      </p:sp>
      <p:pic>
        <p:nvPicPr>
          <p:cNvPr id="68" name="Graphic 79">
            <a:extLst>
              <a:ext uri="{FF2B5EF4-FFF2-40B4-BE49-F238E27FC236}">
                <a16:creationId xmlns:a16="http://schemas.microsoft.com/office/drawing/2014/main" id="{6B464F70-148C-F91C-B3D1-2ACA27DE296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07967" y="2895171"/>
            <a:ext cx="381000" cy="381000"/>
          </a:xfrm>
          <a:prstGeom prst="rect">
            <a:avLst/>
          </a:prstGeom>
        </p:spPr>
      </p:pic>
      <p:pic>
        <p:nvPicPr>
          <p:cNvPr id="69" name="Graphic 8">
            <a:extLst>
              <a:ext uri="{FF2B5EF4-FFF2-40B4-BE49-F238E27FC236}">
                <a16:creationId xmlns:a16="http://schemas.microsoft.com/office/drawing/2014/main" id="{63279D20-3F90-8375-0AD5-CC9BEB2B1C6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8164824" y="3464838"/>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11">
            <a:extLst>
              <a:ext uri="{FF2B5EF4-FFF2-40B4-BE49-F238E27FC236}">
                <a16:creationId xmlns:a16="http://schemas.microsoft.com/office/drawing/2014/main" id="{5BA79827-11A8-3C8A-E380-F2A513BB2F12}"/>
              </a:ext>
            </a:extLst>
          </p:cNvPr>
          <p:cNvSpPr txBox="1">
            <a:spLocks noChangeArrowheads="1"/>
          </p:cNvSpPr>
          <p:nvPr/>
        </p:nvSpPr>
        <p:spPr bwMode="auto">
          <a:xfrm>
            <a:off x="7913151" y="3808369"/>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AWS WAF</a:t>
            </a:r>
          </a:p>
          <a:p>
            <a:pPr algn="ctr" eaLnBrk="1" hangingPunct="1"/>
            <a:r>
              <a:rPr lang="en-US" altLang="en-US" sz="800" dirty="0">
                <a:latin typeface="Meiryo UI" panose="020B0604030504040204" pitchFamily="34" charset="-128"/>
                <a:ea typeface="Meiryo UI" panose="020B0604030504040204" pitchFamily="34" charset="-128"/>
                <a:cs typeface="Amazon Ember" panose="020B0603020204020204" pitchFamily="34" charset="0"/>
              </a:rPr>
              <a:t>API</a:t>
            </a:r>
            <a:r>
              <a:rPr lang="ja-JP" altLang="en-US" sz="800" dirty="0">
                <a:latin typeface="Meiryo UI" panose="020B0604030504040204" pitchFamily="34" charset="-128"/>
                <a:ea typeface="Meiryo UI" panose="020B0604030504040204" pitchFamily="34" charset="-128"/>
                <a:cs typeface="Amazon Ember" panose="020B0603020204020204" pitchFamily="34" charset="0"/>
              </a:rPr>
              <a:t>保護</a:t>
            </a:r>
            <a:endParaRPr lang="en-US" altLang="ja-JP" sz="8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71" name="直線矢印コネクタ 120">
            <a:extLst>
              <a:ext uri="{FF2B5EF4-FFF2-40B4-BE49-F238E27FC236}">
                <a16:creationId xmlns:a16="http://schemas.microsoft.com/office/drawing/2014/main" id="{DDAA24DE-798A-403B-236B-E409D3EE9FDB}"/>
              </a:ext>
            </a:extLst>
          </p:cNvPr>
          <p:cNvCxnSpPr>
            <a:cxnSpLocks/>
            <a:stCxn id="70" idx="2"/>
            <a:endCxn id="81" idx="0"/>
          </p:cNvCxnSpPr>
          <p:nvPr/>
        </p:nvCxnSpPr>
        <p:spPr>
          <a:xfrm>
            <a:off x="8347704" y="4146923"/>
            <a:ext cx="4978" cy="575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Rectangle 115">
            <a:extLst>
              <a:ext uri="{FF2B5EF4-FFF2-40B4-BE49-F238E27FC236}">
                <a16:creationId xmlns:a16="http://schemas.microsoft.com/office/drawing/2014/main" id="{7433AABF-4CB3-2A11-43E5-8640B2B694B8}"/>
              </a:ext>
            </a:extLst>
          </p:cNvPr>
          <p:cNvSpPr/>
          <p:nvPr/>
        </p:nvSpPr>
        <p:spPr>
          <a:xfrm>
            <a:off x="7502254" y="7781780"/>
            <a:ext cx="4378143"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mazon Ember" panose="020B0603020204020204" pitchFamily="34" charset="0"/>
            </a:endParaRPr>
          </a:p>
        </p:txBody>
      </p:sp>
      <p:sp>
        <p:nvSpPr>
          <p:cNvPr id="73" name="TextBox 20">
            <a:extLst>
              <a:ext uri="{FF2B5EF4-FFF2-40B4-BE49-F238E27FC236}">
                <a16:creationId xmlns:a16="http://schemas.microsoft.com/office/drawing/2014/main" id="{47CB0AC4-FC23-79F7-3146-3270B80FA153}"/>
              </a:ext>
            </a:extLst>
          </p:cNvPr>
          <p:cNvSpPr txBox="1">
            <a:spLocks noChangeArrowheads="1"/>
          </p:cNvSpPr>
          <p:nvPr/>
        </p:nvSpPr>
        <p:spPr bwMode="auto">
          <a:xfrm>
            <a:off x="7657569" y="7980884"/>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mazon Ember" panose="020B0603020204020204" pitchFamily="34" charset="0"/>
              </a:rPr>
              <a:t>連携機能</a:t>
            </a:r>
            <a:endParaRPr lang="ja-JP" altLang="en-US" sz="1600" dirty="0">
              <a:latin typeface="Meiryo UI" panose="020B0604030504040204" pitchFamily="34" charset="-128"/>
              <a:ea typeface="Meiryo UI" panose="020B0604030504040204" pitchFamily="34" charset="-128"/>
              <a:cs typeface="Amazon Ember" panose="020B0603020204020204" pitchFamily="34" charset="0"/>
            </a:endParaRPr>
          </a:p>
          <a:p>
            <a:r>
              <a:rPr lang="ja-JP" altLang="en-US" sz="1200">
                <a:latin typeface="Meiryo UI" panose="020B0604030504040204" pitchFamily="34" charset="-128"/>
                <a:ea typeface="Meiryo UI" panose="020B0604030504040204" pitchFamily="34" charset="-128"/>
              </a:rPr>
              <a:t>アプリケーションのトップ画面を表示</a:t>
            </a:r>
            <a:endParaRPr lang="ja-JP">
              <a:latin typeface="Meiryo UI" panose="020B0604030504040204" pitchFamily="34" charset="-128"/>
              <a:ea typeface="Meiryo UI" panose="020B0604030504040204" pitchFamily="34" charset="-128"/>
            </a:endParaRPr>
          </a:p>
        </p:txBody>
      </p:sp>
      <p:sp>
        <p:nvSpPr>
          <p:cNvPr id="74" name="TextBox 20">
            <a:extLst>
              <a:ext uri="{FF2B5EF4-FFF2-40B4-BE49-F238E27FC236}">
                <a16:creationId xmlns:a16="http://schemas.microsoft.com/office/drawing/2014/main" id="{FB327C7C-C124-8E7D-F58A-18F1E8AFF12B}"/>
              </a:ext>
            </a:extLst>
          </p:cNvPr>
          <p:cNvSpPr txBox="1">
            <a:spLocks noChangeArrowheads="1"/>
          </p:cNvSpPr>
          <p:nvPr/>
        </p:nvSpPr>
        <p:spPr bwMode="auto">
          <a:xfrm>
            <a:off x="9527663" y="7899554"/>
            <a:ext cx="2589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a:t>
            </a:r>
            <a:r>
              <a:rPr lang="en" altLang="ja-JP" sz="1200" dirty="0">
                <a:latin typeface="Meiryo UI" panose="020B0604030504040204" pitchFamily="34" charset="-128"/>
                <a:ea typeface="Meiryo UI" panose="020B0604030504040204" pitchFamily="34" charset="-128"/>
                <a:cs typeface="Amazon Ember" panose="020B0603020204020204" pitchFamily="34" charset="0"/>
              </a:rPr>
              <a:t>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br>
              <a:rPr lang="en-US" altLang="ja-JP" sz="1200">
                <a:latin typeface="Meiryo UI" panose="020B0604030504040204" pitchFamily="34" charset="-128"/>
                <a:ea typeface="Meiryo UI" panose="020B0604030504040204" pitchFamily="34" charset="-128"/>
                <a:cs typeface="Amazon Ember" panose="020B0603020204020204" pitchFamily="34" charset="0"/>
              </a:rPr>
            </a:b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静的コンテンツ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75" name="TextBox 20">
            <a:extLst>
              <a:ext uri="{FF2B5EF4-FFF2-40B4-BE49-F238E27FC236}">
                <a16:creationId xmlns:a16="http://schemas.microsoft.com/office/drawing/2014/main" id="{43EA80F3-4D58-E57D-454F-B1C8E4691884}"/>
              </a:ext>
            </a:extLst>
          </p:cNvPr>
          <p:cNvSpPr txBox="1">
            <a:spLocks noChangeArrowheads="1"/>
          </p:cNvSpPr>
          <p:nvPr/>
        </p:nvSpPr>
        <p:spPr bwMode="auto">
          <a:xfrm>
            <a:off x="9567954" y="5269153"/>
            <a:ext cx="1031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ECS</a:t>
            </a:r>
          </a:p>
          <a:p>
            <a:pPr algn="ctr"/>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ID管理</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76" name="TextBox 9">
            <a:extLst>
              <a:ext uri="{FF2B5EF4-FFF2-40B4-BE49-F238E27FC236}">
                <a16:creationId xmlns:a16="http://schemas.microsoft.com/office/drawing/2014/main" id="{A6D549F3-6D71-CF54-E6A1-BF18D890D8BD}"/>
              </a:ext>
            </a:extLst>
          </p:cNvPr>
          <p:cNvSpPr txBox="1">
            <a:spLocks noChangeArrowheads="1"/>
          </p:cNvSpPr>
          <p:nvPr/>
        </p:nvSpPr>
        <p:spPr bwMode="auto">
          <a:xfrm>
            <a:off x="11064699" y="5262621"/>
            <a:ext cx="13682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Amazon Aurora</a:t>
            </a:r>
          </a:p>
          <a:p>
            <a:pPr algn="ctr" eaLnBrk="1" hangingPunct="1"/>
            <a:r>
              <a:rPr lang="ja-JP" altLang="en-US" sz="1000">
                <a:latin typeface="Meiryo UI" panose="020B0604030504040204" pitchFamily="34" charset="-128"/>
                <a:ea typeface="Meiryo UI" panose="020B0604030504040204" pitchFamily="34" charset="-128"/>
                <a:cs typeface="Amazon Ember" panose="020B0603020204020204" pitchFamily="34" charset="0"/>
              </a:rPr>
              <a:t>ユーザ情報保管</a:t>
            </a:r>
            <a:endParaRPr lang="en-US" altLang="ja-JP"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ja-JP" altLang="en-US" sz="1000" dirty="0">
                <a:latin typeface="Meiryo UI" panose="020B0604030504040204" pitchFamily="34" charset="-128"/>
                <a:ea typeface="Meiryo UI" panose="020B0604030504040204" pitchFamily="34" charset="-128"/>
                <a:cs typeface="Amazon Ember" panose="020B0603020204020204" pitchFamily="34" charset="0"/>
              </a:rPr>
              <a:t>データベース</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77" name="直線矢印コネクタ 120">
            <a:extLst>
              <a:ext uri="{FF2B5EF4-FFF2-40B4-BE49-F238E27FC236}">
                <a16:creationId xmlns:a16="http://schemas.microsoft.com/office/drawing/2014/main" id="{01868359-37A7-F270-A4F5-7AB7A89DA70F}"/>
              </a:ext>
            </a:extLst>
          </p:cNvPr>
          <p:cNvCxnSpPr>
            <a:cxnSpLocks/>
          </p:cNvCxnSpPr>
          <p:nvPr/>
        </p:nvCxnSpPr>
        <p:spPr>
          <a:xfrm flipV="1">
            <a:off x="10355429" y="4977844"/>
            <a:ext cx="1119775" cy="4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Rectangle 86">
            <a:extLst>
              <a:ext uri="{FF2B5EF4-FFF2-40B4-BE49-F238E27FC236}">
                <a16:creationId xmlns:a16="http://schemas.microsoft.com/office/drawing/2014/main" id="{C74CCCB2-9135-7EDD-0581-DF9E26B0E0ED}"/>
              </a:ext>
            </a:extLst>
          </p:cNvPr>
          <p:cNvSpPr/>
          <p:nvPr/>
        </p:nvSpPr>
        <p:spPr>
          <a:xfrm>
            <a:off x="7502254" y="4221631"/>
            <a:ext cx="5071567" cy="1637286"/>
          </a:xfrm>
          <a:prstGeom prst="rect">
            <a:avLst/>
          </a:prstGeom>
          <a:noFill/>
          <a:ln w="15875">
            <a:solidFill>
              <a:srgbClr val="8C4FFF"/>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ln w="0"/>
                <a:solidFill>
                  <a:schemeClr val="tx1"/>
                </a:solidFill>
                <a:latin typeface="Meiryo UI" panose="020B0604030504040204" pitchFamily="34" charset="-128"/>
                <a:ea typeface="Meiryo UI" panose="020B0604030504040204" pitchFamily="34" charset="-128"/>
                <a:cs typeface="Amazon Ember" panose="020B0603020204020204" pitchFamily="34" charset="0"/>
              </a:rPr>
              <a:t>Virtual private cloud (VPC)</a:t>
            </a:r>
          </a:p>
        </p:txBody>
      </p:sp>
      <p:pic>
        <p:nvPicPr>
          <p:cNvPr id="79" name="Graphic 87">
            <a:extLst>
              <a:ext uri="{FF2B5EF4-FFF2-40B4-BE49-F238E27FC236}">
                <a16:creationId xmlns:a16="http://schemas.microsoft.com/office/drawing/2014/main" id="{DBC1EF51-D38F-7D67-F730-039FA88EC51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506220" y="4231365"/>
            <a:ext cx="381000" cy="381000"/>
          </a:xfrm>
          <a:prstGeom prst="rect">
            <a:avLst/>
          </a:prstGeom>
        </p:spPr>
      </p:pic>
      <p:pic>
        <p:nvPicPr>
          <p:cNvPr id="80" name="Graphic 18">
            <a:extLst>
              <a:ext uri="{FF2B5EF4-FFF2-40B4-BE49-F238E27FC236}">
                <a16:creationId xmlns:a16="http://schemas.microsoft.com/office/drawing/2014/main" id="{E88D3D10-C5AF-9876-B9C0-E56E3B519E66}"/>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9810124" y="472195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Graphic 6">
            <a:extLst>
              <a:ext uri="{FF2B5EF4-FFF2-40B4-BE49-F238E27FC236}">
                <a16:creationId xmlns:a16="http://schemas.microsoft.com/office/drawing/2014/main" id="{492A65F3-6125-148E-6B20-8C492FCF947A}"/>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079082" y="472195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20">
            <a:extLst>
              <a:ext uri="{FF2B5EF4-FFF2-40B4-BE49-F238E27FC236}">
                <a16:creationId xmlns:a16="http://schemas.microsoft.com/office/drawing/2014/main" id="{D41DDC48-0FE1-8CAA-C804-0EED7B043F84}"/>
              </a:ext>
            </a:extLst>
          </p:cNvPr>
          <p:cNvSpPr txBox="1">
            <a:spLocks noChangeArrowheads="1"/>
          </p:cNvSpPr>
          <p:nvPr/>
        </p:nvSpPr>
        <p:spPr bwMode="auto">
          <a:xfrm>
            <a:off x="7557104" y="5269153"/>
            <a:ext cx="15524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Meiryo UI" panose="020B0604030504040204" pitchFamily="34" charset="-128"/>
                <a:ea typeface="Meiryo UI" panose="020B0604030504040204" pitchFamily="34" charset="-128"/>
                <a:cs typeface="Amazon Ember" panose="020B0603020204020204" pitchFamily="34" charset="0"/>
              </a:rPr>
              <a:t>Elastic Load Balancing</a:t>
            </a:r>
          </a:p>
          <a:p>
            <a:pPr algn="ctr" eaLnBrk="1" hangingPunct="1"/>
            <a:r>
              <a:rPr lang="en-US" altLang="en-US" sz="1000" dirty="0" err="1">
                <a:latin typeface="Meiryo UI" panose="020B0604030504040204" pitchFamily="34" charset="-128"/>
                <a:ea typeface="Meiryo UI" panose="020B0604030504040204" pitchFamily="34" charset="-128"/>
                <a:cs typeface="Amazon Ember" panose="020B0603020204020204" pitchFamily="34" charset="0"/>
              </a:rPr>
              <a:t>負荷分散</a:t>
            </a:r>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endParaRPr lang="en-US" altLang="en-US" sz="10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83" name="直線矢印コネクタ 120">
            <a:extLst>
              <a:ext uri="{FF2B5EF4-FFF2-40B4-BE49-F238E27FC236}">
                <a16:creationId xmlns:a16="http://schemas.microsoft.com/office/drawing/2014/main" id="{51AB0553-561A-567C-7D50-B264F1E59B7C}"/>
              </a:ext>
            </a:extLst>
          </p:cNvPr>
          <p:cNvCxnSpPr>
            <a:cxnSpLocks/>
            <a:stCxn id="81" idx="3"/>
            <a:endCxn id="80" idx="1"/>
          </p:cNvCxnSpPr>
          <p:nvPr/>
        </p:nvCxnSpPr>
        <p:spPr>
          <a:xfrm>
            <a:off x="8626282" y="4995553"/>
            <a:ext cx="11838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4" name="Graphic 7">
            <a:extLst>
              <a:ext uri="{FF2B5EF4-FFF2-40B4-BE49-F238E27FC236}">
                <a16:creationId xmlns:a16="http://schemas.microsoft.com/office/drawing/2014/main" id="{7AD68571-9775-3B0F-27B0-48304C91A470}"/>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11473309" y="4721953"/>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直線矢印コネクタ 120">
            <a:extLst>
              <a:ext uri="{FF2B5EF4-FFF2-40B4-BE49-F238E27FC236}">
                <a16:creationId xmlns:a16="http://schemas.microsoft.com/office/drawing/2014/main" id="{D5E9919E-B7B2-863B-ECDD-787329DEE52B}"/>
              </a:ext>
            </a:extLst>
          </p:cNvPr>
          <p:cNvCxnSpPr>
            <a:cxnSpLocks/>
          </p:cNvCxnSpPr>
          <p:nvPr/>
        </p:nvCxnSpPr>
        <p:spPr>
          <a:xfrm flipH="1" flipV="1">
            <a:off x="8297941" y="5801341"/>
            <a:ext cx="5052" cy="6966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6" name="Rectangle 115">
            <a:extLst>
              <a:ext uri="{FF2B5EF4-FFF2-40B4-BE49-F238E27FC236}">
                <a16:creationId xmlns:a16="http://schemas.microsoft.com/office/drawing/2014/main" id="{1FED5423-57E2-FED4-BE9A-09B1F9DD7067}"/>
              </a:ext>
            </a:extLst>
          </p:cNvPr>
          <p:cNvSpPr/>
          <p:nvPr/>
        </p:nvSpPr>
        <p:spPr>
          <a:xfrm>
            <a:off x="7495936" y="6488157"/>
            <a:ext cx="4378143" cy="102472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87" name="TextBox 20">
            <a:extLst>
              <a:ext uri="{FF2B5EF4-FFF2-40B4-BE49-F238E27FC236}">
                <a16:creationId xmlns:a16="http://schemas.microsoft.com/office/drawing/2014/main" id="{ED1FEAED-C4BD-2D55-5038-AC88313CC99E}"/>
              </a:ext>
            </a:extLst>
          </p:cNvPr>
          <p:cNvSpPr txBox="1">
            <a:spLocks noChangeArrowheads="1"/>
          </p:cNvSpPr>
          <p:nvPr/>
        </p:nvSpPr>
        <p:spPr bwMode="auto">
          <a:xfrm>
            <a:off x="7710868" y="6561356"/>
            <a:ext cx="1442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p:txBody>
      </p:sp>
      <p:sp>
        <p:nvSpPr>
          <p:cNvPr id="88" name="TextBox 20">
            <a:extLst>
              <a:ext uri="{FF2B5EF4-FFF2-40B4-BE49-F238E27FC236}">
                <a16:creationId xmlns:a16="http://schemas.microsoft.com/office/drawing/2014/main" id="{13663CEB-EBB2-9F8B-B6F3-AFBDBFA8CFD8}"/>
              </a:ext>
            </a:extLst>
          </p:cNvPr>
          <p:cNvSpPr txBox="1">
            <a:spLocks noChangeArrowheads="1"/>
          </p:cNvSpPr>
          <p:nvPr/>
        </p:nvSpPr>
        <p:spPr bwMode="auto">
          <a:xfrm>
            <a:off x="7710867" y="6901499"/>
            <a:ext cx="1696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ja-JP" sz="1200" dirty="0" err="1">
                <a:latin typeface="Meiryo UI" panose="020B0604030504040204" pitchFamily="34" charset="-128"/>
                <a:ea typeface="Meiryo UI" panose="020B0604030504040204" pitchFamily="34" charset="-128"/>
                <a:cs typeface="Arial" panose="020B0604020202020204" pitchFamily="34" charset="0"/>
              </a:rPr>
              <a:t>WebAPI</a:t>
            </a:r>
            <a:r>
              <a:rPr lang="ja-JP" altLang="en-US" sz="1200">
                <a:latin typeface="Meiryo UI" panose="020B0604030504040204" pitchFamily="34" charset="-128"/>
                <a:ea typeface="Meiryo UI" panose="020B0604030504040204" pitchFamily="34" charset="-128"/>
                <a:cs typeface="Arial" panose="020B0604020202020204" pitchFamily="34" charset="0"/>
              </a:rPr>
              <a:t>を提供する他の機能ブロック</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89" name="TextBox 12">
            <a:extLst>
              <a:ext uri="{FF2B5EF4-FFF2-40B4-BE49-F238E27FC236}">
                <a16:creationId xmlns:a16="http://schemas.microsoft.com/office/drawing/2014/main" id="{0402A438-0D68-5A9D-D987-EF49D070BAE3}"/>
              </a:ext>
            </a:extLst>
          </p:cNvPr>
          <p:cNvSpPr txBox="1">
            <a:spLocks noChangeArrowheads="1"/>
          </p:cNvSpPr>
          <p:nvPr/>
        </p:nvSpPr>
        <p:spPr bwMode="auto">
          <a:xfrm>
            <a:off x="8139128" y="5948189"/>
            <a:ext cx="154085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トークンの有効性</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90" name="TextBox 20">
            <a:extLst>
              <a:ext uri="{FF2B5EF4-FFF2-40B4-BE49-F238E27FC236}">
                <a16:creationId xmlns:a16="http://schemas.microsoft.com/office/drawing/2014/main" id="{C3765012-6B51-88A9-9F54-434119EA7010}"/>
              </a:ext>
            </a:extLst>
          </p:cNvPr>
          <p:cNvSpPr txBox="1">
            <a:spLocks noChangeArrowheads="1"/>
          </p:cNvSpPr>
          <p:nvPr/>
        </p:nvSpPr>
        <p:spPr bwMode="auto">
          <a:xfrm>
            <a:off x="9527663" y="6592364"/>
            <a:ext cx="2589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mazon Ember" panose="020B0603020204020204" pitchFamily="34" charset="0"/>
              </a:rPr>
              <a:t>例</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mazon Ember" panose="020B0603020204020204" pitchFamily="34" charset="0"/>
              </a:rPr>
              <a:t>申請・届出</a:t>
            </a:r>
            <a:r>
              <a:rPr lang="en-US" altLang="ja-JP" sz="1200">
                <a:latin typeface="Meiryo UI" panose="020B0604030504040204" pitchFamily="34" charset="-128"/>
                <a:ea typeface="Meiryo UI" panose="020B0604030504040204" pitchFamily="34" charset="-128"/>
                <a:cs typeface="Amazon Ember" panose="020B0603020204020204" pitchFamily="34" charset="0"/>
              </a:rPr>
              <a:t>_</a:t>
            </a:r>
            <a:r>
              <a:rPr lang="ja-JP" altLang="en-US" sz="1200">
                <a:latin typeface="Meiryo UI" panose="020B0604030504040204" pitchFamily="34" charset="-128"/>
                <a:ea typeface="Meiryo UI" panose="020B0604030504040204" pitchFamily="34" charset="-128"/>
                <a:cs typeface="Amazon Ember" panose="020B0603020204020204" pitchFamily="34" charset="0"/>
              </a:rPr>
              <a:t>申請・届出機能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a:p>
            <a:pPr marL="285750" indent="-285750">
              <a:buFont typeface="Arial" panose="020B0604020202020204" pitchFamily="34" charset="0"/>
              <a:buChar char="•"/>
            </a:pPr>
            <a:r>
              <a:rPr lang="ja-JP" altLang="en-US" sz="1200" dirty="0">
                <a:latin typeface="Meiryo UI" panose="020B0604030504040204" pitchFamily="34" charset="-128"/>
                <a:ea typeface="Meiryo UI" panose="020B0604030504040204" pitchFamily="34" charset="-128"/>
                <a:cs typeface="Amazon Ember" panose="020B0603020204020204" pitchFamily="34" charset="0"/>
              </a:rPr>
              <a:t>コンテンツ管理</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_</a:t>
            </a:r>
            <a:r>
              <a:rPr lang="en" altLang="ja-JP" sz="1200" dirty="0">
                <a:latin typeface="Meiryo UI" panose="020B0604030504040204" pitchFamily="34" charset="-128"/>
                <a:ea typeface="Meiryo UI" panose="020B0604030504040204" pitchFamily="34" charset="-128"/>
                <a:cs typeface="Amazon Ember" panose="020B0603020204020204" pitchFamily="34" charset="0"/>
              </a:rPr>
              <a:t>Web</a:t>
            </a:r>
            <a:r>
              <a:rPr lang="ja-JP" altLang="en-US" sz="1200">
                <a:latin typeface="Meiryo UI" panose="020B0604030504040204" pitchFamily="34" charset="-128"/>
                <a:ea typeface="Meiryo UI" panose="020B0604030504040204" pitchFamily="34" charset="-128"/>
                <a:cs typeface="Amazon Ember" panose="020B0603020204020204" pitchFamily="34" charset="0"/>
              </a:rPr>
              <a:t>ページ</a:t>
            </a:r>
            <a:br>
              <a:rPr lang="en-US" altLang="ja-JP" sz="1200">
                <a:latin typeface="Meiryo UI" panose="020B0604030504040204" pitchFamily="34" charset="-128"/>
                <a:ea typeface="Meiryo UI" panose="020B0604030504040204" pitchFamily="34" charset="-128"/>
                <a:cs typeface="Amazon Ember" panose="020B0603020204020204" pitchFamily="34" charset="0"/>
              </a:rPr>
            </a:b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動的コンテンツ</a:t>
            </a:r>
            <a:r>
              <a:rPr lang="en-US" altLang="ja-JP" sz="1200" dirty="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公開機能</a:t>
            </a:r>
            <a:endParaRPr lang="en-US" altLang="ja-JP"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91" name="カギ線コネクタ 94">
            <a:extLst>
              <a:ext uri="{FF2B5EF4-FFF2-40B4-BE49-F238E27FC236}">
                <a16:creationId xmlns:a16="http://schemas.microsoft.com/office/drawing/2014/main" id="{9A075A68-9353-9816-0096-E6BC1B1F90D6}"/>
              </a:ext>
            </a:extLst>
          </p:cNvPr>
          <p:cNvCxnSpPr>
            <a:cxnSpLocks/>
            <a:endCxn id="81" idx="1"/>
          </p:cNvCxnSpPr>
          <p:nvPr/>
        </p:nvCxnSpPr>
        <p:spPr>
          <a:xfrm flipV="1">
            <a:off x="4717867" y="4995553"/>
            <a:ext cx="3361215" cy="1642735"/>
          </a:xfrm>
          <a:prstGeom prst="bentConnector3">
            <a:avLst>
              <a:gd name="adj1" fmla="val 41484"/>
            </a:avLst>
          </a:prstGeom>
          <a:ln>
            <a:tailEnd type="triangle"/>
          </a:ln>
        </p:spPr>
        <p:style>
          <a:lnRef idx="1">
            <a:schemeClr val="dk1"/>
          </a:lnRef>
          <a:fillRef idx="0">
            <a:schemeClr val="dk1"/>
          </a:fillRef>
          <a:effectRef idx="0">
            <a:schemeClr val="dk1"/>
          </a:effectRef>
          <a:fontRef idx="minor">
            <a:schemeClr val="tx1"/>
          </a:fontRef>
        </p:style>
      </p:cxnSp>
      <p:pic>
        <p:nvPicPr>
          <p:cNvPr id="92" name="Graphic 50">
            <a:extLst>
              <a:ext uri="{FF2B5EF4-FFF2-40B4-BE49-F238E27FC236}">
                <a16:creationId xmlns:a16="http://schemas.microsoft.com/office/drawing/2014/main" id="{D464880D-B543-FC93-A0FA-F90A2DC2F8F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1064" y="300830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Box 12">
            <a:extLst>
              <a:ext uri="{FF2B5EF4-FFF2-40B4-BE49-F238E27FC236}">
                <a16:creationId xmlns:a16="http://schemas.microsoft.com/office/drawing/2014/main" id="{3C7967D0-7FAA-DC0C-85C4-98BB2069BCC9}"/>
              </a:ext>
            </a:extLst>
          </p:cNvPr>
          <p:cNvSpPr txBox="1">
            <a:spLocks noChangeArrowheads="1"/>
          </p:cNvSpPr>
          <p:nvPr/>
        </p:nvSpPr>
        <p:spPr bwMode="auto">
          <a:xfrm>
            <a:off x="5779371" y="2256516"/>
            <a:ext cx="875087" cy="28235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確認コード</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cxnSp>
        <p:nvCxnSpPr>
          <p:cNvPr id="94" name="カギ線コネクタ 20">
            <a:extLst>
              <a:ext uri="{FF2B5EF4-FFF2-40B4-BE49-F238E27FC236}">
                <a16:creationId xmlns:a16="http://schemas.microsoft.com/office/drawing/2014/main" id="{53B0F6BE-3189-7A8B-78F4-CAB6D2D91FB2}"/>
              </a:ext>
            </a:extLst>
          </p:cNvPr>
          <p:cNvCxnSpPr>
            <a:cxnSpLocks/>
            <a:stCxn id="69" idx="0"/>
            <a:endCxn id="92" idx="0"/>
          </p:cNvCxnSpPr>
          <p:nvPr/>
        </p:nvCxnSpPr>
        <p:spPr>
          <a:xfrm rot="16200000" flipV="1">
            <a:off x="6200417" y="1317551"/>
            <a:ext cx="456534" cy="3838040"/>
          </a:xfrm>
          <a:prstGeom prst="bentConnector3">
            <a:avLst>
              <a:gd name="adj1" fmla="val 180497"/>
            </a:avLst>
          </a:prstGeom>
          <a:ln>
            <a:tailEnd type="none"/>
          </a:ln>
        </p:spPr>
        <p:style>
          <a:lnRef idx="1">
            <a:schemeClr val="dk1"/>
          </a:lnRef>
          <a:fillRef idx="0">
            <a:schemeClr val="dk1"/>
          </a:fillRef>
          <a:effectRef idx="0">
            <a:schemeClr val="dk1"/>
          </a:effectRef>
          <a:fontRef idx="minor">
            <a:schemeClr val="tx1"/>
          </a:fontRef>
        </p:style>
      </p:cxnSp>
      <p:sp>
        <p:nvSpPr>
          <p:cNvPr id="95" name="TextBox 12">
            <a:extLst>
              <a:ext uri="{FF2B5EF4-FFF2-40B4-BE49-F238E27FC236}">
                <a16:creationId xmlns:a16="http://schemas.microsoft.com/office/drawing/2014/main" id="{90B68C4F-9A08-0281-7731-47517DC6863E}"/>
              </a:ext>
            </a:extLst>
          </p:cNvPr>
          <p:cNvSpPr txBox="1">
            <a:spLocks noChangeArrowheads="1"/>
          </p:cNvSpPr>
          <p:nvPr/>
        </p:nvSpPr>
        <p:spPr bwMode="auto">
          <a:xfrm>
            <a:off x="3871361" y="3355681"/>
            <a:ext cx="1276606"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メールまたはSMS</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
        <p:nvSpPr>
          <p:cNvPr id="102" name="TextBox 12">
            <a:extLst>
              <a:ext uri="{FF2B5EF4-FFF2-40B4-BE49-F238E27FC236}">
                <a16:creationId xmlns:a16="http://schemas.microsoft.com/office/drawing/2014/main" id="{8702CD9D-7CD6-592F-548B-60723E5AFD4B}"/>
              </a:ext>
            </a:extLst>
          </p:cNvPr>
          <p:cNvSpPr txBox="1">
            <a:spLocks noChangeArrowheads="1"/>
          </p:cNvSpPr>
          <p:nvPr/>
        </p:nvSpPr>
        <p:spPr bwMode="auto">
          <a:xfrm>
            <a:off x="5134411" y="4090441"/>
            <a:ext cx="1844955"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ログイン</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mazon Ember" panose="020B0603020204020204" pitchFamily="34" charset="0"/>
              </a:rPr>
              <a:t>(</a:t>
            </a:r>
            <a:r>
              <a:rPr lang="en-US" altLang="en-US" sz="1200" dirty="0" err="1">
                <a:latin typeface="Meiryo UI" panose="020B0604030504040204" pitchFamily="34" charset="-128"/>
                <a:ea typeface="Meiryo UI" panose="020B0604030504040204" pitchFamily="34" charset="-128"/>
                <a:cs typeface="Amazon Ember" panose="020B0603020204020204" pitchFamily="34" charset="0"/>
              </a:rPr>
              <a:t>ID&amp;パスワードを</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a:p>
            <a:pPr algn="ctr" eaLnBrk="1" hangingPunct="1"/>
            <a:r>
              <a:rPr lang="en-US" altLang="en-US" sz="1200" err="1">
                <a:latin typeface="Meiryo UI" panose="020B0604030504040204" pitchFamily="34" charset="-128"/>
                <a:ea typeface="Meiryo UI" panose="020B0604030504040204" pitchFamily="34" charset="-128"/>
                <a:cs typeface="Amazon Ember" panose="020B0603020204020204" pitchFamily="34" charset="0"/>
              </a:rPr>
              <a:t>入力</a:t>
            </a:r>
            <a:r>
              <a:rPr lang="en-US" altLang="en-US" sz="1200">
                <a:latin typeface="Meiryo UI" panose="020B0604030504040204" pitchFamily="34" charset="-128"/>
                <a:ea typeface="Meiryo UI" panose="020B0604030504040204" pitchFamily="34" charset="-128"/>
                <a:cs typeface="Amazon Ember" panose="020B0603020204020204" pitchFamily="34" charset="0"/>
              </a:rPr>
              <a:t>)</a:t>
            </a:r>
          </a:p>
          <a:p>
            <a:pPr algn="ctr" eaLnBrk="1" hangingPunct="1"/>
            <a:r>
              <a:rPr lang="en-US" altLang="en-US" sz="1200">
                <a:latin typeface="Meiryo UI" panose="020B0604030504040204" pitchFamily="34" charset="-128"/>
                <a:ea typeface="Meiryo UI" panose="020B0604030504040204" pitchFamily="34" charset="-128"/>
                <a:cs typeface="Amazon Ember" panose="020B0603020204020204" pitchFamily="34" charset="0"/>
              </a:rPr>
              <a:t>/</a:t>
            </a:r>
            <a:r>
              <a:rPr lang="ja-JP" altLang="en-US" sz="1200">
                <a:latin typeface="Meiryo UI" panose="020B0604030504040204" pitchFamily="34" charset="-128"/>
                <a:ea typeface="Meiryo UI" panose="020B0604030504040204" pitchFamily="34" charset="-128"/>
                <a:cs typeface="Amazon Ember" panose="020B0603020204020204" pitchFamily="34" charset="0"/>
              </a:rPr>
              <a:t>トークン返却</a:t>
            </a:r>
            <a:endParaRPr lang="en-US" altLang="en-US" sz="1200" dirty="0">
              <a:latin typeface="Meiryo UI" panose="020B0604030504040204" pitchFamily="34" charset="-128"/>
              <a:ea typeface="Meiryo UI" panose="020B0604030504040204" pitchFamily="34" charset="-128"/>
              <a:cs typeface="Amazon Ember" panose="020B0603020204020204" pitchFamily="34" charset="0"/>
            </a:endParaRPr>
          </a:p>
        </p:txBody>
      </p:sp>
    </p:spTree>
    <p:extLst>
      <p:ext uri="{BB962C8B-B14F-4D97-AF65-F5344CB8AC3E}">
        <p14:creationId xmlns:p14="http://schemas.microsoft.com/office/powerpoint/2010/main" val="5593853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zh-TW"/>
              <a:t>5-1-9-1</a:t>
            </a:r>
            <a:r>
              <a:rPr kumimoji="1" lang="en-US" altLang="zh-TW" dirty="0"/>
              <a:t>. </a:t>
            </a:r>
            <a:r>
              <a:rPr kumimoji="1" lang="zh-TW" altLang="en-US" dirty="0"/>
              <a:t>書類出力</a:t>
            </a:r>
            <a:r>
              <a:rPr kumimoji="1" lang="en-US" altLang="zh-TW" dirty="0"/>
              <a:t>_</a:t>
            </a:r>
            <a:r>
              <a:rPr kumimoji="1" lang="zh-TW" altLang="en-US" dirty="0"/>
              <a:t>書類出力機能</a:t>
            </a:r>
            <a:br>
              <a:rPr kumimoji="1" lang="en-US" altLang="zh-TW" dirty="0"/>
            </a:br>
            <a:r>
              <a:rPr kumimoji="1" lang="ja-JP" altLang="en-US" sz="3600" dirty="0"/>
              <a:t>（パターン</a:t>
            </a:r>
            <a:r>
              <a:rPr kumimoji="1" lang="en-US" altLang="ja-JP" sz="3600" dirty="0"/>
              <a:t>1 </a:t>
            </a:r>
            <a:r>
              <a:rPr kumimoji="1" lang="ja-JP" altLang="en-US" sz="3600" dirty="0"/>
              <a:t>署名付き</a:t>
            </a:r>
            <a:r>
              <a:rPr kumimoji="1" lang="en-US" altLang="ja-JP" sz="3600" dirty="0"/>
              <a:t>URL</a:t>
            </a:r>
            <a:r>
              <a:rPr kumimoji="1" lang="ja-JP" altLang="en-US" sz="3600" dirty="0"/>
              <a:t>からのダウンロード）</a:t>
            </a:r>
          </a:p>
        </p:txBody>
      </p:sp>
      <p:grpSp>
        <p:nvGrpSpPr>
          <p:cNvPr id="2" name="グループ化 1">
            <a:extLst>
              <a:ext uri="{FF2B5EF4-FFF2-40B4-BE49-F238E27FC236}">
                <a16:creationId xmlns:a16="http://schemas.microsoft.com/office/drawing/2014/main" id="{72A50914-33F0-544D-1FBF-7BA56603DA91}"/>
              </a:ext>
            </a:extLst>
          </p:cNvPr>
          <p:cNvGrpSpPr/>
          <p:nvPr/>
        </p:nvGrpSpPr>
        <p:grpSpPr>
          <a:xfrm>
            <a:off x="3815264" y="2169619"/>
            <a:ext cx="10370135" cy="6987431"/>
            <a:chOff x="515576" y="656338"/>
            <a:chExt cx="10370135" cy="6987431"/>
          </a:xfrm>
        </p:grpSpPr>
        <p:sp>
          <p:nvSpPr>
            <p:cNvPr id="4" name="正方形/長方形 3">
              <a:extLst>
                <a:ext uri="{FF2B5EF4-FFF2-40B4-BE49-F238E27FC236}">
                  <a16:creationId xmlns:a16="http://schemas.microsoft.com/office/drawing/2014/main" id="{81AC3722-BC56-F63A-577F-B603A18617D3}"/>
                </a:ext>
              </a:extLst>
            </p:cNvPr>
            <p:cNvSpPr/>
            <p:nvPr/>
          </p:nvSpPr>
          <p:spPr>
            <a:xfrm>
              <a:off x="3905164" y="1431106"/>
              <a:ext cx="5140961" cy="5052441"/>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書類出力</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書類</a:t>
              </a:r>
              <a:r>
                <a:rPr kumimoji="1" lang="ja-JP" altLang="en-US" sz="1600" dirty="0">
                  <a:solidFill>
                    <a:schemeClr val="tx1"/>
                  </a:solidFill>
                  <a:latin typeface="Meiryo UI" panose="020B0604030504040204" pitchFamily="34" charset="-128"/>
                  <a:ea typeface="Meiryo UI" panose="020B0604030504040204" pitchFamily="34" charset="-128"/>
                </a:rPr>
                <a:t>出力機能</a:t>
              </a:r>
            </a:p>
          </p:txBody>
        </p:sp>
        <p:sp>
          <p:nvSpPr>
            <p:cNvPr id="5" name="Rectangle 78">
              <a:extLst>
                <a:ext uri="{FF2B5EF4-FFF2-40B4-BE49-F238E27FC236}">
                  <a16:creationId xmlns:a16="http://schemas.microsoft.com/office/drawing/2014/main" id="{DCE45A44-6110-CA4E-5BBD-653C973DE64F}"/>
                </a:ext>
              </a:extLst>
            </p:cNvPr>
            <p:cNvSpPr/>
            <p:nvPr/>
          </p:nvSpPr>
          <p:spPr>
            <a:xfrm>
              <a:off x="515576" y="657926"/>
              <a:ext cx="876550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6" name="Graphic 79">
              <a:extLst>
                <a:ext uri="{FF2B5EF4-FFF2-40B4-BE49-F238E27FC236}">
                  <a16:creationId xmlns:a16="http://schemas.microsoft.com/office/drawing/2014/main" id="{426241F9-0691-2944-B9E2-648A46E7E6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15577" y="656338"/>
              <a:ext cx="381000" cy="381000"/>
            </a:xfrm>
            <a:prstGeom prst="rect">
              <a:avLst/>
            </a:prstGeom>
          </p:spPr>
        </p:pic>
        <p:sp>
          <p:nvSpPr>
            <p:cNvPr id="7" name="Rectangle 115">
              <a:extLst>
                <a:ext uri="{FF2B5EF4-FFF2-40B4-BE49-F238E27FC236}">
                  <a16:creationId xmlns:a16="http://schemas.microsoft.com/office/drawing/2014/main" id="{987284CB-E9E3-6C77-0D5C-3246C5EAC088}"/>
                </a:ext>
              </a:extLst>
            </p:cNvPr>
            <p:cNvSpPr/>
            <p:nvPr/>
          </p:nvSpPr>
          <p:spPr>
            <a:xfrm>
              <a:off x="872775" y="2859101"/>
              <a:ext cx="2804427" cy="25526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 name="TextBox 20">
              <a:extLst>
                <a:ext uri="{FF2B5EF4-FFF2-40B4-BE49-F238E27FC236}">
                  <a16:creationId xmlns:a16="http://schemas.microsoft.com/office/drawing/2014/main" id="{25E3B562-1018-C892-C28D-5C474838ED5C}"/>
                </a:ext>
              </a:extLst>
            </p:cNvPr>
            <p:cNvSpPr txBox="1">
              <a:spLocks noChangeArrowheads="1"/>
            </p:cNvSpPr>
            <p:nvPr/>
          </p:nvSpPr>
          <p:spPr bwMode="auto">
            <a:xfrm>
              <a:off x="1083129" y="3038880"/>
              <a:ext cx="2439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ラベルや書類を出力する機能</a:t>
              </a:r>
              <a:endParaRPr lang="en-US" altLang="ja-JP" sz="1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9" name="TextBox 20">
              <a:extLst>
                <a:ext uri="{FF2B5EF4-FFF2-40B4-BE49-F238E27FC236}">
                  <a16:creationId xmlns:a16="http://schemas.microsoft.com/office/drawing/2014/main" id="{B58FE426-09F2-21E6-48AF-F0A581D082D3}"/>
                </a:ext>
              </a:extLst>
            </p:cNvPr>
            <p:cNvSpPr txBox="1">
              <a:spLocks noChangeArrowheads="1"/>
            </p:cNvSpPr>
            <p:nvPr/>
          </p:nvSpPr>
          <p:spPr bwMode="auto">
            <a:xfrm>
              <a:off x="1100737" y="4192621"/>
              <a:ext cx="21999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ステータス</a:t>
              </a:r>
              <a:r>
                <a:rPr kumimoji="1" lang="ja-JP" altLang="en-US" sz="1200" dirty="0"/>
                <a:t>管理機能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電子決裁機能</a:t>
              </a:r>
              <a:endParaRPr kumimoji="1" lang="en-US" altLang="ja-JP" sz="1200" dirty="0"/>
            </a:p>
          </p:txBody>
        </p:sp>
        <p:cxnSp>
          <p:nvCxnSpPr>
            <p:cNvPr id="11" name="Straight Arrow Connector 3">
              <a:extLst>
                <a:ext uri="{FF2B5EF4-FFF2-40B4-BE49-F238E27FC236}">
                  <a16:creationId xmlns:a16="http://schemas.microsoft.com/office/drawing/2014/main" id="{E9255680-E369-F29B-9B51-641B92031672}"/>
                </a:ext>
              </a:extLst>
            </p:cNvPr>
            <p:cNvCxnSpPr>
              <a:cxnSpLocks/>
              <a:stCxn id="7" idx="3"/>
              <a:endCxn id="14" idx="1"/>
            </p:cNvCxnSpPr>
            <p:nvPr/>
          </p:nvCxnSpPr>
          <p:spPr>
            <a:xfrm flipV="1">
              <a:off x="3677202" y="4129053"/>
              <a:ext cx="579639" cy="63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9">
              <a:extLst>
                <a:ext uri="{FF2B5EF4-FFF2-40B4-BE49-F238E27FC236}">
                  <a16:creationId xmlns:a16="http://schemas.microsoft.com/office/drawing/2014/main" id="{E109F2BE-455D-7BFB-1671-CEB240878CDB}"/>
                </a:ext>
              </a:extLst>
            </p:cNvPr>
            <p:cNvSpPr txBox="1">
              <a:spLocks noChangeArrowheads="1"/>
            </p:cNvSpPr>
            <p:nvPr/>
          </p:nvSpPr>
          <p:spPr bwMode="auto">
            <a:xfrm>
              <a:off x="3779345" y="4429976"/>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ファイル生成関数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4" name="Graphic 10">
              <a:extLst>
                <a:ext uri="{FF2B5EF4-FFF2-40B4-BE49-F238E27FC236}">
                  <a16:creationId xmlns:a16="http://schemas.microsoft.com/office/drawing/2014/main" id="{4A984FBE-2F4F-E698-69CC-B2C8A718A60C}"/>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4256841" y="385473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8">
              <a:extLst>
                <a:ext uri="{FF2B5EF4-FFF2-40B4-BE49-F238E27FC236}">
                  <a16:creationId xmlns:a16="http://schemas.microsoft.com/office/drawing/2014/main" id="{DD863C58-C886-13FB-7F32-01C2115D851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389240" y="385614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41">
              <a:extLst>
                <a:ext uri="{FF2B5EF4-FFF2-40B4-BE49-F238E27FC236}">
                  <a16:creationId xmlns:a16="http://schemas.microsoft.com/office/drawing/2014/main" id="{879EA034-FF30-B9FF-C3D3-1169230F0770}"/>
                </a:ext>
              </a:extLst>
            </p:cNvPr>
            <p:cNvCxnSpPr>
              <a:cxnSpLocks/>
              <a:stCxn id="14" idx="3"/>
              <a:endCxn id="15" idx="1"/>
            </p:cNvCxnSpPr>
            <p:nvPr/>
          </p:nvCxnSpPr>
          <p:spPr>
            <a:xfrm>
              <a:off x="4805481" y="4129053"/>
              <a:ext cx="583759" cy="1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42">
              <a:extLst>
                <a:ext uri="{FF2B5EF4-FFF2-40B4-BE49-F238E27FC236}">
                  <a16:creationId xmlns:a16="http://schemas.microsoft.com/office/drawing/2014/main" id="{9B3FEFE9-C0FB-EA2B-4E1A-1BE375F03A47}"/>
                </a:ext>
              </a:extLst>
            </p:cNvPr>
            <p:cNvCxnSpPr>
              <a:cxnSpLocks/>
              <a:stCxn id="15" idx="3"/>
              <a:endCxn id="28" idx="1"/>
            </p:cNvCxnSpPr>
            <p:nvPr/>
          </p:nvCxnSpPr>
          <p:spPr>
            <a:xfrm>
              <a:off x="5937880" y="4130467"/>
              <a:ext cx="5486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2">
              <a:extLst>
                <a:ext uri="{FF2B5EF4-FFF2-40B4-BE49-F238E27FC236}">
                  <a16:creationId xmlns:a16="http://schemas.microsoft.com/office/drawing/2014/main" id="{2FBFC2D2-46EC-4670-584D-B730005E8D3F}"/>
                </a:ext>
              </a:extLst>
            </p:cNvPr>
            <p:cNvSpPr txBox="1">
              <a:spLocks noChangeArrowheads="1"/>
            </p:cNvSpPr>
            <p:nvPr/>
          </p:nvSpPr>
          <p:spPr bwMode="auto">
            <a:xfrm>
              <a:off x="10220897" y="4443860"/>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19" name="Graphic 23">
              <a:extLst>
                <a:ext uri="{FF2B5EF4-FFF2-40B4-BE49-F238E27FC236}">
                  <a16:creationId xmlns:a16="http://schemas.microsoft.com/office/drawing/2014/main" id="{952A2B47-D23A-59D2-3AA9-748DBA859788}"/>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flipH="1">
              <a:off x="10317566" y="387143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45">
              <a:extLst>
                <a:ext uri="{FF2B5EF4-FFF2-40B4-BE49-F238E27FC236}">
                  <a16:creationId xmlns:a16="http://schemas.microsoft.com/office/drawing/2014/main" id="{760664CB-B02A-82CF-20FE-C9692AFBBFE3}"/>
                </a:ext>
              </a:extLst>
            </p:cNvPr>
            <p:cNvCxnSpPr>
              <a:cxnSpLocks/>
              <a:stCxn id="21" idx="3"/>
              <a:endCxn id="19" idx="3"/>
            </p:cNvCxnSpPr>
            <p:nvPr/>
          </p:nvCxnSpPr>
          <p:spPr>
            <a:xfrm flipV="1">
              <a:off x="8249301" y="4106384"/>
              <a:ext cx="2068265" cy="175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1" name="Graphic 24">
              <a:extLst>
                <a:ext uri="{FF2B5EF4-FFF2-40B4-BE49-F238E27FC236}">
                  <a16:creationId xmlns:a16="http://schemas.microsoft.com/office/drawing/2014/main" id="{1261C1C5-D9B7-A836-2312-8073E77B9B12}"/>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700661" y="384962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9">
              <a:extLst>
                <a:ext uri="{FF2B5EF4-FFF2-40B4-BE49-F238E27FC236}">
                  <a16:creationId xmlns:a16="http://schemas.microsoft.com/office/drawing/2014/main" id="{011B2988-A4AA-EAA8-8439-4B36CF3E721F}"/>
                </a:ext>
              </a:extLst>
            </p:cNvPr>
            <p:cNvSpPr txBox="1">
              <a:spLocks noChangeArrowheads="1"/>
            </p:cNvSpPr>
            <p:nvPr/>
          </p:nvSpPr>
          <p:spPr bwMode="auto">
            <a:xfrm>
              <a:off x="7223165" y="4397033"/>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SNS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通知トピック</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3" name="Connector: Elbow 48">
              <a:extLst>
                <a:ext uri="{FF2B5EF4-FFF2-40B4-BE49-F238E27FC236}">
                  <a16:creationId xmlns:a16="http://schemas.microsoft.com/office/drawing/2014/main" id="{E866B420-8CA8-10DA-A966-44AAC429427D}"/>
                </a:ext>
              </a:extLst>
            </p:cNvPr>
            <p:cNvCxnSpPr>
              <a:cxnSpLocks/>
              <a:stCxn id="15" idx="0"/>
              <a:endCxn id="19" idx="0"/>
            </p:cNvCxnSpPr>
            <p:nvPr/>
          </p:nvCxnSpPr>
          <p:spPr>
            <a:xfrm rot="16200000" flipH="1">
              <a:off x="8100394" y="1419312"/>
              <a:ext cx="15287" cy="4888956"/>
            </a:xfrm>
            <a:prstGeom prst="bentConnector3">
              <a:avLst>
                <a:gd name="adj1" fmla="val -426945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9">
              <a:extLst>
                <a:ext uri="{FF2B5EF4-FFF2-40B4-BE49-F238E27FC236}">
                  <a16:creationId xmlns:a16="http://schemas.microsoft.com/office/drawing/2014/main" id="{3840A134-221B-7B2C-B9F8-8E28530A3CB9}"/>
                </a:ext>
              </a:extLst>
            </p:cNvPr>
            <p:cNvSpPr txBox="1">
              <a:spLocks noChangeArrowheads="1"/>
            </p:cNvSpPr>
            <p:nvPr/>
          </p:nvSpPr>
          <p:spPr bwMode="auto">
            <a:xfrm>
              <a:off x="7495539" y="2819196"/>
              <a:ext cx="15036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ファイルダウンロード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5" name="Graphic 16">
              <a:extLst>
                <a:ext uri="{FF2B5EF4-FFF2-40B4-BE49-F238E27FC236}">
                  <a16:creationId xmlns:a16="http://schemas.microsoft.com/office/drawing/2014/main" id="{174A422C-A220-048A-F53C-A78A1E2FBB78}"/>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7119436" y="268344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9">
              <a:extLst>
                <a:ext uri="{FF2B5EF4-FFF2-40B4-BE49-F238E27FC236}">
                  <a16:creationId xmlns:a16="http://schemas.microsoft.com/office/drawing/2014/main" id="{2D2A3B5B-677E-8405-EFDB-4675D9772385}"/>
                </a:ext>
              </a:extLst>
            </p:cNvPr>
            <p:cNvSpPr txBox="1">
              <a:spLocks noChangeArrowheads="1"/>
            </p:cNvSpPr>
            <p:nvPr/>
          </p:nvSpPr>
          <p:spPr bwMode="auto">
            <a:xfrm>
              <a:off x="6024024" y="4421116"/>
              <a:ext cx="15036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en-US" altLang="ja-JP" sz="1000" dirty="0" err="1">
                  <a:latin typeface="Amazon Ember" panose="020B0603020204020204" pitchFamily="34" charset="0"/>
                  <a:ea typeface="Amazon Ember" panose="020B0603020204020204" pitchFamily="34" charset="0"/>
                  <a:cs typeface="Amazon Ember" panose="020B0603020204020204" pitchFamily="34" charset="0"/>
                </a:rPr>
                <a:t>PresignedURL</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発行関数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8" name="Graphic 10">
              <a:extLst>
                <a:ext uri="{FF2B5EF4-FFF2-40B4-BE49-F238E27FC236}">
                  <a16:creationId xmlns:a16="http://schemas.microsoft.com/office/drawing/2014/main" id="{0A5CF0C7-7CB5-C47F-634F-A8E332FAE61A}"/>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6486520" y="385614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54">
              <a:extLst>
                <a:ext uri="{FF2B5EF4-FFF2-40B4-BE49-F238E27FC236}">
                  <a16:creationId xmlns:a16="http://schemas.microsoft.com/office/drawing/2014/main" id="{85BDC8CD-C77A-6CA3-F7B0-60DB5EBFABAC}"/>
                </a:ext>
              </a:extLst>
            </p:cNvPr>
            <p:cNvCxnSpPr>
              <a:cxnSpLocks/>
              <a:stCxn id="28" idx="3"/>
              <a:endCxn id="21" idx="1"/>
            </p:cNvCxnSpPr>
            <p:nvPr/>
          </p:nvCxnSpPr>
          <p:spPr>
            <a:xfrm flipV="1">
              <a:off x="7035160" y="4123944"/>
              <a:ext cx="665501" cy="65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9">
              <a:extLst>
                <a:ext uri="{FF2B5EF4-FFF2-40B4-BE49-F238E27FC236}">
                  <a16:creationId xmlns:a16="http://schemas.microsoft.com/office/drawing/2014/main" id="{36D47A07-3564-477A-2DAB-039ABAADF477}"/>
                </a:ext>
              </a:extLst>
            </p:cNvPr>
            <p:cNvSpPr txBox="1">
              <a:spLocks noChangeArrowheads="1"/>
            </p:cNvSpPr>
            <p:nvPr/>
          </p:nvSpPr>
          <p:spPr bwMode="auto">
            <a:xfrm>
              <a:off x="4903012" y="4397033"/>
              <a:ext cx="15036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出力ファイル保管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33956310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zh-TW"/>
              <a:t>5-1-9-1</a:t>
            </a:r>
            <a:r>
              <a:rPr kumimoji="1" lang="en-US" altLang="zh-TW" dirty="0"/>
              <a:t>. </a:t>
            </a:r>
            <a:r>
              <a:rPr kumimoji="1" lang="zh-TW" altLang="en-US" dirty="0"/>
              <a:t>書類出力</a:t>
            </a:r>
            <a:r>
              <a:rPr kumimoji="1" lang="en-US" altLang="zh-TW" dirty="0"/>
              <a:t>_</a:t>
            </a:r>
            <a:r>
              <a:rPr kumimoji="1" lang="zh-TW" altLang="en-US" dirty="0"/>
              <a:t>書類出力機能</a:t>
            </a:r>
            <a:br>
              <a:rPr kumimoji="1" lang="en-US" altLang="zh-TW" dirty="0"/>
            </a:br>
            <a:r>
              <a:rPr kumimoji="1" lang="ja-JP" altLang="en-US" sz="3600" dirty="0"/>
              <a:t>（パターン</a:t>
            </a:r>
            <a:r>
              <a:rPr kumimoji="1" lang="en-US" altLang="ja-JP" sz="3600" dirty="0"/>
              <a:t>2 S3</a:t>
            </a:r>
            <a:r>
              <a:rPr kumimoji="1" lang="ja-JP" altLang="en-US" sz="3600" dirty="0"/>
              <a:t>コンソールからのダウンロード）</a:t>
            </a:r>
          </a:p>
        </p:txBody>
      </p:sp>
      <p:grpSp>
        <p:nvGrpSpPr>
          <p:cNvPr id="2" name="グループ化 1">
            <a:extLst>
              <a:ext uri="{FF2B5EF4-FFF2-40B4-BE49-F238E27FC236}">
                <a16:creationId xmlns:a16="http://schemas.microsoft.com/office/drawing/2014/main" id="{68472CCA-F2DC-5D9F-A54C-39F2FD918821}"/>
              </a:ext>
            </a:extLst>
          </p:cNvPr>
          <p:cNvGrpSpPr/>
          <p:nvPr/>
        </p:nvGrpSpPr>
        <p:grpSpPr>
          <a:xfrm>
            <a:off x="3815264" y="1947138"/>
            <a:ext cx="10370135" cy="6987431"/>
            <a:chOff x="515576" y="656338"/>
            <a:chExt cx="10370135" cy="6987431"/>
          </a:xfrm>
        </p:grpSpPr>
        <p:sp>
          <p:nvSpPr>
            <p:cNvPr id="4" name="正方形/長方形 3">
              <a:extLst>
                <a:ext uri="{FF2B5EF4-FFF2-40B4-BE49-F238E27FC236}">
                  <a16:creationId xmlns:a16="http://schemas.microsoft.com/office/drawing/2014/main" id="{A4EF4872-C21C-F542-811B-FE0B47C8AB54}"/>
                </a:ext>
              </a:extLst>
            </p:cNvPr>
            <p:cNvSpPr/>
            <p:nvPr/>
          </p:nvSpPr>
          <p:spPr>
            <a:xfrm>
              <a:off x="3905164" y="1431106"/>
              <a:ext cx="5140961" cy="5052441"/>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書類出力</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書類</a:t>
              </a:r>
              <a:r>
                <a:rPr kumimoji="1" lang="ja-JP" altLang="en-US" sz="1600" dirty="0">
                  <a:solidFill>
                    <a:schemeClr val="tx1"/>
                  </a:solidFill>
                  <a:latin typeface="Meiryo UI" panose="020B0604030504040204" pitchFamily="34" charset="-128"/>
                  <a:ea typeface="Meiryo UI" panose="020B0604030504040204" pitchFamily="34" charset="-128"/>
                </a:rPr>
                <a:t>出力機能</a:t>
              </a:r>
            </a:p>
          </p:txBody>
        </p:sp>
        <p:pic>
          <p:nvPicPr>
            <p:cNvPr id="5" name="Graphic 8">
              <a:extLst>
                <a:ext uri="{FF2B5EF4-FFF2-40B4-BE49-F238E27FC236}">
                  <a16:creationId xmlns:a16="http://schemas.microsoft.com/office/drawing/2014/main" id="{6112EE8F-3B2F-1C22-B3D9-3D01D9C1DD4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5993677" y="384839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700AAA60-C4A5-7CA2-9423-D44326E8BAF2}"/>
                </a:ext>
              </a:extLst>
            </p:cNvPr>
            <p:cNvSpPr txBox="1">
              <a:spLocks noChangeArrowheads="1"/>
            </p:cNvSpPr>
            <p:nvPr/>
          </p:nvSpPr>
          <p:spPr bwMode="auto">
            <a:xfrm>
              <a:off x="5506163" y="4397033"/>
              <a:ext cx="15036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出力ファイル保管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7" name="Rectangle 78">
              <a:extLst>
                <a:ext uri="{FF2B5EF4-FFF2-40B4-BE49-F238E27FC236}">
                  <a16:creationId xmlns:a16="http://schemas.microsoft.com/office/drawing/2014/main" id="{0BCFDA45-5E32-32A8-A5FD-3D16BB6196F3}"/>
                </a:ext>
              </a:extLst>
            </p:cNvPr>
            <p:cNvSpPr/>
            <p:nvPr/>
          </p:nvSpPr>
          <p:spPr>
            <a:xfrm>
              <a:off x="515576" y="657926"/>
              <a:ext cx="8765500"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5EF1A797-1465-603B-2388-85C6C091130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5577" y="656338"/>
              <a:ext cx="381000" cy="381000"/>
            </a:xfrm>
            <a:prstGeom prst="rect">
              <a:avLst/>
            </a:prstGeom>
          </p:spPr>
        </p:pic>
        <p:sp>
          <p:nvSpPr>
            <p:cNvPr id="9" name="Rectangle 115">
              <a:extLst>
                <a:ext uri="{FF2B5EF4-FFF2-40B4-BE49-F238E27FC236}">
                  <a16:creationId xmlns:a16="http://schemas.microsoft.com/office/drawing/2014/main" id="{EBD2B88A-80C4-8EE8-7DE3-F9787AB305D6}"/>
                </a:ext>
              </a:extLst>
            </p:cNvPr>
            <p:cNvSpPr/>
            <p:nvPr/>
          </p:nvSpPr>
          <p:spPr>
            <a:xfrm>
              <a:off x="872775" y="2859101"/>
              <a:ext cx="2804427" cy="25526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20">
              <a:extLst>
                <a:ext uri="{FF2B5EF4-FFF2-40B4-BE49-F238E27FC236}">
                  <a16:creationId xmlns:a16="http://schemas.microsoft.com/office/drawing/2014/main" id="{21B359BB-9D32-9C8E-C3AC-BBD9970E5188}"/>
                </a:ext>
              </a:extLst>
            </p:cNvPr>
            <p:cNvSpPr txBox="1">
              <a:spLocks noChangeArrowheads="1"/>
            </p:cNvSpPr>
            <p:nvPr/>
          </p:nvSpPr>
          <p:spPr bwMode="auto">
            <a:xfrm>
              <a:off x="1083129" y="3038880"/>
              <a:ext cx="2439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ラベルや書類を出力する機能</a:t>
              </a:r>
              <a:endParaRPr lang="en-US" altLang="ja-JP" sz="1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TextBox 20">
              <a:extLst>
                <a:ext uri="{FF2B5EF4-FFF2-40B4-BE49-F238E27FC236}">
                  <a16:creationId xmlns:a16="http://schemas.microsoft.com/office/drawing/2014/main" id="{62B36096-8D08-FFDE-1087-364D472711BF}"/>
                </a:ext>
              </a:extLst>
            </p:cNvPr>
            <p:cNvSpPr txBox="1">
              <a:spLocks noChangeArrowheads="1"/>
            </p:cNvSpPr>
            <p:nvPr/>
          </p:nvSpPr>
          <p:spPr bwMode="auto">
            <a:xfrm>
              <a:off x="1100737" y="4192621"/>
              <a:ext cx="21999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ステータス管理機能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電子決裁機能</a:t>
              </a:r>
              <a:endParaRPr kumimoji="1" lang="en-US" altLang="ja-JP" sz="1200" dirty="0"/>
            </a:p>
          </p:txBody>
        </p:sp>
        <p:cxnSp>
          <p:nvCxnSpPr>
            <p:cNvPr id="13" name="Straight Arrow Connector 3">
              <a:extLst>
                <a:ext uri="{FF2B5EF4-FFF2-40B4-BE49-F238E27FC236}">
                  <a16:creationId xmlns:a16="http://schemas.microsoft.com/office/drawing/2014/main" id="{6CAD407E-3D0C-EC3D-CEDD-60985CDE93AA}"/>
                </a:ext>
              </a:extLst>
            </p:cNvPr>
            <p:cNvCxnSpPr>
              <a:cxnSpLocks/>
              <a:stCxn id="9" idx="3"/>
              <a:endCxn id="25" idx="1"/>
            </p:cNvCxnSpPr>
            <p:nvPr/>
          </p:nvCxnSpPr>
          <p:spPr>
            <a:xfrm flipV="1">
              <a:off x="3677202" y="4129053"/>
              <a:ext cx="579639" cy="63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73">
              <a:extLst>
                <a:ext uri="{FF2B5EF4-FFF2-40B4-BE49-F238E27FC236}">
                  <a16:creationId xmlns:a16="http://schemas.microsoft.com/office/drawing/2014/main" id="{F734ED01-7D66-E157-5732-2C779185A637}"/>
                </a:ext>
              </a:extLst>
            </p:cNvPr>
            <p:cNvCxnSpPr>
              <a:cxnSpLocks/>
              <a:stCxn id="5" idx="3"/>
              <a:endCxn id="18" idx="1"/>
            </p:cNvCxnSpPr>
            <p:nvPr/>
          </p:nvCxnSpPr>
          <p:spPr>
            <a:xfrm>
              <a:off x="6542317" y="4122713"/>
              <a:ext cx="1116501" cy="1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2">
              <a:extLst>
                <a:ext uri="{FF2B5EF4-FFF2-40B4-BE49-F238E27FC236}">
                  <a16:creationId xmlns:a16="http://schemas.microsoft.com/office/drawing/2014/main" id="{C634472B-6E8C-C06A-DE09-F77AC9E8C596}"/>
                </a:ext>
              </a:extLst>
            </p:cNvPr>
            <p:cNvSpPr txBox="1">
              <a:spLocks noChangeArrowheads="1"/>
            </p:cNvSpPr>
            <p:nvPr/>
          </p:nvSpPr>
          <p:spPr bwMode="auto">
            <a:xfrm>
              <a:off x="10220897" y="4443860"/>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16" name="Graphic 23">
              <a:extLst>
                <a:ext uri="{FF2B5EF4-FFF2-40B4-BE49-F238E27FC236}">
                  <a16:creationId xmlns:a16="http://schemas.microsoft.com/office/drawing/2014/main" id="{DBA90BB1-8E5C-C3E3-C0B8-74EC79B9268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flipH="1">
              <a:off x="10317566" y="387143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11">
              <a:extLst>
                <a:ext uri="{FF2B5EF4-FFF2-40B4-BE49-F238E27FC236}">
                  <a16:creationId xmlns:a16="http://schemas.microsoft.com/office/drawing/2014/main" id="{CD7AFE80-DB68-BCFB-F72C-340302B91279}"/>
                </a:ext>
              </a:extLst>
            </p:cNvPr>
            <p:cNvCxnSpPr>
              <a:cxnSpLocks/>
              <a:stCxn id="18" idx="3"/>
              <a:endCxn id="16" idx="3"/>
            </p:cNvCxnSpPr>
            <p:nvPr/>
          </p:nvCxnSpPr>
          <p:spPr>
            <a:xfrm flipV="1">
              <a:off x="8207458" y="4106384"/>
              <a:ext cx="2110108" cy="175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Graphic 24">
              <a:extLst>
                <a:ext uri="{FF2B5EF4-FFF2-40B4-BE49-F238E27FC236}">
                  <a16:creationId xmlns:a16="http://schemas.microsoft.com/office/drawing/2014/main" id="{6C2308E2-51D4-D574-57C4-56DFDACE5702}"/>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658818" y="384962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9">
              <a:extLst>
                <a:ext uri="{FF2B5EF4-FFF2-40B4-BE49-F238E27FC236}">
                  <a16:creationId xmlns:a16="http://schemas.microsoft.com/office/drawing/2014/main" id="{4F8B471E-C0CA-465D-C429-D81C9951F527}"/>
                </a:ext>
              </a:extLst>
            </p:cNvPr>
            <p:cNvSpPr txBox="1">
              <a:spLocks noChangeArrowheads="1"/>
            </p:cNvSpPr>
            <p:nvPr/>
          </p:nvSpPr>
          <p:spPr bwMode="auto">
            <a:xfrm>
              <a:off x="7181322" y="4397033"/>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SNS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通知トピック</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0" name="Connector: Elbow 18">
              <a:extLst>
                <a:ext uri="{FF2B5EF4-FFF2-40B4-BE49-F238E27FC236}">
                  <a16:creationId xmlns:a16="http://schemas.microsoft.com/office/drawing/2014/main" id="{87EDE159-4481-10BF-9293-943B17657505}"/>
                </a:ext>
              </a:extLst>
            </p:cNvPr>
            <p:cNvCxnSpPr>
              <a:cxnSpLocks/>
              <a:stCxn id="5" idx="0"/>
              <a:endCxn id="16" idx="0"/>
            </p:cNvCxnSpPr>
            <p:nvPr/>
          </p:nvCxnSpPr>
          <p:spPr>
            <a:xfrm rot="16200000" flipH="1">
              <a:off x="8398735" y="1717654"/>
              <a:ext cx="23041" cy="4284519"/>
            </a:xfrm>
            <a:prstGeom prst="bentConnector3">
              <a:avLst>
                <a:gd name="adj1" fmla="val -2508229"/>
              </a:avLst>
            </a:prstGeom>
            <a:ln>
              <a:tailEnd type="triangle"/>
            </a:ln>
          </p:spPr>
          <p:style>
            <a:lnRef idx="1">
              <a:schemeClr val="dk1"/>
            </a:lnRef>
            <a:fillRef idx="0">
              <a:schemeClr val="dk1"/>
            </a:fillRef>
            <a:effectRef idx="0">
              <a:schemeClr val="dk1"/>
            </a:effectRef>
            <a:fontRef idx="minor">
              <a:schemeClr val="tx1"/>
            </a:fontRef>
          </p:style>
        </p:cxnSp>
        <p:sp>
          <p:nvSpPr>
            <p:cNvPr id="21" name="TextBox 9">
              <a:extLst>
                <a:ext uri="{FF2B5EF4-FFF2-40B4-BE49-F238E27FC236}">
                  <a16:creationId xmlns:a16="http://schemas.microsoft.com/office/drawing/2014/main" id="{A8EF5547-8CD8-B106-1C21-EBFF3F55464A}"/>
                </a:ext>
              </a:extLst>
            </p:cNvPr>
            <p:cNvSpPr txBox="1">
              <a:spLocks noChangeArrowheads="1"/>
            </p:cNvSpPr>
            <p:nvPr/>
          </p:nvSpPr>
          <p:spPr bwMode="auto">
            <a:xfrm>
              <a:off x="7546909" y="2819196"/>
              <a:ext cx="15036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ファイルダウンロード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 name="Graphic 16">
              <a:extLst>
                <a:ext uri="{FF2B5EF4-FFF2-40B4-BE49-F238E27FC236}">
                  <a16:creationId xmlns:a16="http://schemas.microsoft.com/office/drawing/2014/main" id="{8D3AE749-102F-ED34-84E1-41AA4569F583}"/>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290162" y="2802797"/>
              <a:ext cx="337844" cy="33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9">
              <a:extLst>
                <a:ext uri="{FF2B5EF4-FFF2-40B4-BE49-F238E27FC236}">
                  <a16:creationId xmlns:a16="http://schemas.microsoft.com/office/drawing/2014/main" id="{259E1AE5-04A2-4C45-0EF6-173808504204}"/>
                </a:ext>
              </a:extLst>
            </p:cNvPr>
            <p:cNvSpPr txBox="1">
              <a:spLocks noChangeArrowheads="1"/>
            </p:cNvSpPr>
            <p:nvPr/>
          </p:nvSpPr>
          <p:spPr bwMode="auto">
            <a:xfrm>
              <a:off x="3779345" y="4429976"/>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ファイル生成関数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5" name="Graphic 10">
              <a:extLst>
                <a:ext uri="{FF2B5EF4-FFF2-40B4-BE49-F238E27FC236}">
                  <a16:creationId xmlns:a16="http://schemas.microsoft.com/office/drawing/2014/main" id="{503072D1-E225-06D5-251D-A1407E27D8B2}"/>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4256841" y="385473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31">
              <a:extLst>
                <a:ext uri="{FF2B5EF4-FFF2-40B4-BE49-F238E27FC236}">
                  <a16:creationId xmlns:a16="http://schemas.microsoft.com/office/drawing/2014/main" id="{1D0D44DF-92C4-C34A-1F44-14948E310A9A}"/>
                </a:ext>
              </a:extLst>
            </p:cNvPr>
            <p:cNvCxnSpPr>
              <a:cxnSpLocks/>
              <a:stCxn id="25" idx="3"/>
              <a:endCxn id="5" idx="1"/>
            </p:cNvCxnSpPr>
            <p:nvPr/>
          </p:nvCxnSpPr>
          <p:spPr>
            <a:xfrm flipV="1">
              <a:off x="4805481" y="4122713"/>
              <a:ext cx="1188196" cy="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Graphic 6">
              <a:extLst>
                <a:ext uri="{FF2B5EF4-FFF2-40B4-BE49-F238E27FC236}">
                  <a16:creationId xmlns:a16="http://schemas.microsoft.com/office/drawing/2014/main" id="{330D0DCA-DE95-D589-F378-4732BE752028}"/>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8656890" y="3739087"/>
              <a:ext cx="317810" cy="31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539331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zh-TW"/>
              <a:t>5-1-9-1</a:t>
            </a:r>
            <a:r>
              <a:rPr kumimoji="1" lang="en-US" altLang="zh-TW" dirty="0"/>
              <a:t>. </a:t>
            </a:r>
            <a:r>
              <a:rPr kumimoji="1" lang="zh-TW" altLang="en-US" dirty="0"/>
              <a:t>書類出力</a:t>
            </a:r>
            <a:r>
              <a:rPr kumimoji="1" lang="en-US" altLang="zh-TW" dirty="0"/>
              <a:t>_</a:t>
            </a:r>
            <a:r>
              <a:rPr kumimoji="1" lang="zh-TW" altLang="en-US" dirty="0"/>
              <a:t>書類出力機能</a:t>
            </a:r>
            <a:br>
              <a:rPr kumimoji="1" lang="en-US" altLang="zh-TW" dirty="0"/>
            </a:br>
            <a:r>
              <a:rPr kumimoji="1" lang="ja-JP" altLang="en-US" sz="3600" dirty="0"/>
              <a:t>（パターン</a:t>
            </a:r>
            <a:r>
              <a:rPr kumimoji="1" lang="en-US" altLang="ja-JP" sz="3600" dirty="0"/>
              <a:t>3 </a:t>
            </a:r>
            <a:r>
              <a:rPr kumimoji="1" lang="ja-JP" altLang="en-US" sz="3600" dirty="0"/>
              <a:t>印刷会社等外部へのファイル送付）</a:t>
            </a:r>
          </a:p>
        </p:txBody>
      </p:sp>
      <p:grpSp>
        <p:nvGrpSpPr>
          <p:cNvPr id="2" name="グループ化 1">
            <a:extLst>
              <a:ext uri="{FF2B5EF4-FFF2-40B4-BE49-F238E27FC236}">
                <a16:creationId xmlns:a16="http://schemas.microsoft.com/office/drawing/2014/main" id="{E4283DAA-FB98-2BE9-D274-240772A06732}"/>
              </a:ext>
            </a:extLst>
          </p:cNvPr>
          <p:cNvGrpSpPr/>
          <p:nvPr/>
        </p:nvGrpSpPr>
        <p:grpSpPr>
          <a:xfrm>
            <a:off x="3757286" y="2165451"/>
            <a:ext cx="10486090" cy="6985843"/>
            <a:chOff x="945766" y="657926"/>
            <a:chExt cx="10486090" cy="6985843"/>
          </a:xfrm>
        </p:grpSpPr>
        <p:sp>
          <p:nvSpPr>
            <p:cNvPr id="4" name="正方形/長方形 3">
              <a:extLst>
                <a:ext uri="{FF2B5EF4-FFF2-40B4-BE49-F238E27FC236}">
                  <a16:creationId xmlns:a16="http://schemas.microsoft.com/office/drawing/2014/main" id="{9613766A-90DE-19E8-C0CE-0BFCF9642FD6}"/>
                </a:ext>
              </a:extLst>
            </p:cNvPr>
            <p:cNvSpPr/>
            <p:nvPr/>
          </p:nvSpPr>
          <p:spPr>
            <a:xfrm>
              <a:off x="4254482" y="1431106"/>
              <a:ext cx="5444322" cy="5052441"/>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書類出力</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書類</a:t>
              </a:r>
              <a:r>
                <a:rPr kumimoji="1" lang="ja-JP" altLang="en-US" sz="1600" dirty="0">
                  <a:solidFill>
                    <a:schemeClr val="tx1"/>
                  </a:solidFill>
                  <a:latin typeface="Meiryo UI" panose="020B0604030504040204" pitchFamily="34" charset="-128"/>
                  <a:ea typeface="Meiryo UI" panose="020B0604030504040204" pitchFamily="34" charset="-128"/>
                </a:rPr>
                <a:t>出力機能</a:t>
              </a:r>
            </a:p>
          </p:txBody>
        </p:sp>
        <p:pic>
          <p:nvPicPr>
            <p:cNvPr id="5" name="Graphic 8">
              <a:extLst>
                <a:ext uri="{FF2B5EF4-FFF2-40B4-BE49-F238E27FC236}">
                  <a16:creationId xmlns:a16="http://schemas.microsoft.com/office/drawing/2014/main" id="{229408DC-1B6C-31DE-1A2B-F13A01F24B9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5767650" y="384839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E8D0D3CE-2F2B-2469-EF81-3DEA4D892126}"/>
                </a:ext>
              </a:extLst>
            </p:cNvPr>
            <p:cNvSpPr txBox="1">
              <a:spLocks noChangeArrowheads="1"/>
            </p:cNvSpPr>
            <p:nvPr/>
          </p:nvSpPr>
          <p:spPr bwMode="auto">
            <a:xfrm>
              <a:off x="5312415" y="4415414"/>
              <a:ext cx="15036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出力ファイル保管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7" name="Rectangle 78">
              <a:extLst>
                <a:ext uri="{FF2B5EF4-FFF2-40B4-BE49-F238E27FC236}">
                  <a16:creationId xmlns:a16="http://schemas.microsoft.com/office/drawing/2014/main" id="{B0ECAF02-7C23-B85A-A3F5-1032BE394E23}"/>
                </a:ext>
              </a:extLst>
            </p:cNvPr>
            <p:cNvSpPr/>
            <p:nvPr/>
          </p:nvSpPr>
          <p:spPr>
            <a:xfrm>
              <a:off x="945767" y="657926"/>
              <a:ext cx="9174602"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8" name="Graphic 79">
              <a:extLst>
                <a:ext uri="{FF2B5EF4-FFF2-40B4-BE49-F238E27FC236}">
                  <a16:creationId xmlns:a16="http://schemas.microsoft.com/office/drawing/2014/main" id="{2464ED15-19B0-0845-6FCF-61224A624EF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5766" y="657926"/>
              <a:ext cx="381000" cy="381000"/>
            </a:xfrm>
            <a:prstGeom prst="rect">
              <a:avLst/>
            </a:prstGeom>
          </p:spPr>
        </p:pic>
        <p:sp>
          <p:nvSpPr>
            <p:cNvPr id="9" name="Rectangle 115">
              <a:extLst>
                <a:ext uri="{FF2B5EF4-FFF2-40B4-BE49-F238E27FC236}">
                  <a16:creationId xmlns:a16="http://schemas.microsoft.com/office/drawing/2014/main" id="{FBFEC009-D98B-F7A9-58E4-A79D6B2C3CC5}"/>
                </a:ext>
              </a:extLst>
            </p:cNvPr>
            <p:cNvSpPr/>
            <p:nvPr/>
          </p:nvSpPr>
          <p:spPr>
            <a:xfrm>
              <a:off x="1222093" y="2848827"/>
              <a:ext cx="2804427" cy="25526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20">
              <a:extLst>
                <a:ext uri="{FF2B5EF4-FFF2-40B4-BE49-F238E27FC236}">
                  <a16:creationId xmlns:a16="http://schemas.microsoft.com/office/drawing/2014/main" id="{DE4A9C8C-96BC-4ABB-3F6B-58EF5DC9B138}"/>
                </a:ext>
              </a:extLst>
            </p:cNvPr>
            <p:cNvSpPr txBox="1">
              <a:spLocks noChangeArrowheads="1"/>
            </p:cNvSpPr>
            <p:nvPr/>
          </p:nvSpPr>
          <p:spPr bwMode="auto">
            <a:xfrm>
              <a:off x="1432447" y="3028606"/>
              <a:ext cx="2439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ラベルや書類を出力する機能</a:t>
              </a:r>
              <a:endParaRPr lang="en-US" altLang="ja-JP" sz="18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2" name="Straight Arrow Connector 3">
              <a:extLst>
                <a:ext uri="{FF2B5EF4-FFF2-40B4-BE49-F238E27FC236}">
                  <a16:creationId xmlns:a16="http://schemas.microsoft.com/office/drawing/2014/main" id="{9EFC12EB-7E44-33F0-7B95-F6E9349BDF60}"/>
                </a:ext>
              </a:extLst>
            </p:cNvPr>
            <p:cNvCxnSpPr>
              <a:cxnSpLocks/>
              <a:stCxn id="9" idx="3"/>
              <a:endCxn id="22" idx="1"/>
            </p:cNvCxnSpPr>
            <p:nvPr/>
          </p:nvCxnSpPr>
          <p:spPr>
            <a:xfrm flipV="1">
              <a:off x="4026520" y="4123652"/>
              <a:ext cx="608868" cy="15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73">
              <a:extLst>
                <a:ext uri="{FF2B5EF4-FFF2-40B4-BE49-F238E27FC236}">
                  <a16:creationId xmlns:a16="http://schemas.microsoft.com/office/drawing/2014/main" id="{01596438-AAD6-A214-37A1-CF5F27B85935}"/>
                </a:ext>
              </a:extLst>
            </p:cNvPr>
            <p:cNvCxnSpPr>
              <a:cxnSpLocks/>
              <a:stCxn id="5" idx="3"/>
              <a:endCxn id="18" idx="1"/>
            </p:cNvCxnSpPr>
            <p:nvPr/>
          </p:nvCxnSpPr>
          <p:spPr>
            <a:xfrm flipV="1">
              <a:off x="6316290" y="4116658"/>
              <a:ext cx="695262" cy="60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2">
              <a:extLst>
                <a:ext uri="{FF2B5EF4-FFF2-40B4-BE49-F238E27FC236}">
                  <a16:creationId xmlns:a16="http://schemas.microsoft.com/office/drawing/2014/main" id="{5AC4155E-A5F4-E946-FB77-1360B7B7ADDC}"/>
                </a:ext>
              </a:extLst>
            </p:cNvPr>
            <p:cNvSpPr txBox="1">
              <a:spLocks noChangeArrowheads="1"/>
            </p:cNvSpPr>
            <p:nvPr/>
          </p:nvSpPr>
          <p:spPr bwMode="auto">
            <a:xfrm>
              <a:off x="10597851" y="4459290"/>
              <a:ext cx="834005"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印刷業者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5" name="Graphic 23">
              <a:extLst>
                <a:ext uri="{FF2B5EF4-FFF2-40B4-BE49-F238E27FC236}">
                  <a16:creationId xmlns:a16="http://schemas.microsoft.com/office/drawing/2014/main" id="{53053F76-1026-8EE9-6F69-3865953CC965}"/>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flipH="1">
              <a:off x="10779904" y="3881708"/>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11">
              <a:extLst>
                <a:ext uri="{FF2B5EF4-FFF2-40B4-BE49-F238E27FC236}">
                  <a16:creationId xmlns:a16="http://schemas.microsoft.com/office/drawing/2014/main" id="{5F1C3EFD-A47E-3813-F69C-357D300D93DE}"/>
                </a:ext>
              </a:extLst>
            </p:cNvPr>
            <p:cNvCxnSpPr>
              <a:cxnSpLocks/>
              <a:endCxn id="15" idx="3"/>
            </p:cNvCxnSpPr>
            <p:nvPr/>
          </p:nvCxnSpPr>
          <p:spPr>
            <a:xfrm flipV="1">
              <a:off x="8582137" y="4116658"/>
              <a:ext cx="2197767" cy="60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9">
              <a:extLst>
                <a:ext uri="{FF2B5EF4-FFF2-40B4-BE49-F238E27FC236}">
                  <a16:creationId xmlns:a16="http://schemas.microsoft.com/office/drawing/2014/main" id="{9E4EA39E-BD97-1701-9859-054B1796DCFC}"/>
                </a:ext>
              </a:extLst>
            </p:cNvPr>
            <p:cNvSpPr txBox="1">
              <a:spLocks noChangeArrowheads="1"/>
            </p:cNvSpPr>
            <p:nvPr/>
          </p:nvSpPr>
          <p:spPr bwMode="auto">
            <a:xfrm>
              <a:off x="6534056" y="4397033"/>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メール送信関数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8" name="Graphic 10">
              <a:extLst>
                <a:ext uri="{FF2B5EF4-FFF2-40B4-BE49-F238E27FC236}">
                  <a16:creationId xmlns:a16="http://schemas.microsoft.com/office/drawing/2014/main" id="{17E16918-CAEB-E1F4-E7B6-3AF38575B250}"/>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011552" y="384233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0">
              <a:extLst>
                <a:ext uri="{FF2B5EF4-FFF2-40B4-BE49-F238E27FC236}">
                  <a16:creationId xmlns:a16="http://schemas.microsoft.com/office/drawing/2014/main" id="{4F771EDD-02F4-61FB-BDC5-D0E54E38BCC2}"/>
                </a:ext>
              </a:extLst>
            </p:cNvPr>
            <p:cNvSpPr txBox="1">
              <a:spLocks noChangeArrowheads="1"/>
            </p:cNvSpPr>
            <p:nvPr/>
          </p:nvSpPr>
          <p:spPr bwMode="auto">
            <a:xfrm>
              <a:off x="1450055" y="4182347"/>
              <a:ext cx="21999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ステータス管理機能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電子決裁機能</a:t>
              </a:r>
              <a:endParaRPr kumimoji="1" lang="en-US" altLang="ja-JP" sz="1200" dirty="0"/>
            </a:p>
          </p:txBody>
        </p:sp>
        <p:sp>
          <p:nvSpPr>
            <p:cNvPr id="21" name="TextBox 9">
              <a:extLst>
                <a:ext uri="{FF2B5EF4-FFF2-40B4-BE49-F238E27FC236}">
                  <a16:creationId xmlns:a16="http://schemas.microsoft.com/office/drawing/2014/main" id="{51109F02-716E-1355-C74E-0AE5E67B8A53}"/>
                </a:ext>
              </a:extLst>
            </p:cNvPr>
            <p:cNvSpPr txBox="1">
              <a:spLocks noChangeArrowheads="1"/>
            </p:cNvSpPr>
            <p:nvPr/>
          </p:nvSpPr>
          <p:spPr bwMode="auto">
            <a:xfrm>
              <a:off x="4157892" y="4414301"/>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ファイル生成関数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 name="Graphic 10">
              <a:extLst>
                <a:ext uri="{FF2B5EF4-FFF2-40B4-BE49-F238E27FC236}">
                  <a16:creationId xmlns:a16="http://schemas.microsoft.com/office/drawing/2014/main" id="{7E0D1C49-8BC7-8F64-009C-8BA71D1A5A54}"/>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635388" y="384933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38">
              <a:extLst>
                <a:ext uri="{FF2B5EF4-FFF2-40B4-BE49-F238E27FC236}">
                  <a16:creationId xmlns:a16="http://schemas.microsoft.com/office/drawing/2014/main" id="{7AC5527D-0733-6A3F-B2BA-D4EA8A9C3708}"/>
                </a:ext>
              </a:extLst>
            </p:cNvPr>
            <p:cNvCxnSpPr>
              <a:cxnSpLocks/>
              <a:stCxn id="22" idx="3"/>
              <a:endCxn id="5" idx="1"/>
            </p:cNvCxnSpPr>
            <p:nvPr/>
          </p:nvCxnSpPr>
          <p:spPr>
            <a:xfrm flipV="1">
              <a:off x="5184028" y="4122713"/>
              <a:ext cx="583622" cy="9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Graphic 18">
              <a:extLst>
                <a:ext uri="{FF2B5EF4-FFF2-40B4-BE49-F238E27FC236}">
                  <a16:creationId xmlns:a16="http://schemas.microsoft.com/office/drawing/2014/main" id="{C780D6F6-5425-840D-DD32-A9A81C463C80}"/>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8167059" y="3842338"/>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9">
              <a:extLst>
                <a:ext uri="{FF2B5EF4-FFF2-40B4-BE49-F238E27FC236}">
                  <a16:creationId xmlns:a16="http://schemas.microsoft.com/office/drawing/2014/main" id="{1384F69E-C9BC-5E1C-B416-23B38A8421FD}"/>
                </a:ext>
              </a:extLst>
            </p:cNvPr>
            <p:cNvSpPr txBox="1">
              <a:spLocks noChangeArrowheads="1"/>
            </p:cNvSpPr>
            <p:nvPr/>
          </p:nvSpPr>
          <p:spPr bwMode="auto">
            <a:xfrm>
              <a:off x="7689563" y="4396823"/>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SES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メール送信サービス</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6" name="Straight Arrow Connector 43">
              <a:extLst>
                <a:ext uri="{FF2B5EF4-FFF2-40B4-BE49-F238E27FC236}">
                  <a16:creationId xmlns:a16="http://schemas.microsoft.com/office/drawing/2014/main" id="{1E818B39-18A1-0012-0C01-5936A17D11C4}"/>
                </a:ext>
              </a:extLst>
            </p:cNvPr>
            <p:cNvCxnSpPr>
              <a:cxnSpLocks/>
              <a:stCxn id="18" idx="3"/>
              <a:endCxn id="24" idx="1"/>
            </p:cNvCxnSpPr>
            <p:nvPr/>
          </p:nvCxnSpPr>
          <p:spPr>
            <a:xfrm>
              <a:off x="7560192" y="4116658"/>
              <a:ext cx="6068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Graphic 6">
              <a:extLst>
                <a:ext uri="{FF2B5EF4-FFF2-40B4-BE49-F238E27FC236}">
                  <a16:creationId xmlns:a16="http://schemas.microsoft.com/office/drawing/2014/main" id="{E781EDD0-2AEC-C66A-AE04-0E83380A3647}"/>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100040" y="3757492"/>
              <a:ext cx="317810" cy="31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c 16">
              <a:extLst>
                <a:ext uri="{FF2B5EF4-FFF2-40B4-BE49-F238E27FC236}">
                  <a16:creationId xmlns:a16="http://schemas.microsoft.com/office/drawing/2014/main" id="{484E2260-0034-22D2-EDD4-C938CB994E2E}"/>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9402820" y="3737458"/>
              <a:ext cx="337844" cy="33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84225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zh-TW"/>
              <a:t>5-1-9-1</a:t>
            </a:r>
            <a:r>
              <a:rPr kumimoji="1" lang="en-US" altLang="zh-TW" dirty="0"/>
              <a:t>. </a:t>
            </a:r>
            <a:r>
              <a:rPr kumimoji="1" lang="zh-TW" altLang="en-US" dirty="0"/>
              <a:t>書類出力</a:t>
            </a:r>
            <a:r>
              <a:rPr kumimoji="1" lang="en-US" altLang="zh-TW" dirty="0"/>
              <a:t>_</a:t>
            </a:r>
            <a:r>
              <a:rPr kumimoji="1" lang="zh-TW" altLang="en-US" dirty="0"/>
              <a:t>書類出力機能</a:t>
            </a:r>
            <a:br>
              <a:rPr kumimoji="1" lang="en-US" altLang="zh-TW" dirty="0"/>
            </a:br>
            <a:r>
              <a:rPr kumimoji="1" lang="ja-JP" altLang="en-US" sz="3600" dirty="0"/>
              <a:t>（パターン</a:t>
            </a:r>
            <a:r>
              <a:rPr kumimoji="1" lang="en-US" altLang="ja-JP" sz="3600" dirty="0"/>
              <a:t>4 </a:t>
            </a:r>
            <a:r>
              <a:rPr kumimoji="1" lang="ja-JP" altLang="en-US" sz="3600" dirty="0"/>
              <a:t>印刷会社等外部への一部ファイル送付、署名付き</a:t>
            </a:r>
            <a:r>
              <a:rPr kumimoji="1" lang="en-US" altLang="ja-JP" sz="3600" dirty="0"/>
              <a:t>URL</a:t>
            </a:r>
            <a:r>
              <a:rPr kumimoji="1" lang="ja-JP" altLang="en-US" sz="3600" dirty="0"/>
              <a:t>からのダウンロード）</a:t>
            </a:r>
          </a:p>
        </p:txBody>
      </p:sp>
      <p:grpSp>
        <p:nvGrpSpPr>
          <p:cNvPr id="2" name="グループ化 1">
            <a:extLst>
              <a:ext uri="{FF2B5EF4-FFF2-40B4-BE49-F238E27FC236}">
                <a16:creationId xmlns:a16="http://schemas.microsoft.com/office/drawing/2014/main" id="{C251460C-8BA5-54A4-3787-A31241356176}"/>
              </a:ext>
            </a:extLst>
          </p:cNvPr>
          <p:cNvGrpSpPr/>
          <p:nvPr/>
        </p:nvGrpSpPr>
        <p:grpSpPr>
          <a:xfrm>
            <a:off x="3674822" y="2185331"/>
            <a:ext cx="10651018" cy="6997231"/>
            <a:chOff x="318500" y="646538"/>
            <a:chExt cx="10651018" cy="6997231"/>
          </a:xfrm>
        </p:grpSpPr>
        <p:sp>
          <p:nvSpPr>
            <p:cNvPr id="4" name="正方形/長方形 3">
              <a:extLst>
                <a:ext uri="{FF2B5EF4-FFF2-40B4-BE49-F238E27FC236}">
                  <a16:creationId xmlns:a16="http://schemas.microsoft.com/office/drawing/2014/main" id="{A1D9A95D-460B-2FAC-9E7A-E52C425327E7}"/>
                </a:ext>
              </a:extLst>
            </p:cNvPr>
            <p:cNvSpPr/>
            <p:nvPr/>
          </p:nvSpPr>
          <p:spPr>
            <a:xfrm>
              <a:off x="3743718" y="1431106"/>
              <a:ext cx="6007279" cy="5503945"/>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書類出力</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書類</a:t>
              </a:r>
              <a:r>
                <a:rPr kumimoji="1" lang="ja-JP" altLang="en-US" sz="1600" dirty="0">
                  <a:solidFill>
                    <a:schemeClr val="tx1"/>
                  </a:solidFill>
                  <a:latin typeface="Meiryo UI" panose="020B0604030504040204" pitchFamily="34" charset="-128"/>
                  <a:ea typeface="Meiryo UI" panose="020B0604030504040204" pitchFamily="34" charset="-128"/>
                </a:rPr>
                <a:t>出力機能</a:t>
              </a:r>
            </a:p>
          </p:txBody>
        </p:sp>
        <p:sp>
          <p:nvSpPr>
            <p:cNvPr id="5" name="Rectangle 78">
              <a:extLst>
                <a:ext uri="{FF2B5EF4-FFF2-40B4-BE49-F238E27FC236}">
                  <a16:creationId xmlns:a16="http://schemas.microsoft.com/office/drawing/2014/main" id="{275D39F8-9A36-158B-4CE1-040DD9272F66}"/>
                </a:ext>
              </a:extLst>
            </p:cNvPr>
            <p:cNvSpPr/>
            <p:nvPr/>
          </p:nvSpPr>
          <p:spPr>
            <a:xfrm>
              <a:off x="318500" y="657926"/>
              <a:ext cx="9715312"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6" name="Graphic 79">
              <a:extLst>
                <a:ext uri="{FF2B5EF4-FFF2-40B4-BE49-F238E27FC236}">
                  <a16:creationId xmlns:a16="http://schemas.microsoft.com/office/drawing/2014/main" id="{DE303AE1-6396-0B8D-23FC-346300AE188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18500" y="646538"/>
              <a:ext cx="381000" cy="381000"/>
            </a:xfrm>
            <a:prstGeom prst="rect">
              <a:avLst/>
            </a:prstGeom>
          </p:spPr>
        </p:pic>
        <p:sp>
          <p:nvSpPr>
            <p:cNvPr id="7" name="Rectangle 115">
              <a:extLst>
                <a:ext uri="{FF2B5EF4-FFF2-40B4-BE49-F238E27FC236}">
                  <a16:creationId xmlns:a16="http://schemas.microsoft.com/office/drawing/2014/main" id="{6ADBD729-58A0-C800-0F7B-4B3563F4DAA9}"/>
                </a:ext>
              </a:extLst>
            </p:cNvPr>
            <p:cNvSpPr/>
            <p:nvPr/>
          </p:nvSpPr>
          <p:spPr>
            <a:xfrm>
              <a:off x="728937" y="2859101"/>
              <a:ext cx="2804427" cy="25526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 name="TextBox 20">
              <a:extLst>
                <a:ext uri="{FF2B5EF4-FFF2-40B4-BE49-F238E27FC236}">
                  <a16:creationId xmlns:a16="http://schemas.microsoft.com/office/drawing/2014/main" id="{505377D7-500A-3724-86CF-AB8C6FBCDF91}"/>
                </a:ext>
              </a:extLst>
            </p:cNvPr>
            <p:cNvSpPr txBox="1">
              <a:spLocks noChangeArrowheads="1"/>
            </p:cNvSpPr>
            <p:nvPr/>
          </p:nvSpPr>
          <p:spPr bwMode="auto">
            <a:xfrm>
              <a:off x="939291" y="3028606"/>
              <a:ext cx="2439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ラベルや書類を出力する機能</a:t>
              </a:r>
              <a:endParaRPr lang="en-US" altLang="ja-JP" sz="1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12">
              <a:extLst>
                <a:ext uri="{FF2B5EF4-FFF2-40B4-BE49-F238E27FC236}">
                  <a16:creationId xmlns:a16="http://schemas.microsoft.com/office/drawing/2014/main" id="{BFEBC537-75BA-7A83-383F-2FB215199279}"/>
                </a:ext>
              </a:extLst>
            </p:cNvPr>
            <p:cNvSpPr txBox="1">
              <a:spLocks noChangeArrowheads="1"/>
            </p:cNvSpPr>
            <p:nvPr/>
          </p:nvSpPr>
          <p:spPr bwMode="auto">
            <a:xfrm>
              <a:off x="10220897" y="4464408"/>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11" name="Graphic 23">
              <a:extLst>
                <a:ext uri="{FF2B5EF4-FFF2-40B4-BE49-F238E27FC236}">
                  <a16:creationId xmlns:a16="http://schemas.microsoft.com/office/drawing/2014/main" id="{8D6867D3-0804-D216-2599-6CB8EBAE7EA8}"/>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10317566" y="387873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806D43A5-2E8F-6713-3EF4-845A71C2EACF}"/>
                </a:ext>
              </a:extLst>
            </p:cNvPr>
            <p:cNvSpPr txBox="1">
              <a:spLocks noChangeArrowheads="1"/>
            </p:cNvSpPr>
            <p:nvPr/>
          </p:nvSpPr>
          <p:spPr bwMode="auto">
            <a:xfrm>
              <a:off x="10135513" y="5915144"/>
              <a:ext cx="834005"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印刷業者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3" name="Graphic 23">
              <a:extLst>
                <a:ext uri="{FF2B5EF4-FFF2-40B4-BE49-F238E27FC236}">
                  <a16:creationId xmlns:a16="http://schemas.microsoft.com/office/drawing/2014/main" id="{FAFF2FA2-4A6A-86C9-0A97-41310652ADE9}"/>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10303883" y="541180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0">
              <a:extLst>
                <a:ext uri="{FF2B5EF4-FFF2-40B4-BE49-F238E27FC236}">
                  <a16:creationId xmlns:a16="http://schemas.microsoft.com/office/drawing/2014/main" id="{A962E726-8F52-62CE-F6FC-F46CD9527931}"/>
                </a:ext>
              </a:extLst>
            </p:cNvPr>
            <p:cNvSpPr txBox="1">
              <a:spLocks noChangeArrowheads="1"/>
            </p:cNvSpPr>
            <p:nvPr/>
          </p:nvSpPr>
          <p:spPr bwMode="auto">
            <a:xfrm>
              <a:off x="956899" y="4182347"/>
              <a:ext cx="21999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ステータス管理機能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電子決裁機能</a:t>
              </a:r>
              <a:endParaRPr kumimoji="1" lang="en-US" altLang="ja-JP" sz="1200" dirty="0"/>
            </a:p>
          </p:txBody>
        </p:sp>
        <p:pic>
          <p:nvPicPr>
            <p:cNvPr id="15" name="Graphic 8">
              <a:extLst>
                <a:ext uri="{FF2B5EF4-FFF2-40B4-BE49-F238E27FC236}">
                  <a16:creationId xmlns:a16="http://schemas.microsoft.com/office/drawing/2014/main" id="{354F50F9-0317-F49B-D5F6-7B543AD8E3BB}"/>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551891" y="384839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9">
              <a:extLst>
                <a:ext uri="{FF2B5EF4-FFF2-40B4-BE49-F238E27FC236}">
                  <a16:creationId xmlns:a16="http://schemas.microsoft.com/office/drawing/2014/main" id="{374C1035-8656-4EA1-A014-5C939D5653BA}"/>
                </a:ext>
              </a:extLst>
            </p:cNvPr>
            <p:cNvSpPr txBox="1">
              <a:spLocks noChangeArrowheads="1"/>
            </p:cNvSpPr>
            <p:nvPr/>
          </p:nvSpPr>
          <p:spPr bwMode="auto">
            <a:xfrm>
              <a:off x="5064377" y="4397033"/>
              <a:ext cx="15036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出力ファイル保管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7" name="Straight Arrow Connector 48">
              <a:extLst>
                <a:ext uri="{FF2B5EF4-FFF2-40B4-BE49-F238E27FC236}">
                  <a16:creationId xmlns:a16="http://schemas.microsoft.com/office/drawing/2014/main" id="{783F243C-8485-1AA1-B702-14D4E9A4630A}"/>
                </a:ext>
              </a:extLst>
            </p:cNvPr>
            <p:cNvCxnSpPr>
              <a:cxnSpLocks/>
              <a:stCxn id="7" idx="3"/>
              <a:endCxn id="21" idx="1"/>
            </p:cNvCxnSpPr>
            <p:nvPr/>
          </p:nvCxnSpPr>
          <p:spPr>
            <a:xfrm flipV="1">
              <a:off x="3533364" y="4129053"/>
              <a:ext cx="723477" cy="63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Graphic 24">
              <a:extLst>
                <a:ext uri="{FF2B5EF4-FFF2-40B4-BE49-F238E27FC236}">
                  <a16:creationId xmlns:a16="http://schemas.microsoft.com/office/drawing/2014/main" id="{30DA631F-08A1-3D7B-6349-04A26F96C404}"/>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864302" y="383637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9">
              <a:extLst>
                <a:ext uri="{FF2B5EF4-FFF2-40B4-BE49-F238E27FC236}">
                  <a16:creationId xmlns:a16="http://schemas.microsoft.com/office/drawing/2014/main" id="{08C83C11-FC88-5008-3590-DBBB0B322BC3}"/>
                </a:ext>
              </a:extLst>
            </p:cNvPr>
            <p:cNvSpPr txBox="1">
              <a:spLocks noChangeArrowheads="1"/>
            </p:cNvSpPr>
            <p:nvPr/>
          </p:nvSpPr>
          <p:spPr bwMode="auto">
            <a:xfrm>
              <a:off x="7386806" y="4397033"/>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SNS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通知トピック</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TextBox 9">
              <a:extLst>
                <a:ext uri="{FF2B5EF4-FFF2-40B4-BE49-F238E27FC236}">
                  <a16:creationId xmlns:a16="http://schemas.microsoft.com/office/drawing/2014/main" id="{03093C49-8902-406C-F12B-9E5B2E06736F}"/>
                </a:ext>
              </a:extLst>
            </p:cNvPr>
            <p:cNvSpPr txBox="1">
              <a:spLocks noChangeArrowheads="1"/>
            </p:cNvSpPr>
            <p:nvPr/>
          </p:nvSpPr>
          <p:spPr bwMode="auto">
            <a:xfrm>
              <a:off x="3779345" y="4429976"/>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ファイル生成関数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1" name="Graphic 10">
              <a:extLst>
                <a:ext uri="{FF2B5EF4-FFF2-40B4-BE49-F238E27FC236}">
                  <a16:creationId xmlns:a16="http://schemas.microsoft.com/office/drawing/2014/main" id="{B46EBFF8-21D5-F3E9-5D33-069A08000C1D}"/>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4256841" y="385473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54">
              <a:extLst>
                <a:ext uri="{FF2B5EF4-FFF2-40B4-BE49-F238E27FC236}">
                  <a16:creationId xmlns:a16="http://schemas.microsoft.com/office/drawing/2014/main" id="{F7A5B548-057A-C845-7905-745F2A171044}"/>
                </a:ext>
              </a:extLst>
            </p:cNvPr>
            <p:cNvCxnSpPr>
              <a:cxnSpLocks/>
              <a:stCxn id="21" idx="3"/>
              <a:endCxn id="15" idx="1"/>
            </p:cNvCxnSpPr>
            <p:nvPr/>
          </p:nvCxnSpPr>
          <p:spPr>
            <a:xfrm flipV="1">
              <a:off x="4805481" y="4122713"/>
              <a:ext cx="746410" cy="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Graphic 6">
              <a:extLst>
                <a:ext uri="{FF2B5EF4-FFF2-40B4-BE49-F238E27FC236}">
                  <a16:creationId xmlns:a16="http://schemas.microsoft.com/office/drawing/2014/main" id="{A745BA91-9C17-9382-D38C-26FE70C90DB0}"/>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916019" y="3712529"/>
              <a:ext cx="317810" cy="31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9">
              <a:extLst>
                <a:ext uri="{FF2B5EF4-FFF2-40B4-BE49-F238E27FC236}">
                  <a16:creationId xmlns:a16="http://schemas.microsoft.com/office/drawing/2014/main" id="{7DCDAAB4-7846-56BC-49FC-F6BB3F0997C8}"/>
                </a:ext>
              </a:extLst>
            </p:cNvPr>
            <p:cNvSpPr txBox="1">
              <a:spLocks noChangeArrowheads="1"/>
            </p:cNvSpPr>
            <p:nvPr/>
          </p:nvSpPr>
          <p:spPr bwMode="auto">
            <a:xfrm>
              <a:off x="6237774" y="5921199"/>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メール送信関数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5" name="Graphic 10">
              <a:extLst>
                <a:ext uri="{FF2B5EF4-FFF2-40B4-BE49-F238E27FC236}">
                  <a16:creationId xmlns:a16="http://schemas.microsoft.com/office/drawing/2014/main" id="{5295A66C-3115-AFD7-ECF1-F04A680D164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715270" y="53665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phic 18">
              <a:extLst>
                <a:ext uri="{FF2B5EF4-FFF2-40B4-BE49-F238E27FC236}">
                  <a16:creationId xmlns:a16="http://schemas.microsoft.com/office/drawing/2014/main" id="{D2675D6F-0803-D3CB-DAE5-30815055447F}"/>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7870777" y="53665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9">
              <a:extLst>
                <a:ext uri="{FF2B5EF4-FFF2-40B4-BE49-F238E27FC236}">
                  <a16:creationId xmlns:a16="http://schemas.microsoft.com/office/drawing/2014/main" id="{302BF6A7-3619-5A81-C98B-9004D84AA170}"/>
                </a:ext>
              </a:extLst>
            </p:cNvPr>
            <p:cNvSpPr txBox="1">
              <a:spLocks noChangeArrowheads="1"/>
            </p:cNvSpPr>
            <p:nvPr/>
          </p:nvSpPr>
          <p:spPr bwMode="auto">
            <a:xfrm>
              <a:off x="7393281" y="5920989"/>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SES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メール送信サービス</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8" name="Straight Arrow Connector 61">
              <a:extLst>
                <a:ext uri="{FF2B5EF4-FFF2-40B4-BE49-F238E27FC236}">
                  <a16:creationId xmlns:a16="http://schemas.microsoft.com/office/drawing/2014/main" id="{5538CF50-896B-87D5-A155-14F67B54D2E3}"/>
                </a:ext>
              </a:extLst>
            </p:cNvPr>
            <p:cNvCxnSpPr>
              <a:cxnSpLocks/>
              <a:stCxn id="25" idx="3"/>
              <a:endCxn id="26" idx="1"/>
            </p:cNvCxnSpPr>
            <p:nvPr/>
          </p:nvCxnSpPr>
          <p:spPr>
            <a:xfrm>
              <a:off x="7263910" y="5640824"/>
              <a:ext cx="6068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Graphic 6">
              <a:extLst>
                <a:ext uri="{FF2B5EF4-FFF2-40B4-BE49-F238E27FC236}">
                  <a16:creationId xmlns:a16="http://schemas.microsoft.com/office/drawing/2014/main" id="{EB290DBA-C133-223F-43DF-B2F529D069CC}"/>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916019" y="5248104"/>
              <a:ext cx="317810" cy="31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ctor: Elbow 63">
              <a:extLst>
                <a:ext uri="{FF2B5EF4-FFF2-40B4-BE49-F238E27FC236}">
                  <a16:creationId xmlns:a16="http://schemas.microsoft.com/office/drawing/2014/main" id="{2799E33E-3394-1E4F-D2CD-BC46C063A50A}"/>
                </a:ext>
              </a:extLst>
            </p:cNvPr>
            <p:cNvCxnSpPr>
              <a:cxnSpLocks/>
              <a:stCxn id="15" idx="3"/>
              <a:endCxn id="25" idx="1"/>
            </p:cNvCxnSpPr>
            <p:nvPr/>
          </p:nvCxnSpPr>
          <p:spPr>
            <a:xfrm>
              <a:off x="6100531" y="4122713"/>
              <a:ext cx="614739" cy="151811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64">
              <a:extLst>
                <a:ext uri="{FF2B5EF4-FFF2-40B4-BE49-F238E27FC236}">
                  <a16:creationId xmlns:a16="http://schemas.microsoft.com/office/drawing/2014/main" id="{42892777-445A-6AD0-CA80-E5A2400F50CE}"/>
                </a:ext>
              </a:extLst>
            </p:cNvPr>
            <p:cNvCxnSpPr>
              <a:cxnSpLocks/>
              <a:stCxn id="26" idx="3"/>
              <a:endCxn id="13" idx="3"/>
            </p:cNvCxnSpPr>
            <p:nvPr/>
          </p:nvCxnSpPr>
          <p:spPr>
            <a:xfrm>
              <a:off x="8419417" y="5640824"/>
              <a:ext cx="1884466" cy="59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65">
              <a:extLst>
                <a:ext uri="{FF2B5EF4-FFF2-40B4-BE49-F238E27FC236}">
                  <a16:creationId xmlns:a16="http://schemas.microsoft.com/office/drawing/2014/main" id="{BF59781E-B16B-8064-E3F6-248DBB038107}"/>
                </a:ext>
              </a:extLst>
            </p:cNvPr>
            <p:cNvCxnSpPr>
              <a:cxnSpLocks/>
              <a:stCxn id="18" idx="3"/>
              <a:endCxn id="11" idx="3"/>
            </p:cNvCxnSpPr>
            <p:nvPr/>
          </p:nvCxnSpPr>
          <p:spPr>
            <a:xfrm>
              <a:off x="8412942" y="4110692"/>
              <a:ext cx="1904624" cy="29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3" name="Graphic 16">
              <a:extLst>
                <a:ext uri="{FF2B5EF4-FFF2-40B4-BE49-F238E27FC236}">
                  <a16:creationId xmlns:a16="http://schemas.microsoft.com/office/drawing/2014/main" id="{E853F6BA-2032-1705-3524-27482607F1C4}"/>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9354321" y="5228070"/>
              <a:ext cx="337844" cy="33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46">
              <a:extLst>
                <a:ext uri="{FF2B5EF4-FFF2-40B4-BE49-F238E27FC236}">
                  <a16:creationId xmlns:a16="http://schemas.microsoft.com/office/drawing/2014/main" id="{B66C33AB-E469-DF72-148D-E80317C0A162}"/>
                </a:ext>
              </a:extLst>
            </p:cNvPr>
            <p:cNvCxnSpPr>
              <a:cxnSpLocks/>
              <a:stCxn id="15" idx="3"/>
              <a:endCxn id="39" idx="1"/>
            </p:cNvCxnSpPr>
            <p:nvPr/>
          </p:nvCxnSpPr>
          <p:spPr>
            <a:xfrm flipV="1">
              <a:off x="6100531" y="4117432"/>
              <a:ext cx="588621" cy="52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Box 9">
              <a:extLst>
                <a:ext uri="{FF2B5EF4-FFF2-40B4-BE49-F238E27FC236}">
                  <a16:creationId xmlns:a16="http://schemas.microsoft.com/office/drawing/2014/main" id="{5EA72213-210B-45D3-C5C7-13E84E0A1887}"/>
                </a:ext>
              </a:extLst>
            </p:cNvPr>
            <p:cNvSpPr txBox="1">
              <a:spLocks noChangeArrowheads="1"/>
            </p:cNvSpPr>
            <p:nvPr/>
          </p:nvSpPr>
          <p:spPr bwMode="auto">
            <a:xfrm>
              <a:off x="6226656" y="4408081"/>
              <a:ext cx="15036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en-US" altLang="ja-JP" sz="1000" dirty="0" err="1">
                  <a:latin typeface="Amazon Ember" panose="020B0603020204020204" pitchFamily="34" charset="0"/>
                  <a:ea typeface="Amazon Ember" panose="020B0603020204020204" pitchFamily="34" charset="0"/>
                  <a:cs typeface="Amazon Ember" panose="020B0603020204020204" pitchFamily="34" charset="0"/>
                </a:rPr>
                <a:t>PresignedURL</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発行関数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9" name="Graphic 10">
              <a:extLst>
                <a:ext uri="{FF2B5EF4-FFF2-40B4-BE49-F238E27FC236}">
                  <a16:creationId xmlns:a16="http://schemas.microsoft.com/office/drawing/2014/main" id="{9CF844D7-FD45-31C1-4C8D-BFB74EFC1C2F}"/>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689152" y="384311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Arrow Connector 68">
              <a:extLst>
                <a:ext uri="{FF2B5EF4-FFF2-40B4-BE49-F238E27FC236}">
                  <a16:creationId xmlns:a16="http://schemas.microsoft.com/office/drawing/2014/main" id="{2930E254-E67F-C5F2-C18B-929DDD9BBBED}"/>
                </a:ext>
              </a:extLst>
            </p:cNvPr>
            <p:cNvCxnSpPr>
              <a:cxnSpLocks/>
              <a:stCxn id="39" idx="3"/>
              <a:endCxn id="18" idx="1"/>
            </p:cNvCxnSpPr>
            <p:nvPr/>
          </p:nvCxnSpPr>
          <p:spPr>
            <a:xfrm flipV="1">
              <a:off x="7237792" y="4110692"/>
              <a:ext cx="626510" cy="6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nector: Elbow 73">
              <a:extLst>
                <a:ext uri="{FF2B5EF4-FFF2-40B4-BE49-F238E27FC236}">
                  <a16:creationId xmlns:a16="http://schemas.microsoft.com/office/drawing/2014/main" id="{0CB5FE29-9709-DA3B-3B1F-8661EFA93DA7}"/>
                </a:ext>
              </a:extLst>
            </p:cNvPr>
            <p:cNvCxnSpPr>
              <a:cxnSpLocks/>
              <a:stCxn id="15" idx="0"/>
              <a:endCxn id="11" idx="0"/>
            </p:cNvCxnSpPr>
            <p:nvPr/>
          </p:nvCxnSpPr>
          <p:spPr>
            <a:xfrm rot="16200000" flipH="1">
              <a:off x="8174194" y="1500409"/>
              <a:ext cx="30337" cy="4726305"/>
            </a:xfrm>
            <a:prstGeom prst="bentConnector3">
              <a:avLst>
                <a:gd name="adj1" fmla="val -2195082"/>
              </a:avLst>
            </a:prstGeom>
            <a:ln>
              <a:tailEnd type="triangle"/>
            </a:ln>
          </p:spPr>
          <p:style>
            <a:lnRef idx="1">
              <a:schemeClr val="dk1"/>
            </a:lnRef>
            <a:fillRef idx="0">
              <a:schemeClr val="dk1"/>
            </a:fillRef>
            <a:effectRef idx="0">
              <a:schemeClr val="dk1"/>
            </a:effectRef>
            <a:fontRef idx="minor">
              <a:schemeClr val="tx1"/>
            </a:fontRef>
          </p:style>
        </p:cxnSp>
        <p:sp>
          <p:nvSpPr>
            <p:cNvPr id="42" name="TextBox 9">
              <a:extLst>
                <a:ext uri="{FF2B5EF4-FFF2-40B4-BE49-F238E27FC236}">
                  <a16:creationId xmlns:a16="http://schemas.microsoft.com/office/drawing/2014/main" id="{2AF06945-9C57-856F-BCC4-6CAAB5189360}"/>
                </a:ext>
              </a:extLst>
            </p:cNvPr>
            <p:cNvSpPr txBox="1">
              <a:spLocks noChangeArrowheads="1"/>
            </p:cNvSpPr>
            <p:nvPr/>
          </p:nvSpPr>
          <p:spPr bwMode="auto">
            <a:xfrm>
              <a:off x="7495539" y="2819196"/>
              <a:ext cx="15036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ファイルダウンロード</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3" name="Graphic 16">
              <a:extLst>
                <a:ext uri="{FF2B5EF4-FFF2-40B4-BE49-F238E27FC236}">
                  <a16:creationId xmlns:a16="http://schemas.microsoft.com/office/drawing/2014/main" id="{CE03834A-5C8B-B623-FA29-8E779F8CE66B}"/>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7119436" y="268344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421072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zh-TW"/>
              <a:t>5-1-9-1</a:t>
            </a:r>
            <a:r>
              <a:rPr kumimoji="1" lang="en-US" altLang="zh-TW" dirty="0"/>
              <a:t>. </a:t>
            </a:r>
            <a:r>
              <a:rPr kumimoji="1" lang="zh-TW" altLang="en-US" dirty="0"/>
              <a:t>書類出力</a:t>
            </a:r>
            <a:r>
              <a:rPr kumimoji="1" lang="en-US" altLang="zh-TW" dirty="0"/>
              <a:t>_</a:t>
            </a:r>
            <a:r>
              <a:rPr kumimoji="1" lang="zh-TW" altLang="en-US" dirty="0"/>
              <a:t>書類出力機能</a:t>
            </a:r>
            <a:br>
              <a:rPr kumimoji="1" lang="en-US" altLang="zh-TW" dirty="0"/>
            </a:br>
            <a:r>
              <a:rPr kumimoji="1" lang="ja-JP" altLang="en-US" sz="3600" dirty="0"/>
              <a:t>（パターン</a:t>
            </a:r>
            <a:r>
              <a:rPr kumimoji="1" lang="en-US" altLang="ja-JP" sz="3600" dirty="0"/>
              <a:t>5 </a:t>
            </a:r>
            <a:r>
              <a:rPr kumimoji="1" lang="ja-JP" altLang="en-US" sz="3600" dirty="0"/>
              <a:t>印刷会社等外部への一部ファイル送付、</a:t>
            </a:r>
            <a:r>
              <a:rPr kumimoji="1" lang="en-US" altLang="ja-JP" sz="3600" dirty="0"/>
              <a:t>S3</a:t>
            </a:r>
            <a:r>
              <a:rPr kumimoji="1" lang="ja-JP" altLang="en-US" sz="3600" dirty="0"/>
              <a:t>コンソールからのダウンロード）</a:t>
            </a:r>
          </a:p>
        </p:txBody>
      </p:sp>
      <p:grpSp>
        <p:nvGrpSpPr>
          <p:cNvPr id="2" name="グループ化 1">
            <a:extLst>
              <a:ext uri="{FF2B5EF4-FFF2-40B4-BE49-F238E27FC236}">
                <a16:creationId xmlns:a16="http://schemas.microsoft.com/office/drawing/2014/main" id="{6EFBC4D7-5888-A200-16A7-87CFC7C64EDE}"/>
              </a:ext>
            </a:extLst>
          </p:cNvPr>
          <p:cNvGrpSpPr/>
          <p:nvPr/>
        </p:nvGrpSpPr>
        <p:grpSpPr>
          <a:xfrm>
            <a:off x="3688290" y="2194659"/>
            <a:ext cx="10624083" cy="6997231"/>
            <a:chOff x="318500" y="646538"/>
            <a:chExt cx="10624083" cy="6997231"/>
          </a:xfrm>
        </p:grpSpPr>
        <p:sp>
          <p:nvSpPr>
            <p:cNvPr id="4" name="正方形/長方形 3">
              <a:extLst>
                <a:ext uri="{FF2B5EF4-FFF2-40B4-BE49-F238E27FC236}">
                  <a16:creationId xmlns:a16="http://schemas.microsoft.com/office/drawing/2014/main" id="{D9BE931A-0639-2BA3-5C1F-40CF07CC36EE}"/>
                </a:ext>
              </a:extLst>
            </p:cNvPr>
            <p:cNvSpPr/>
            <p:nvPr/>
          </p:nvSpPr>
          <p:spPr>
            <a:xfrm>
              <a:off x="3743718" y="1431106"/>
              <a:ext cx="6007279" cy="5503945"/>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書類出力</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書類</a:t>
              </a:r>
              <a:r>
                <a:rPr kumimoji="1" lang="ja-JP" altLang="en-US" sz="1600" dirty="0">
                  <a:solidFill>
                    <a:schemeClr val="tx1"/>
                  </a:solidFill>
                  <a:latin typeface="Meiryo UI" panose="020B0604030504040204" pitchFamily="34" charset="-128"/>
                  <a:ea typeface="Meiryo UI" panose="020B0604030504040204" pitchFamily="34" charset="-128"/>
                </a:rPr>
                <a:t>出力機能</a:t>
              </a:r>
            </a:p>
          </p:txBody>
        </p:sp>
        <p:sp>
          <p:nvSpPr>
            <p:cNvPr id="5" name="Rectangle 78">
              <a:extLst>
                <a:ext uri="{FF2B5EF4-FFF2-40B4-BE49-F238E27FC236}">
                  <a16:creationId xmlns:a16="http://schemas.microsoft.com/office/drawing/2014/main" id="{A93033A5-B371-780B-5FA7-3C891ABFC045}"/>
                </a:ext>
              </a:extLst>
            </p:cNvPr>
            <p:cNvSpPr/>
            <p:nvPr/>
          </p:nvSpPr>
          <p:spPr>
            <a:xfrm>
              <a:off x="318500" y="657926"/>
              <a:ext cx="9715312"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6" name="Graphic 79">
              <a:extLst>
                <a:ext uri="{FF2B5EF4-FFF2-40B4-BE49-F238E27FC236}">
                  <a16:creationId xmlns:a16="http://schemas.microsoft.com/office/drawing/2014/main" id="{5696ED80-372F-ED7B-0C29-2D584975213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18500" y="646538"/>
              <a:ext cx="381000" cy="381000"/>
            </a:xfrm>
            <a:prstGeom prst="rect">
              <a:avLst/>
            </a:prstGeom>
          </p:spPr>
        </p:pic>
        <p:sp>
          <p:nvSpPr>
            <p:cNvPr id="7" name="Rectangle 115">
              <a:extLst>
                <a:ext uri="{FF2B5EF4-FFF2-40B4-BE49-F238E27FC236}">
                  <a16:creationId xmlns:a16="http://schemas.microsoft.com/office/drawing/2014/main" id="{35D01366-3C33-66CC-CCD7-4FA3F8410BAB}"/>
                </a:ext>
              </a:extLst>
            </p:cNvPr>
            <p:cNvSpPr/>
            <p:nvPr/>
          </p:nvSpPr>
          <p:spPr>
            <a:xfrm>
              <a:off x="728937" y="2859101"/>
              <a:ext cx="2804427" cy="25526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 name="TextBox 20">
              <a:extLst>
                <a:ext uri="{FF2B5EF4-FFF2-40B4-BE49-F238E27FC236}">
                  <a16:creationId xmlns:a16="http://schemas.microsoft.com/office/drawing/2014/main" id="{0609C8A4-FECA-BD7B-6427-71CFAD558BA4}"/>
                </a:ext>
              </a:extLst>
            </p:cNvPr>
            <p:cNvSpPr txBox="1">
              <a:spLocks noChangeArrowheads="1"/>
            </p:cNvSpPr>
            <p:nvPr/>
          </p:nvSpPr>
          <p:spPr bwMode="auto">
            <a:xfrm>
              <a:off x="939291" y="3028606"/>
              <a:ext cx="2439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dirty="0">
                  <a:latin typeface="Amazon Ember" panose="020B0603020204020204" pitchFamily="34" charset="0"/>
                  <a:ea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ラベルや書類を出力する機能</a:t>
              </a:r>
              <a:endParaRPr lang="en-US" altLang="ja-JP" sz="18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12">
              <a:extLst>
                <a:ext uri="{FF2B5EF4-FFF2-40B4-BE49-F238E27FC236}">
                  <a16:creationId xmlns:a16="http://schemas.microsoft.com/office/drawing/2014/main" id="{2DFE3E0A-790C-B68E-07B3-480DBD56975E}"/>
                </a:ext>
              </a:extLst>
            </p:cNvPr>
            <p:cNvSpPr txBox="1">
              <a:spLocks noChangeArrowheads="1"/>
            </p:cNvSpPr>
            <p:nvPr/>
          </p:nvSpPr>
          <p:spPr bwMode="auto">
            <a:xfrm>
              <a:off x="10220897" y="4464408"/>
              <a:ext cx="664814"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11" name="Graphic 23">
              <a:extLst>
                <a:ext uri="{FF2B5EF4-FFF2-40B4-BE49-F238E27FC236}">
                  <a16:creationId xmlns:a16="http://schemas.microsoft.com/office/drawing/2014/main" id="{353FBFD3-7D85-354C-D400-E8B358034C0F}"/>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10317566" y="389198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9168ACD5-D845-9A8F-120E-B638568D68D1}"/>
                </a:ext>
              </a:extLst>
            </p:cNvPr>
            <p:cNvSpPr txBox="1">
              <a:spLocks noChangeArrowheads="1"/>
            </p:cNvSpPr>
            <p:nvPr/>
          </p:nvSpPr>
          <p:spPr bwMode="auto">
            <a:xfrm>
              <a:off x="10108578" y="5989386"/>
              <a:ext cx="834005"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印刷業者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3" name="Graphic 23">
              <a:extLst>
                <a:ext uri="{FF2B5EF4-FFF2-40B4-BE49-F238E27FC236}">
                  <a16:creationId xmlns:a16="http://schemas.microsoft.com/office/drawing/2014/main" id="{D250F189-3458-6E09-3859-CB33887A53EE}"/>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10290631" y="541180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0">
              <a:extLst>
                <a:ext uri="{FF2B5EF4-FFF2-40B4-BE49-F238E27FC236}">
                  <a16:creationId xmlns:a16="http://schemas.microsoft.com/office/drawing/2014/main" id="{F95BD51C-C3E0-D300-5DB5-A4CDDCE96F37}"/>
                </a:ext>
              </a:extLst>
            </p:cNvPr>
            <p:cNvSpPr txBox="1">
              <a:spLocks noChangeArrowheads="1"/>
            </p:cNvSpPr>
            <p:nvPr/>
          </p:nvSpPr>
          <p:spPr bwMode="auto">
            <a:xfrm>
              <a:off x="956899" y="4182347"/>
              <a:ext cx="21999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ステータス管理機能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kumimoji="1" lang="ja-JP" altLang="en-US" sz="1200"/>
                <a:t>申請・届出</a:t>
              </a:r>
              <a:r>
                <a:rPr kumimoji="1" lang="en-US" altLang="ja-JP" sz="1200" dirty="0"/>
                <a:t>_</a:t>
              </a:r>
              <a:r>
                <a:rPr kumimoji="1" lang="ja-JP" altLang="en-US" sz="1200"/>
                <a:t>電子決裁機能</a:t>
              </a:r>
              <a:endParaRPr kumimoji="1" lang="en-US" altLang="ja-JP" sz="1200" dirty="0"/>
            </a:p>
          </p:txBody>
        </p:sp>
        <p:pic>
          <p:nvPicPr>
            <p:cNvPr id="15" name="Graphic 8">
              <a:extLst>
                <a:ext uri="{FF2B5EF4-FFF2-40B4-BE49-F238E27FC236}">
                  <a16:creationId xmlns:a16="http://schemas.microsoft.com/office/drawing/2014/main" id="{91CF6186-6815-B553-2783-68E44943C43F}"/>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551891" y="384839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9">
              <a:extLst>
                <a:ext uri="{FF2B5EF4-FFF2-40B4-BE49-F238E27FC236}">
                  <a16:creationId xmlns:a16="http://schemas.microsoft.com/office/drawing/2014/main" id="{B5551AD5-274B-89EC-9E72-C56F004546A0}"/>
                </a:ext>
              </a:extLst>
            </p:cNvPr>
            <p:cNvSpPr txBox="1">
              <a:spLocks noChangeArrowheads="1"/>
            </p:cNvSpPr>
            <p:nvPr/>
          </p:nvSpPr>
          <p:spPr bwMode="auto">
            <a:xfrm>
              <a:off x="5064377" y="4397033"/>
              <a:ext cx="15036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S3</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出力ファイル保管</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ストレージ</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7" name="Straight Arrow Connector 48">
              <a:extLst>
                <a:ext uri="{FF2B5EF4-FFF2-40B4-BE49-F238E27FC236}">
                  <a16:creationId xmlns:a16="http://schemas.microsoft.com/office/drawing/2014/main" id="{F9225CEA-2024-6750-09A5-7CA611C231E5}"/>
                </a:ext>
              </a:extLst>
            </p:cNvPr>
            <p:cNvCxnSpPr>
              <a:cxnSpLocks/>
              <a:stCxn id="7" idx="3"/>
              <a:endCxn id="22" idx="1"/>
            </p:cNvCxnSpPr>
            <p:nvPr/>
          </p:nvCxnSpPr>
          <p:spPr>
            <a:xfrm flipV="1">
              <a:off x="3533364" y="4129053"/>
              <a:ext cx="723477" cy="63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49">
              <a:extLst>
                <a:ext uri="{FF2B5EF4-FFF2-40B4-BE49-F238E27FC236}">
                  <a16:creationId xmlns:a16="http://schemas.microsoft.com/office/drawing/2014/main" id="{4E0D7B06-4557-2ADC-9E47-6DCF610077DC}"/>
                </a:ext>
              </a:extLst>
            </p:cNvPr>
            <p:cNvCxnSpPr>
              <a:cxnSpLocks/>
              <a:stCxn id="15" idx="3"/>
              <a:endCxn id="19" idx="1"/>
            </p:cNvCxnSpPr>
            <p:nvPr/>
          </p:nvCxnSpPr>
          <p:spPr>
            <a:xfrm>
              <a:off x="6100531" y="4122713"/>
              <a:ext cx="1763771" cy="1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Graphic 24">
              <a:extLst>
                <a:ext uri="{FF2B5EF4-FFF2-40B4-BE49-F238E27FC236}">
                  <a16:creationId xmlns:a16="http://schemas.microsoft.com/office/drawing/2014/main" id="{732B7AAC-F1AE-B5C7-499B-F2D85ED59084}"/>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864302" y="384962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a:extLst>
                <a:ext uri="{FF2B5EF4-FFF2-40B4-BE49-F238E27FC236}">
                  <a16:creationId xmlns:a16="http://schemas.microsoft.com/office/drawing/2014/main" id="{0661B7EB-F6D4-8BA2-D792-FDB47CD9889E}"/>
                </a:ext>
              </a:extLst>
            </p:cNvPr>
            <p:cNvSpPr txBox="1">
              <a:spLocks noChangeArrowheads="1"/>
            </p:cNvSpPr>
            <p:nvPr/>
          </p:nvSpPr>
          <p:spPr bwMode="auto">
            <a:xfrm>
              <a:off x="7386806" y="4397033"/>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SNS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通知トピック</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TextBox 9">
              <a:extLst>
                <a:ext uri="{FF2B5EF4-FFF2-40B4-BE49-F238E27FC236}">
                  <a16:creationId xmlns:a16="http://schemas.microsoft.com/office/drawing/2014/main" id="{B1C744CE-0A0F-426C-4CAE-429C8A28E089}"/>
                </a:ext>
              </a:extLst>
            </p:cNvPr>
            <p:cNvSpPr txBox="1">
              <a:spLocks noChangeArrowheads="1"/>
            </p:cNvSpPr>
            <p:nvPr/>
          </p:nvSpPr>
          <p:spPr bwMode="auto">
            <a:xfrm>
              <a:off x="3779345" y="4429976"/>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ファイル生成関数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 name="Graphic 10">
              <a:extLst>
                <a:ext uri="{FF2B5EF4-FFF2-40B4-BE49-F238E27FC236}">
                  <a16:creationId xmlns:a16="http://schemas.microsoft.com/office/drawing/2014/main" id="{182F1456-8241-B4E9-48C6-86E17C1DEF9D}"/>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4256841" y="385473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54">
              <a:extLst>
                <a:ext uri="{FF2B5EF4-FFF2-40B4-BE49-F238E27FC236}">
                  <a16:creationId xmlns:a16="http://schemas.microsoft.com/office/drawing/2014/main" id="{5D72B218-77EC-F473-9831-51FD8DE72B94}"/>
                </a:ext>
              </a:extLst>
            </p:cNvPr>
            <p:cNvCxnSpPr>
              <a:cxnSpLocks/>
              <a:stCxn id="22" idx="3"/>
              <a:endCxn id="15" idx="1"/>
            </p:cNvCxnSpPr>
            <p:nvPr/>
          </p:nvCxnSpPr>
          <p:spPr>
            <a:xfrm flipV="1">
              <a:off x="4805481" y="4122713"/>
              <a:ext cx="746410" cy="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Graphic 6">
              <a:extLst>
                <a:ext uri="{FF2B5EF4-FFF2-40B4-BE49-F238E27FC236}">
                  <a16:creationId xmlns:a16="http://schemas.microsoft.com/office/drawing/2014/main" id="{7CF5561D-DCD5-1D1C-2CAE-82472709B67B}"/>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916019" y="3712529"/>
              <a:ext cx="317810" cy="31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9">
              <a:extLst>
                <a:ext uri="{FF2B5EF4-FFF2-40B4-BE49-F238E27FC236}">
                  <a16:creationId xmlns:a16="http://schemas.microsoft.com/office/drawing/2014/main" id="{977C83A2-5ED4-3BCB-A6AB-8867220024BB}"/>
                </a:ext>
              </a:extLst>
            </p:cNvPr>
            <p:cNvSpPr txBox="1">
              <a:spLocks noChangeArrowheads="1"/>
            </p:cNvSpPr>
            <p:nvPr/>
          </p:nvSpPr>
          <p:spPr bwMode="auto">
            <a:xfrm>
              <a:off x="6237774" y="5921199"/>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メール送信関数</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6" name="Graphic 10">
              <a:extLst>
                <a:ext uri="{FF2B5EF4-FFF2-40B4-BE49-F238E27FC236}">
                  <a16:creationId xmlns:a16="http://schemas.microsoft.com/office/drawing/2014/main" id="{B6FB0E93-EF11-AC65-7AEC-A804E03F80E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6715270" y="53665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c 18">
              <a:extLst>
                <a:ext uri="{FF2B5EF4-FFF2-40B4-BE49-F238E27FC236}">
                  <a16:creationId xmlns:a16="http://schemas.microsoft.com/office/drawing/2014/main" id="{99E70004-1115-9E6C-DBE0-74CCECB4ED55}"/>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7870777" y="536650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9">
              <a:extLst>
                <a:ext uri="{FF2B5EF4-FFF2-40B4-BE49-F238E27FC236}">
                  <a16:creationId xmlns:a16="http://schemas.microsoft.com/office/drawing/2014/main" id="{4B9CFFD0-D718-B136-FC2B-790B9CE8206A}"/>
                </a:ext>
              </a:extLst>
            </p:cNvPr>
            <p:cNvSpPr txBox="1">
              <a:spLocks noChangeArrowheads="1"/>
            </p:cNvSpPr>
            <p:nvPr/>
          </p:nvSpPr>
          <p:spPr bwMode="auto">
            <a:xfrm>
              <a:off x="7393281" y="5920989"/>
              <a:ext cx="15036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mazon Ember" panose="020B0603020204020204" pitchFamily="34" charset="0"/>
                  <a:ea typeface="Amazon Ember" panose="020B0603020204020204" pitchFamily="34" charset="0"/>
                  <a:cs typeface="Amazon Ember" panose="020B0603020204020204" pitchFamily="34" charset="0"/>
                </a:rPr>
                <a:t>Amazon SES</a:t>
              </a:r>
            </a:p>
            <a:p>
              <a:pPr algn="ctr" eaLnBrk="1" hangingPunct="1"/>
              <a:r>
                <a:rPr lang="ja-JP" altLang="en-US" sz="1000" dirty="0">
                  <a:latin typeface="Amazon Ember" panose="020B0603020204020204" pitchFamily="34" charset="0"/>
                  <a:ea typeface="Amazon Ember" panose="020B0603020204020204" pitchFamily="34" charset="0"/>
                  <a:cs typeface="Amazon Ember" panose="020B0603020204020204" pitchFamily="34" charset="0"/>
                </a:rPr>
                <a:t>メール送信サービス</a:t>
              </a:r>
              <a:endParaRPr lang="en-US" altLang="ja-JP" sz="10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9" name="Straight Arrow Connector 61">
              <a:extLst>
                <a:ext uri="{FF2B5EF4-FFF2-40B4-BE49-F238E27FC236}">
                  <a16:creationId xmlns:a16="http://schemas.microsoft.com/office/drawing/2014/main" id="{CB6E0E74-C6FB-D41D-C200-195CA688666D}"/>
                </a:ext>
              </a:extLst>
            </p:cNvPr>
            <p:cNvCxnSpPr>
              <a:cxnSpLocks/>
              <a:stCxn id="26" idx="3"/>
              <a:endCxn id="27" idx="1"/>
            </p:cNvCxnSpPr>
            <p:nvPr/>
          </p:nvCxnSpPr>
          <p:spPr>
            <a:xfrm>
              <a:off x="7263910" y="5640824"/>
              <a:ext cx="6068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 name="Graphic 6">
              <a:extLst>
                <a:ext uri="{FF2B5EF4-FFF2-40B4-BE49-F238E27FC236}">
                  <a16:creationId xmlns:a16="http://schemas.microsoft.com/office/drawing/2014/main" id="{2BBB1F6D-64C4-63AC-D9CB-5A287ADDDE62}"/>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8916019" y="5248104"/>
              <a:ext cx="317810" cy="31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Connector: Elbow 63">
              <a:extLst>
                <a:ext uri="{FF2B5EF4-FFF2-40B4-BE49-F238E27FC236}">
                  <a16:creationId xmlns:a16="http://schemas.microsoft.com/office/drawing/2014/main" id="{F36BD53B-C7C2-6E47-29F9-381430136E2A}"/>
                </a:ext>
              </a:extLst>
            </p:cNvPr>
            <p:cNvCxnSpPr>
              <a:cxnSpLocks/>
              <a:stCxn id="15" idx="3"/>
              <a:endCxn id="26" idx="1"/>
            </p:cNvCxnSpPr>
            <p:nvPr/>
          </p:nvCxnSpPr>
          <p:spPr>
            <a:xfrm>
              <a:off x="6100531" y="4122713"/>
              <a:ext cx="614739" cy="151811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64">
              <a:extLst>
                <a:ext uri="{FF2B5EF4-FFF2-40B4-BE49-F238E27FC236}">
                  <a16:creationId xmlns:a16="http://schemas.microsoft.com/office/drawing/2014/main" id="{82474E36-2E8E-0E1A-8225-297796E9E331}"/>
                </a:ext>
              </a:extLst>
            </p:cNvPr>
            <p:cNvCxnSpPr>
              <a:cxnSpLocks/>
              <a:stCxn id="27" idx="3"/>
              <a:endCxn id="13" idx="3"/>
            </p:cNvCxnSpPr>
            <p:nvPr/>
          </p:nvCxnSpPr>
          <p:spPr>
            <a:xfrm>
              <a:off x="8419417" y="5640824"/>
              <a:ext cx="1871214" cy="59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65">
              <a:extLst>
                <a:ext uri="{FF2B5EF4-FFF2-40B4-BE49-F238E27FC236}">
                  <a16:creationId xmlns:a16="http://schemas.microsoft.com/office/drawing/2014/main" id="{300B66D0-5F45-31E7-8BEE-97DB853EB8C8}"/>
                </a:ext>
              </a:extLst>
            </p:cNvPr>
            <p:cNvCxnSpPr>
              <a:cxnSpLocks/>
              <a:stCxn id="19" idx="3"/>
              <a:endCxn id="11" idx="3"/>
            </p:cNvCxnSpPr>
            <p:nvPr/>
          </p:nvCxnSpPr>
          <p:spPr>
            <a:xfrm>
              <a:off x="8412942" y="4123944"/>
              <a:ext cx="1904624" cy="29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4" name="Graphic 16">
              <a:extLst>
                <a:ext uri="{FF2B5EF4-FFF2-40B4-BE49-F238E27FC236}">
                  <a16:creationId xmlns:a16="http://schemas.microsoft.com/office/drawing/2014/main" id="{3B4B2F27-59CF-E825-93D8-81B4066588E8}"/>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9354321" y="5228070"/>
              <a:ext cx="337844" cy="33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05500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zh-TW"/>
              <a:t>5-1-9-2</a:t>
            </a:r>
            <a:r>
              <a:rPr kumimoji="1" lang="en-US" altLang="zh-TW" dirty="0"/>
              <a:t>. </a:t>
            </a:r>
            <a:r>
              <a:rPr kumimoji="1" lang="zh-TW" altLang="en-US" dirty="0"/>
              <a:t>書類出力</a:t>
            </a:r>
            <a:r>
              <a:rPr kumimoji="1" lang="en-US" altLang="zh-TW" dirty="0"/>
              <a:t>_</a:t>
            </a:r>
            <a:r>
              <a:rPr kumimoji="1" lang="zh-TW" altLang="en-US" dirty="0"/>
              <a:t>法定帳票作成機能（外部）</a:t>
            </a:r>
            <a:endParaRPr kumimoji="1" lang="ja-JP" altLang="en-US" dirty="0"/>
          </a:p>
        </p:txBody>
      </p:sp>
      <p:grpSp>
        <p:nvGrpSpPr>
          <p:cNvPr id="2" name="グループ化 1">
            <a:extLst>
              <a:ext uri="{FF2B5EF4-FFF2-40B4-BE49-F238E27FC236}">
                <a16:creationId xmlns:a16="http://schemas.microsoft.com/office/drawing/2014/main" id="{9D1374BA-DA45-E52C-629E-9E38F3517CEF}"/>
              </a:ext>
            </a:extLst>
          </p:cNvPr>
          <p:cNvGrpSpPr/>
          <p:nvPr/>
        </p:nvGrpSpPr>
        <p:grpSpPr>
          <a:xfrm>
            <a:off x="3645639" y="2074823"/>
            <a:ext cx="10709385" cy="7109828"/>
            <a:chOff x="318818" y="706033"/>
            <a:chExt cx="10709385" cy="7109828"/>
          </a:xfrm>
        </p:grpSpPr>
        <p:sp>
          <p:nvSpPr>
            <p:cNvPr id="4" name="正方形/長方形 3">
              <a:extLst>
                <a:ext uri="{FF2B5EF4-FFF2-40B4-BE49-F238E27FC236}">
                  <a16:creationId xmlns:a16="http://schemas.microsoft.com/office/drawing/2014/main" id="{9D3CEFCB-ABA5-294D-178B-3F59BFDDF9B7}"/>
                </a:ext>
              </a:extLst>
            </p:cNvPr>
            <p:cNvSpPr/>
            <p:nvPr/>
          </p:nvSpPr>
          <p:spPr>
            <a:xfrm>
              <a:off x="4886419" y="3126656"/>
              <a:ext cx="5949407" cy="1682415"/>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書類出力</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法定帳票作成機能（外部）</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A8DDAAC8-E465-4ADA-F10E-3F0793D0EA94}"/>
                </a:ext>
              </a:extLst>
            </p:cNvPr>
            <p:cNvSpPr txBox="1">
              <a:spLocks noChangeArrowheads="1"/>
            </p:cNvSpPr>
            <p:nvPr/>
          </p:nvSpPr>
          <p:spPr bwMode="auto">
            <a:xfrm>
              <a:off x="318818" y="4025860"/>
              <a:ext cx="1007453"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国民・職員</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pic>
          <p:nvPicPr>
            <p:cNvPr id="6" name="Graphic 23">
              <a:extLst>
                <a:ext uri="{FF2B5EF4-FFF2-40B4-BE49-F238E27FC236}">
                  <a16:creationId xmlns:a16="http://schemas.microsoft.com/office/drawing/2014/main" id="{919D9858-8102-83D3-5406-B8418524D617}"/>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587702" y="357349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B1F39539-CE53-B9F5-2A5F-75BE1FB5E49E}"/>
                </a:ext>
              </a:extLst>
            </p:cNvPr>
            <p:cNvCxnSpPr>
              <a:cxnSpLocks/>
              <a:stCxn id="6" idx="1"/>
              <a:endCxn id="10" idx="1"/>
            </p:cNvCxnSpPr>
            <p:nvPr/>
          </p:nvCxnSpPr>
          <p:spPr>
            <a:xfrm>
              <a:off x="1057602" y="3808446"/>
              <a:ext cx="1595168" cy="31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9CFEAEF2-64D1-5F1D-3B18-087C5AF4B9C9}"/>
                </a:ext>
              </a:extLst>
            </p:cNvPr>
            <p:cNvSpPr/>
            <p:nvPr/>
          </p:nvSpPr>
          <p:spPr>
            <a:xfrm>
              <a:off x="1569124" y="707621"/>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2C7806D0-3B6B-554B-FE12-3D96364DABE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706033"/>
              <a:ext cx="381000" cy="381000"/>
            </a:xfrm>
            <a:prstGeom prst="rect">
              <a:avLst/>
            </a:prstGeom>
          </p:spPr>
        </p:pic>
        <p:sp>
          <p:nvSpPr>
            <p:cNvPr id="10" name="Rectangle 115">
              <a:extLst>
                <a:ext uri="{FF2B5EF4-FFF2-40B4-BE49-F238E27FC236}">
                  <a16:creationId xmlns:a16="http://schemas.microsoft.com/office/drawing/2014/main" id="{33E19236-0DA7-FC2B-F235-2EF9B5C79C1C}"/>
                </a:ext>
              </a:extLst>
            </p:cNvPr>
            <p:cNvSpPr/>
            <p:nvPr/>
          </p:nvSpPr>
          <p:spPr>
            <a:xfrm>
              <a:off x="2652770" y="2884760"/>
              <a:ext cx="1950578" cy="185362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20">
              <a:extLst>
                <a:ext uri="{FF2B5EF4-FFF2-40B4-BE49-F238E27FC236}">
                  <a16:creationId xmlns:a16="http://schemas.microsoft.com/office/drawing/2014/main" id="{E73994F1-B9F0-670A-A81A-0D8B5E9A18DA}"/>
                </a:ext>
              </a:extLst>
            </p:cNvPr>
            <p:cNvSpPr txBox="1">
              <a:spLocks noChangeArrowheads="1"/>
            </p:cNvSpPr>
            <p:nvPr/>
          </p:nvSpPr>
          <p:spPr bwMode="auto">
            <a:xfrm>
              <a:off x="2733145" y="2911827"/>
              <a:ext cx="1876597"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900">
                  <a:latin typeface="Meiryo UI" panose="020B0604030504040204" pitchFamily="34" charset="-128"/>
                  <a:ea typeface="Meiryo UI" panose="020B0604030504040204" pitchFamily="34" charset="-128"/>
                  <a:cs typeface="Arial" panose="020B0604020202020204" pitchFamily="34" charset="0"/>
                </a:rPr>
                <a:t>　</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帳票として保管すべき承認結果等のデータを作成する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12" name="TextBox 20">
              <a:extLst>
                <a:ext uri="{FF2B5EF4-FFF2-40B4-BE49-F238E27FC236}">
                  <a16:creationId xmlns:a16="http://schemas.microsoft.com/office/drawing/2014/main" id="{C50EAE16-24F3-BEDD-AF46-E036922708D3}"/>
                </a:ext>
              </a:extLst>
            </p:cNvPr>
            <p:cNvSpPr txBox="1">
              <a:spLocks noChangeArrowheads="1"/>
            </p:cNvSpPr>
            <p:nvPr/>
          </p:nvSpPr>
          <p:spPr bwMode="auto">
            <a:xfrm>
              <a:off x="2737512" y="3703138"/>
              <a:ext cx="17754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審査・承認</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審査・承認機能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14" name="Graphic 26">
              <a:extLst>
                <a:ext uri="{FF2B5EF4-FFF2-40B4-BE49-F238E27FC236}">
                  <a16:creationId xmlns:a16="http://schemas.microsoft.com/office/drawing/2014/main" id="{3FB27BFC-6199-5DF7-B4AC-B7B3562FD83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577957"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a:extLst>
                <a:ext uri="{FF2B5EF4-FFF2-40B4-BE49-F238E27FC236}">
                  <a16:creationId xmlns:a16="http://schemas.microsoft.com/office/drawing/2014/main" id="{BCB77A0D-8065-8DA9-1204-20245557971D}"/>
                </a:ext>
              </a:extLst>
            </p:cNvPr>
            <p:cNvSpPr txBox="1">
              <a:spLocks noChangeArrowheads="1"/>
            </p:cNvSpPr>
            <p:nvPr/>
          </p:nvSpPr>
          <p:spPr bwMode="auto">
            <a:xfrm>
              <a:off x="4705382" y="404444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Queue Service (Amazon SQS)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帳票作成処理用キュ</a:t>
              </a:r>
              <a:r>
                <a:rPr lang="en-US" altLang="en-US" sz="1200" dirty="0">
                  <a:latin typeface="Meiryo UI" panose="020B0604030504040204" pitchFamily="34" charset="-128"/>
                  <a:ea typeface="Meiryo UI" panose="020B0604030504040204" pitchFamily="34" charset="-128"/>
                  <a:cs typeface="Arial" panose="020B0604020202020204" pitchFamily="34" charset="0"/>
                </a:rPr>
                <a:t>ー</a:t>
              </a:r>
            </a:p>
          </p:txBody>
        </p:sp>
        <p:pic>
          <p:nvPicPr>
            <p:cNvPr id="16" name="Graphic 10">
              <a:extLst>
                <a:ext uri="{FF2B5EF4-FFF2-40B4-BE49-F238E27FC236}">
                  <a16:creationId xmlns:a16="http://schemas.microsoft.com/office/drawing/2014/main" id="{C46AA5AE-CA27-F412-836E-A9659459315E}"/>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470674"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0">
              <a:extLst>
                <a:ext uri="{FF2B5EF4-FFF2-40B4-BE49-F238E27FC236}">
                  <a16:creationId xmlns:a16="http://schemas.microsoft.com/office/drawing/2014/main" id="{0D519E39-7189-02EE-7DA4-F59639650C5C}"/>
                </a:ext>
              </a:extLst>
            </p:cNvPr>
            <p:cNvSpPr txBox="1">
              <a:spLocks noChangeArrowheads="1"/>
            </p:cNvSpPr>
            <p:nvPr/>
          </p:nvSpPr>
          <p:spPr bwMode="auto">
            <a:xfrm>
              <a:off x="6597886" y="4042066"/>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AWS Lambda</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外部向け帳票</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作成処理</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8" name="直線矢印コネクタ 17">
              <a:extLst>
                <a:ext uri="{FF2B5EF4-FFF2-40B4-BE49-F238E27FC236}">
                  <a16:creationId xmlns:a16="http://schemas.microsoft.com/office/drawing/2014/main" id="{E4C58EA1-CAAD-C1C7-C202-4F254B159A8F}"/>
                </a:ext>
              </a:extLst>
            </p:cNvPr>
            <p:cNvCxnSpPr>
              <a:cxnSpLocks/>
              <a:stCxn id="10" idx="3"/>
              <a:endCxn id="14" idx="1"/>
            </p:cNvCxnSpPr>
            <p:nvPr/>
          </p:nvCxnSpPr>
          <p:spPr>
            <a:xfrm flipV="1">
              <a:off x="4603348" y="3808446"/>
              <a:ext cx="974609" cy="31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D0E93B03-2622-7EC3-50E1-C3165ED95692}"/>
                </a:ext>
              </a:extLst>
            </p:cNvPr>
            <p:cNvCxnSpPr>
              <a:cxnSpLocks/>
              <a:stCxn id="14" idx="3"/>
              <a:endCxn id="16" idx="1"/>
            </p:cNvCxnSpPr>
            <p:nvPr/>
          </p:nvCxnSpPr>
          <p:spPr>
            <a:xfrm>
              <a:off x="6125157" y="3808446"/>
              <a:ext cx="1345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1" name="Graphic 8">
              <a:extLst>
                <a:ext uri="{FF2B5EF4-FFF2-40B4-BE49-F238E27FC236}">
                  <a16:creationId xmlns:a16="http://schemas.microsoft.com/office/drawing/2014/main" id="{8686823C-F32B-E5D9-6095-59852237FAA5}"/>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496655" y="6688104"/>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9">
              <a:extLst>
                <a:ext uri="{FF2B5EF4-FFF2-40B4-BE49-F238E27FC236}">
                  <a16:creationId xmlns:a16="http://schemas.microsoft.com/office/drawing/2014/main" id="{8CE454C1-BD74-C227-E6EB-871BE253D4A1}"/>
                </a:ext>
              </a:extLst>
            </p:cNvPr>
            <p:cNvSpPr txBox="1">
              <a:spLocks noChangeArrowheads="1"/>
            </p:cNvSpPr>
            <p:nvPr/>
          </p:nvSpPr>
          <p:spPr bwMode="auto">
            <a:xfrm>
              <a:off x="6650274" y="7169530"/>
              <a:ext cx="2239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S3</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帳票保管ストレージ</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3" name="Rectangle 115">
              <a:extLst>
                <a:ext uri="{FF2B5EF4-FFF2-40B4-BE49-F238E27FC236}">
                  <a16:creationId xmlns:a16="http://schemas.microsoft.com/office/drawing/2014/main" id="{CD35F25C-3990-5C20-7151-1FB3DF742F1C}"/>
                </a:ext>
              </a:extLst>
            </p:cNvPr>
            <p:cNvSpPr/>
            <p:nvPr/>
          </p:nvSpPr>
          <p:spPr>
            <a:xfrm>
              <a:off x="6772672" y="4892084"/>
              <a:ext cx="2024072" cy="270808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4" name="TextBox 20">
              <a:extLst>
                <a:ext uri="{FF2B5EF4-FFF2-40B4-BE49-F238E27FC236}">
                  <a16:creationId xmlns:a16="http://schemas.microsoft.com/office/drawing/2014/main" id="{074E64A5-1546-63DB-F2DB-85B2496BBB65}"/>
                </a:ext>
              </a:extLst>
            </p:cNvPr>
            <p:cNvSpPr txBox="1">
              <a:spLocks noChangeArrowheads="1"/>
            </p:cNvSpPr>
            <p:nvPr/>
          </p:nvSpPr>
          <p:spPr bwMode="auto">
            <a:xfrm>
              <a:off x="6923202" y="4883209"/>
              <a:ext cx="170966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900">
                  <a:latin typeface="Meiryo UI" panose="020B0604030504040204" pitchFamily="34" charset="-128"/>
                  <a:ea typeface="Meiryo UI" panose="020B0604030504040204" pitchFamily="34" charset="-128"/>
                  <a:cs typeface="Arial" panose="020B0604020202020204" pitchFamily="34" charset="0"/>
                </a:rPr>
                <a:t>　</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作成した帳票を保管・公開する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5" name="TextBox 20">
              <a:extLst>
                <a:ext uri="{FF2B5EF4-FFF2-40B4-BE49-F238E27FC236}">
                  <a16:creationId xmlns:a16="http://schemas.microsoft.com/office/drawing/2014/main" id="{4F6936C8-C637-D24A-1165-8800D91F800E}"/>
                </a:ext>
              </a:extLst>
            </p:cNvPr>
            <p:cNvSpPr txBox="1">
              <a:spLocks noChangeArrowheads="1"/>
            </p:cNvSpPr>
            <p:nvPr/>
          </p:nvSpPr>
          <p:spPr bwMode="auto">
            <a:xfrm>
              <a:off x="6927741" y="5693589"/>
              <a:ext cx="18275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公文書ダウンロード機能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公文書公開機能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6" name="Rectangle 115">
              <a:extLst>
                <a:ext uri="{FF2B5EF4-FFF2-40B4-BE49-F238E27FC236}">
                  <a16:creationId xmlns:a16="http://schemas.microsoft.com/office/drawing/2014/main" id="{9B401CF0-3F2D-A632-D3C5-B29F026BA574}"/>
                </a:ext>
              </a:extLst>
            </p:cNvPr>
            <p:cNvSpPr/>
            <p:nvPr/>
          </p:nvSpPr>
          <p:spPr>
            <a:xfrm>
              <a:off x="6771951" y="1159726"/>
              <a:ext cx="1950578" cy="151676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7" name="TextBox 20">
              <a:extLst>
                <a:ext uri="{FF2B5EF4-FFF2-40B4-BE49-F238E27FC236}">
                  <a16:creationId xmlns:a16="http://schemas.microsoft.com/office/drawing/2014/main" id="{7A26B159-CD44-E819-874D-811C0D294FF4}"/>
                </a:ext>
              </a:extLst>
            </p:cNvPr>
            <p:cNvSpPr txBox="1">
              <a:spLocks noChangeArrowheads="1"/>
            </p:cNvSpPr>
            <p:nvPr/>
          </p:nvSpPr>
          <p:spPr bwMode="auto">
            <a:xfrm>
              <a:off x="6846166" y="1205354"/>
              <a:ext cx="1950578"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900">
                  <a:latin typeface="Meiryo UI" panose="020B0604030504040204" pitchFamily="34" charset="-128"/>
                  <a:ea typeface="Meiryo UI" panose="020B0604030504040204" pitchFamily="34" charset="-128"/>
                  <a:cs typeface="Arial" panose="020B0604020202020204" pitchFamily="34" charset="0"/>
                </a:rPr>
                <a:t>　</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作成した帳票を外部システムに連携する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8" name="TextBox 20">
              <a:extLst>
                <a:ext uri="{FF2B5EF4-FFF2-40B4-BE49-F238E27FC236}">
                  <a16:creationId xmlns:a16="http://schemas.microsoft.com/office/drawing/2014/main" id="{76A9BE22-AB67-E510-C9DA-E42B2474E6A3}"/>
                </a:ext>
              </a:extLst>
            </p:cNvPr>
            <p:cNvSpPr txBox="1">
              <a:spLocks noChangeArrowheads="1"/>
            </p:cNvSpPr>
            <p:nvPr/>
          </p:nvSpPr>
          <p:spPr bwMode="auto">
            <a:xfrm>
              <a:off x="6846165" y="2031156"/>
              <a:ext cx="1786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外部連携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申請処理連携機能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29" name="カギ線コネクタ 36">
              <a:extLst>
                <a:ext uri="{FF2B5EF4-FFF2-40B4-BE49-F238E27FC236}">
                  <a16:creationId xmlns:a16="http://schemas.microsoft.com/office/drawing/2014/main" id="{44888A0C-76DD-DC32-3910-DFBC091D0F5A}"/>
                </a:ext>
              </a:extLst>
            </p:cNvPr>
            <p:cNvCxnSpPr>
              <a:cxnSpLocks/>
              <a:stCxn id="5" idx="2"/>
              <a:endCxn id="23" idx="1"/>
            </p:cNvCxnSpPr>
            <p:nvPr/>
          </p:nvCxnSpPr>
          <p:spPr>
            <a:xfrm rot="16200000" flipH="1">
              <a:off x="2918307" y="2391762"/>
              <a:ext cx="1758602" cy="595012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A290AD44-8481-3181-B42C-E7E4B4BF200F}"/>
                </a:ext>
              </a:extLst>
            </p:cNvPr>
            <p:cNvCxnSpPr>
              <a:cxnSpLocks/>
              <a:stCxn id="16" idx="0"/>
              <a:endCxn id="26" idx="2"/>
            </p:cNvCxnSpPr>
            <p:nvPr/>
          </p:nvCxnSpPr>
          <p:spPr>
            <a:xfrm flipV="1">
              <a:off x="7744274" y="2676492"/>
              <a:ext cx="2966" cy="858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カギ線コネクタ 2">
              <a:extLst>
                <a:ext uri="{FF2B5EF4-FFF2-40B4-BE49-F238E27FC236}">
                  <a16:creationId xmlns:a16="http://schemas.microsoft.com/office/drawing/2014/main" id="{E2C88C7C-CD39-98F6-56CF-9BCBE57A9127}"/>
                </a:ext>
              </a:extLst>
            </p:cNvPr>
            <p:cNvCxnSpPr>
              <a:cxnSpLocks/>
              <a:stCxn id="16" idx="3"/>
              <a:endCxn id="21" idx="3"/>
            </p:cNvCxnSpPr>
            <p:nvPr/>
          </p:nvCxnSpPr>
          <p:spPr>
            <a:xfrm>
              <a:off x="8017874" y="3808446"/>
              <a:ext cx="25981" cy="3153258"/>
            </a:xfrm>
            <a:prstGeom prst="bentConnector3">
              <a:avLst>
                <a:gd name="adj1" fmla="val 4272307"/>
              </a:avLst>
            </a:prstGeom>
            <a:ln>
              <a:tailEnd type="triangle"/>
            </a:ln>
          </p:spPr>
          <p:style>
            <a:lnRef idx="1">
              <a:schemeClr val="dk1"/>
            </a:lnRef>
            <a:fillRef idx="0">
              <a:schemeClr val="dk1"/>
            </a:fillRef>
            <a:effectRef idx="0">
              <a:schemeClr val="dk1"/>
            </a:effectRef>
            <a:fontRef idx="minor">
              <a:schemeClr val="tx1"/>
            </a:fontRef>
          </p:style>
        </p:cxnSp>
        <p:sp>
          <p:nvSpPr>
            <p:cNvPr id="34" name="TextBox 20">
              <a:extLst>
                <a:ext uri="{FF2B5EF4-FFF2-40B4-BE49-F238E27FC236}">
                  <a16:creationId xmlns:a16="http://schemas.microsoft.com/office/drawing/2014/main" id="{D7109788-8BD0-03A6-2009-50E121749094}"/>
                </a:ext>
              </a:extLst>
            </p:cNvPr>
            <p:cNvSpPr txBox="1">
              <a:spLocks noChangeArrowheads="1"/>
            </p:cNvSpPr>
            <p:nvPr/>
          </p:nvSpPr>
          <p:spPr bwMode="auto">
            <a:xfrm>
              <a:off x="8540156" y="4911672"/>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作成した帳票を</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S3に</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保存</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grpSp>
    </p:spTree>
    <p:extLst>
      <p:ext uri="{BB962C8B-B14F-4D97-AF65-F5344CB8AC3E}">
        <p14:creationId xmlns:p14="http://schemas.microsoft.com/office/powerpoint/2010/main" val="6962818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a:bodyPr>
          <a:lstStyle/>
          <a:p>
            <a:r>
              <a:rPr kumimoji="1" lang="en-US" altLang="zh-TW"/>
              <a:t>5-1-9-3</a:t>
            </a:r>
            <a:r>
              <a:rPr kumimoji="1" lang="en-US" altLang="zh-TW" dirty="0"/>
              <a:t>. </a:t>
            </a:r>
            <a:r>
              <a:rPr kumimoji="1" lang="zh-TW" altLang="en-US" dirty="0"/>
              <a:t>書類出力</a:t>
            </a:r>
            <a:r>
              <a:rPr kumimoji="1" lang="en-US" altLang="zh-TW" dirty="0"/>
              <a:t>_</a:t>
            </a:r>
            <a:r>
              <a:rPr kumimoji="1" lang="zh-TW" altLang="en-US" dirty="0"/>
              <a:t>法定帳票作成機能（内部）</a:t>
            </a:r>
            <a:endParaRPr kumimoji="1" lang="ja-JP" altLang="en-US" dirty="0"/>
          </a:p>
        </p:txBody>
      </p:sp>
      <p:grpSp>
        <p:nvGrpSpPr>
          <p:cNvPr id="2" name="グループ化 1">
            <a:extLst>
              <a:ext uri="{FF2B5EF4-FFF2-40B4-BE49-F238E27FC236}">
                <a16:creationId xmlns:a16="http://schemas.microsoft.com/office/drawing/2014/main" id="{2589397B-D68E-AC7E-FD0E-271B5348446C}"/>
              </a:ext>
            </a:extLst>
          </p:cNvPr>
          <p:cNvGrpSpPr/>
          <p:nvPr/>
        </p:nvGrpSpPr>
        <p:grpSpPr>
          <a:xfrm>
            <a:off x="3645639" y="2080011"/>
            <a:ext cx="10709385" cy="7096202"/>
            <a:chOff x="318818" y="706033"/>
            <a:chExt cx="10709385" cy="7096202"/>
          </a:xfrm>
        </p:grpSpPr>
        <p:sp>
          <p:nvSpPr>
            <p:cNvPr id="4" name="正方形/長方形 3">
              <a:extLst>
                <a:ext uri="{FF2B5EF4-FFF2-40B4-BE49-F238E27FC236}">
                  <a16:creationId xmlns:a16="http://schemas.microsoft.com/office/drawing/2014/main" id="{EEA65B1A-93FB-6F4C-A88F-641B43AC1682}"/>
                </a:ext>
              </a:extLst>
            </p:cNvPr>
            <p:cNvSpPr/>
            <p:nvPr/>
          </p:nvSpPr>
          <p:spPr>
            <a:xfrm>
              <a:off x="4886419" y="3126656"/>
              <a:ext cx="5949407" cy="1682415"/>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書類出力</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法定帳票作成機能（内部）</a:t>
              </a:r>
              <a:endParaRPr kumimoji="1" lang="en-US" altLang="ja-JP" sz="1600" dirty="0">
                <a:solidFill>
                  <a:schemeClr val="tx1"/>
                </a:solidFill>
                <a:latin typeface="Meiryo UI" panose="020B0604030504040204" pitchFamily="34" charset="-128"/>
                <a:ea typeface="Meiryo UI" panose="020B0604030504040204" pitchFamily="34" charset="-128"/>
              </a:endParaRPr>
            </a:p>
          </p:txBody>
        </p:sp>
        <p:sp>
          <p:nvSpPr>
            <p:cNvPr id="5" name="TextBox 12">
              <a:extLst>
                <a:ext uri="{FF2B5EF4-FFF2-40B4-BE49-F238E27FC236}">
                  <a16:creationId xmlns:a16="http://schemas.microsoft.com/office/drawing/2014/main" id="{446239EA-FAE1-EB37-D160-70C41A598E89}"/>
                </a:ext>
              </a:extLst>
            </p:cNvPr>
            <p:cNvSpPr txBox="1">
              <a:spLocks noChangeArrowheads="1"/>
            </p:cNvSpPr>
            <p:nvPr/>
          </p:nvSpPr>
          <p:spPr bwMode="auto">
            <a:xfrm>
              <a:off x="318818" y="4025860"/>
              <a:ext cx="1007453"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利用者</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t>
              </a:r>
              <a:r>
                <a:rPr lang="en-US" altLang="en-US" sz="1200" dirty="0" err="1">
                  <a:latin typeface="Meiryo UI" panose="020B0604030504040204" pitchFamily="34" charset="-128"/>
                  <a:ea typeface="Meiryo UI" panose="020B0604030504040204" pitchFamily="34" charset="-128"/>
                  <a:cs typeface="Arial" panose="020B0604020202020204" pitchFamily="34" charset="0"/>
                </a:rPr>
                <a:t>国民・職員</a:t>
              </a:r>
              <a:r>
                <a:rPr lang="en-US" altLang="en-US" sz="1200" dirty="0">
                  <a:latin typeface="Meiryo UI" panose="020B0604030504040204" pitchFamily="34" charset="-128"/>
                  <a:ea typeface="Meiryo UI" panose="020B0604030504040204" pitchFamily="34" charset="-128"/>
                  <a:cs typeface="Arial" panose="020B0604020202020204" pitchFamily="34" charset="0"/>
                </a:rPr>
                <a:t>)</a:t>
              </a:r>
            </a:p>
          </p:txBody>
        </p:sp>
        <p:pic>
          <p:nvPicPr>
            <p:cNvPr id="6" name="Graphic 23">
              <a:extLst>
                <a:ext uri="{FF2B5EF4-FFF2-40B4-BE49-F238E27FC236}">
                  <a16:creationId xmlns:a16="http://schemas.microsoft.com/office/drawing/2014/main" id="{90995E0C-EC07-2020-6A90-C316A2824B4A}"/>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flipH="1">
              <a:off x="587702" y="357349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96C7DA73-2126-14F4-989D-000900F0456C}"/>
                </a:ext>
              </a:extLst>
            </p:cNvPr>
            <p:cNvCxnSpPr>
              <a:cxnSpLocks/>
              <a:stCxn id="6" idx="1"/>
              <a:endCxn id="10" idx="1"/>
            </p:cNvCxnSpPr>
            <p:nvPr/>
          </p:nvCxnSpPr>
          <p:spPr>
            <a:xfrm>
              <a:off x="1057602" y="3808446"/>
              <a:ext cx="15951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8">
              <a:extLst>
                <a:ext uri="{FF2B5EF4-FFF2-40B4-BE49-F238E27FC236}">
                  <a16:creationId xmlns:a16="http://schemas.microsoft.com/office/drawing/2014/main" id="{1C266D57-7E71-1353-00AF-E7AC807ECE58}"/>
                </a:ext>
              </a:extLst>
            </p:cNvPr>
            <p:cNvSpPr/>
            <p:nvPr/>
          </p:nvSpPr>
          <p:spPr>
            <a:xfrm>
              <a:off x="1569124" y="707621"/>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AWS Cloud</a:t>
              </a:r>
            </a:p>
          </p:txBody>
        </p:sp>
        <p:pic>
          <p:nvPicPr>
            <p:cNvPr id="9" name="Graphic 79">
              <a:extLst>
                <a:ext uri="{FF2B5EF4-FFF2-40B4-BE49-F238E27FC236}">
                  <a16:creationId xmlns:a16="http://schemas.microsoft.com/office/drawing/2014/main" id="{4565ACA4-EF65-7EE6-9A7C-26D08081714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69125" y="706033"/>
              <a:ext cx="381000" cy="381000"/>
            </a:xfrm>
            <a:prstGeom prst="rect">
              <a:avLst/>
            </a:prstGeom>
          </p:spPr>
        </p:pic>
        <p:sp>
          <p:nvSpPr>
            <p:cNvPr id="10" name="Rectangle 115">
              <a:extLst>
                <a:ext uri="{FF2B5EF4-FFF2-40B4-BE49-F238E27FC236}">
                  <a16:creationId xmlns:a16="http://schemas.microsoft.com/office/drawing/2014/main" id="{F5416E15-C7DC-4EBB-6315-9AC3927B53FB}"/>
                </a:ext>
              </a:extLst>
            </p:cNvPr>
            <p:cNvSpPr/>
            <p:nvPr/>
          </p:nvSpPr>
          <p:spPr>
            <a:xfrm>
              <a:off x="2652770" y="2881631"/>
              <a:ext cx="1950578" cy="1853629"/>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1" name="TextBox 20">
              <a:extLst>
                <a:ext uri="{FF2B5EF4-FFF2-40B4-BE49-F238E27FC236}">
                  <a16:creationId xmlns:a16="http://schemas.microsoft.com/office/drawing/2014/main" id="{D3CCD1D5-B895-C324-75D9-15D2AAAF37CB}"/>
                </a:ext>
              </a:extLst>
            </p:cNvPr>
            <p:cNvSpPr txBox="1">
              <a:spLocks noChangeArrowheads="1"/>
            </p:cNvSpPr>
            <p:nvPr/>
          </p:nvSpPr>
          <p:spPr bwMode="auto">
            <a:xfrm>
              <a:off x="2733145" y="2908698"/>
              <a:ext cx="1876597"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900">
                  <a:latin typeface="Meiryo UI" panose="020B0604030504040204" pitchFamily="34" charset="-128"/>
                  <a:ea typeface="Meiryo UI" panose="020B0604030504040204" pitchFamily="34" charset="-128"/>
                  <a:cs typeface="Arial" panose="020B0604020202020204" pitchFamily="34" charset="0"/>
                </a:rPr>
                <a:t>　</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帳票として保管すべき承認結果等のデータを作成する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12" name="TextBox 20">
              <a:extLst>
                <a:ext uri="{FF2B5EF4-FFF2-40B4-BE49-F238E27FC236}">
                  <a16:creationId xmlns:a16="http://schemas.microsoft.com/office/drawing/2014/main" id="{098E59BC-61A9-6643-6D1D-D3C5832E8759}"/>
                </a:ext>
              </a:extLst>
            </p:cNvPr>
            <p:cNvSpPr txBox="1">
              <a:spLocks noChangeArrowheads="1"/>
            </p:cNvSpPr>
            <p:nvPr/>
          </p:nvSpPr>
          <p:spPr bwMode="auto">
            <a:xfrm>
              <a:off x="2737512" y="3700009"/>
              <a:ext cx="17754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申請・届出機能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審査・承認</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審査・承認機能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14" name="Graphic 26">
              <a:extLst>
                <a:ext uri="{FF2B5EF4-FFF2-40B4-BE49-F238E27FC236}">
                  <a16:creationId xmlns:a16="http://schemas.microsoft.com/office/drawing/2014/main" id="{ABCF5B2F-AAFB-E6AA-CEC2-0A8A2BFFD10D}"/>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5577957"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a:extLst>
                <a:ext uri="{FF2B5EF4-FFF2-40B4-BE49-F238E27FC236}">
                  <a16:creationId xmlns:a16="http://schemas.microsoft.com/office/drawing/2014/main" id="{3048FCD3-864B-1E12-D05D-1DC28C61D33F}"/>
                </a:ext>
              </a:extLst>
            </p:cNvPr>
            <p:cNvSpPr txBox="1">
              <a:spLocks noChangeArrowheads="1"/>
            </p:cNvSpPr>
            <p:nvPr/>
          </p:nvSpPr>
          <p:spPr bwMode="auto">
            <a:xfrm>
              <a:off x="4705382" y="4044447"/>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Simple Queue Service (Amazon SQS)</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帳票作成処理用キュ</a:t>
              </a:r>
              <a:r>
                <a:rPr lang="en-US" altLang="en-US" sz="1200" dirty="0">
                  <a:latin typeface="Meiryo UI" panose="020B0604030504040204" pitchFamily="34" charset="-128"/>
                  <a:ea typeface="Meiryo UI" panose="020B0604030504040204" pitchFamily="34" charset="-128"/>
                  <a:cs typeface="Arial" panose="020B0604020202020204" pitchFamily="34" charset="0"/>
                </a:rPr>
                <a:t>ー</a:t>
              </a:r>
            </a:p>
          </p:txBody>
        </p:sp>
        <p:pic>
          <p:nvPicPr>
            <p:cNvPr id="16" name="Graphic 10">
              <a:extLst>
                <a:ext uri="{FF2B5EF4-FFF2-40B4-BE49-F238E27FC236}">
                  <a16:creationId xmlns:a16="http://schemas.microsoft.com/office/drawing/2014/main" id="{7204CE2D-ECC3-66F7-A1E9-A289A5E166FB}"/>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7470674" y="3534846"/>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0">
              <a:extLst>
                <a:ext uri="{FF2B5EF4-FFF2-40B4-BE49-F238E27FC236}">
                  <a16:creationId xmlns:a16="http://schemas.microsoft.com/office/drawing/2014/main" id="{DE266389-D116-5473-3757-FA2A054F2162}"/>
                </a:ext>
              </a:extLst>
            </p:cNvPr>
            <p:cNvSpPr txBox="1">
              <a:spLocks noChangeArrowheads="1"/>
            </p:cNvSpPr>
            <p:nvPr/>
          </p:nvSpPr>
          <p:spPr bwMode="auto">
            <a:xfrm>
              <a:off x="6597886" y="4042066"/>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AWS Lambda</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内部向け帳票</a:t>
              </a:r>
              <a:endParaRPr lang="en-US" altLang="en-US" sz="120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a:latin typeface="Meiryo UI" panose="020B0604030504040204" pitchFamily="34" charset="-128"/>
                  <a:ea typeface="Meiryo UI" panose="020B0604030504040204" pitchFamily="34" charset="-128"/>
                  <a:cs typeface="Arial" panose="020B0604020202020204" pitchFamily="34" charset="0"/>
                </a:rPr>
                <a:t>作成処理</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18" name="直線矢印コネクタ 17">
              <a:extLst>
                <a:ext uri="{FF2B5EF4-FFF2-40B4-BE49-F238E27FC236}">
                  <a16:creationId xmlns:a16="http://schemas.microsoft.com/office/drawing/2014/main" id="{B30C063A-2FA7-4743-43B4-5CA6E2AAE3C0}"/>
                </a:ext>
              </a:extLst>
            </p:cNvPr>
            <p:cNvCxnSpPr>
              <a:cxnSpLocks/>
              <a:stCxn id="10" idx="3"/>
              <a:endCxn id="14" idx="1"/>
            </p:cNvCxnSpPr>
            <p:nvPr/>
          </p:nvCxnSpPr>
          <p:spPr>
            <a:xfrm>
              <a:off x="4603348" y="3808446"/>
              <a:ext cx="9746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9AB9B723-C3F9-EA62-CE01-9D3285D3D21E}"/>
                </a:ext>
              </a:extLst>
            </p:cNvPr>
            <p:cNvCxnSpPr>
              <a:cxnSpLocks/>
              <a:stCxn id="14" idx="3"/>
              <a:endCxn id="16" idx="1"/>
            </p:cNvCxnSpPr>
            <p:nvPr/>
          </p:nvCxnSpPr>
          <p:spPr>
            <a:xfrm>
              <a:off x="6125157" y="3808446"/>
              <a:ext cx="1345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1" name="Graphic 8">
              <a:extLst>
                <a:ext uri="{FF2B5EF4-FFF2-40B4-BE49-F238E27FC236}">
                  <a16:creationId xmlns:a16="http://schemas.microsoft.com/office/drawing/2014/main" id="{E5BEF64E-2B26-9BE2-6CBD-44BEE5BF950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496655" y="6674478"/>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9">
              <a:extLst>
                <a:ext uri="{FF2B5EF4-FFF2-40B4-BE49-F238E27FC236}">
                  <a16:creationId xmlns:a16="http://schemas.microsoft.com/office/drawing/2014/main" id="{4E3EA325-D3EF-C9BB-5F84-B509E346D434}"/>
                </a:ext>
              </a:extLst>
            </p:cNvPr>
            <p:cNvSpPr txBox="1">
              <a:spLocks noChangeArrowheads="1"/>
            </p:cNvSpPr>
            <p:nvPr/>
          </p:nvSpPr>
          <p:spPr bwMode="auto">
            <a:xfrm>
              <a:off x="6650274" y="7155904"/>
              <a:ext cx="2239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S3</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帳票保管ストレージ</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3" name="Rectangle 115">
              <a:extLst>
                <a:ext uri="{FF2B5EF4-FFF2-40B4-BE49-F238E27FC236}">
                  <a16:creationId xmlns:a16="http://schemas.microsoft.com/office/drawing/2014/main" id="{D83CB40A-1CA5-17D5-FC1C-6CD98AEB7811}"/>
                </a:ext>
              </a:extLst>
            </p:cNvPr>
            <p:cNvSpPr/>
            <p:nvPr/>
          </p:nvSpPr>
          <p:spPr>
            <a:xfrm>
              <a:off x="6772672" y="4861709"/>
              <a:ext cx="2024072" cy="2745800"/>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4" name="TextBox 20">
              <a:extLst>
                <a:ext uri="{FF2B5EF4-FFF2-40B4-BE49-F238E27FC236}">
                  <a16:creationId xmlns:a16="http://schemas.microsoft.com/office/drawing/2014/main" id="{6F7B79A1-E550-2ABA-3CB9-E2D112191147}"/>
                </a:ext>
              </a:extLst>
            </p:cNvPr>
            <p:cNvSpPr txBox="1">
              <a:spLocks noChangeArrowheads="1"/>
            </p:cNvSpPr>
            <p:nvPr/>
          </p:nvSpPr>
          <p:spPr bwMode="auto">
            <a:xfrm>
              <a:off x="6923202" y="4880232"/>
              <a:ext cx="170966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900">
                  <a:latin typeface="Meiryo UI" panose="020B0604030504040204" pitchFamily="34" charset="-128"/>
                  <a:ea typeface="Meiryo UI" panose="020B0604030504040204" pitchFamily="34" charset="-128"/>
                  <a:cs typeface="Arial" panose="020B0604020202020204" pitchFamily="34" charset="0"/>
                </a:rPr>
                <a:t>　</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作成した帳票を保管・公開する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5" name="TextBox 20">
              <a:extLst>
                <a:ext uri="{FF2B5EF4-FFF2-40B4-BE49-F238E27FC236}">
                  <a16:creationId xmlns:a16="http://schemas.microsoft.com/office/drawing/2014/main" id="{3EB468C4-96C2-1054-622F-3CD3B5B36798}"/>
                </a:ext>
              </a:extLst>
            </p:cNvPr>
            <p:cNvSpPr txBox="1">
              <a:spLocks noChangeArrowheads="1"/>
            </p:cNvSpPr>
            <p:nvPr/>
          </p:nvSpPr>
          <p:spPr bwMode="auto">
            <a:xfrm>
              <a:off x="6927742" y="5690612"/>
              <a:ext cx="17688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公文書ダウンロード機能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申請・届出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公文書公開機能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6" name="Rectangle 115">
              <a:extLst>
                <a:ext uri="{FF2B5EF4-FFF2-40B4-BE49-F238E27FC236}">
                  <a16:creationId xmlns:a16="http://schemas.microsoft.com/office/drawing/2014/main" id="{9F487E04-BD5B-F5A4-AC62-1826EF075547}"/>
                </a:ext>
              </a:extLst>
            </p:cNvPr>
            <p:cNvSpPr/>
            <p:nvPr/>
          </p:nvSpPr>
          <p:spPr>
            <a:xfrm>
              <a:off x="6771951" y="1159726"/>
              <a:ext cx="1950578" cy="1516766"/>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7" name="TextBox 20">
              <a:extLst>
                <a:ext uri="{FF2B5EF4-FFF2-40B4-BE49-F238E27FC236}">
                  <a16:creationId xmlns:a16="http://schemas.microsoft.com/office/drawing/2014/main" id="{4E7AAFD0-5581-2547-2D53-643CF4109812}"/>
                </a:ext>
              </a:extLst>
            </p:cNvPr>
            <p:cNvSpPr txBox="1">
              <a:spLocks noChangeArrowheads="1"/>
            </p:cNvSpPr>
            <p:nvPr/>
          </p:nvSpPr>
          <p:spPr bwMode="auto">
            <a:xfrm>
              <a:off x="6846166" y="1205354"/>
              <a:ext cx="1950578"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600">
                  <a:latin typeface="Meiryo UI" panose="020B0604030504040204" pitchFamily="34" charset="-128"/>
                  <a:ea typeface="Meiryo UI" panose="020B0604030504040204" pitchFamily="34" charset="-128"/>
                  <a:cs typeface="Arial" panose="020B0604020202020204" pitchFamily="34" charset="0"/>
                </a:rPr>
                <a:t>連携機能</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900">
                  <a:latin typeface="Meiryo UI" panose="020B0604030504040204" pitchFamily="34" charset="-128"/>
                  <a:ea typeface="Meiryo UI" panose="020B0604030504040204" pitchFamily="34" charset="-128"/>
                  <a:cs typeface="Arial" panose="020B0604020202020204" pitchFamily="34" charset="0"/>
                </a:rPr>
                <a:t>　</a:t>
              </a:r>
              <a:endParaRPr lang="en-US" altLang="ja-JP" sz="1600" dirty="0">
                <a:latin typeface="Meiryo UI" panose="020B0604030504040204" pitchFamily="34" charset="-128"/>
                <a:ea typeface="Meiryo UI" panose="020B0604030504040204" pitchFamily="34" charset="-128"/>
                <a:cs typeface="Arial" panose="020B0604020202020204" pitchFamily="34" charset="0"/>
              </a:endParaRPr>
            </a:p>
            <a:p>
              <a:pPr eaLnBrk="1" hangingPunct="1"/>
              <a:r>
                <a:rPr lang="ja-JP" altLang="en-US" sz="1200">
                  <a:latin typeface="Meiryo UI" panose="020B0604030504040204" pitchFamily="34" charset="-128"/>
                  <a:ea typeface="Meiryo UI" panose="020B0604030504040204" pitchFamily="34" charset="-128"/>
                  <a:cs typeface="Arial" panose="020B0604020202020204" pitchFamily="34" charset="0"/>
                </a:rPr>
                <a:t>作成した帳票を外部システムに連携する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sp>
          <p:nvSpPr>
            <p:cNvPr id="28" name="TextBox 20">
              <a:extLst>
                <a:ext uri="{FF2B5EF4-FFF2-40B4-BE49-F238E27FC236}">
                  <a16:creationId xmlns:a16="http://schemas.microsoft.com/office/drawing/2014/main" id="{13A16E05-8973-361E-F055-1148894DB485}"/>
                </a:ext>
              </a:extLst>
            </p:cNvPr>
            <p:cNvSpPr txBox="1">
              <a:spLocks noChangeArrowheads="1"/>
            </p:cNvSpPr>
            <p:nvPr/>
          </p:nvSpPr>
          <p:spPr bwMode="auto">
            <a:xfrm>
              <a:off x="6846165" y="2031156"/>
              <a:ext cx="1786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1200" dirty="0">
                  <a:latin typeface="Meiryo UI" panose="020B0604030504040204" pitchFamily="34" charset="-128"/>
                  <a:ea typeface="Meiryo UI" panose="020B0604030504040204" pitchFamily="34" charset="-128"/>
                  <a:cs typeface="Arial" panose="020B0604020202020204" pitchFamily="34" charset="0"/>
                </a:rPr>
                <a:t>例</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a:p>
              <a:pPr marL="285750" indent="-285750" eaLnBrk="1" hangingPunct="1">
                <a:buFont typeface="Arial" panose="020B0604020202020204" pitchFamily="34" charset="0"/>
                <a:buChar char="•"/>
              </a:pPr>
              <a:r>
                <a:rPr lang="ja-JP" altLang="en-US" sz="1200">
                  <a:latin typeface="Meiryo UI" panose="020B0604030504040204" pitchFamily="34" charset="-128"/>
                  <a:ea typeface="Meiryo UI" panose="020B0604030504040204" pitchFamily="34" charset="-128"/>
                  <a:cs typeface="Arial" panose="020B0604020202020204" pitchFamily="34" charset="0"/>
                </a:rPr>
                <a:t>外部連携</a:t>
              </a:r>
              <a:r>
                <a:rPr lang="en-US" altLang="ja-JP" sz="1200" dirty="0">
                  <a:latin typeface="Meiryo UI" panose="020B0604030504040204" pitchFamily="34" charset="-128"/>
                  <a:ea typeface="Meiryo UI" panose="020B0604030504040204" pitchFamily="34" charset="-128"/>
                  <a:cs typeface="Arial" panose="020B0604020202020204" pitchFamily="34" charset="0"/>
                </a:rPr>
                <a:t>_</a:t>
              </a:r>
              <a:r>
                <a:rPr lang="ja-JP" altLang="en-US" sz="1200">
                  <a:latin typeface="Meiryo UI" panose="020B0604030504040204" pitchFamily="34" charset="-128"/>
                  <a:ea typeface="Meiryo UI" panose="020B0604030504040204" pitchFamily="34" charset="-128"/>
                  <a:cs typeface="Arial" panose="020B0604020202020204" pitchFamily="34" charset="0"/>
                </a:rPr>
                <a:t>申請処理連携機能</a:t>
              </a:r>
              <a:endParaRPr lang="en-US" altLang="ja-JP"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29" name="カギ線コネクタ 36">
              <a:extLst>
                <a:ext uri="{FF2B5EF4-FFF2-40B4-BE49-F238E27FC236}">
                  <a16:creationId xmlns:a16="http://schemas.microsoft.com/office/drawing/2014/main" id="{456CED7E-2239-9925-A97D-016A0E79DC55}"/>
                </a:ext>
              </a:extLst>
            </p:cNvPr>
            <p:cNvCxnSpPr>
              <a:cxnSpLocks/>
              <a:stCxn id="5" idx="2"/>
              <a:endCxn id="23" idx="1"/>
            </p:cNvCxnSpPr>
            <p:nvPr/>
          </p:nvCxnSpPr>
          <p:spPr>
            <a:xfrm rot="16200000" flipH="1">
              <a:off x="2924066" y="2386003"/>
              <a:ext cx="1747084" cy="595012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9D9BE7C0-C975-83DF-C14E-C3CB84FB2E82}"/>
                </a:ext>
              </a:extLst>
            </p:cNvPr>
            <p:cNvCxnSpPr>
              <a:cxnSpLocks/>
              <a:stCxn id="16" idx="0"/>
              <a:endCxn id="26" idx="2"/>
            </p:cNvCxnSpPr>
            <p:nvPr/>
          </p:nvCxnSpPr>
          <p:spPr>
            <a:xfrm flipV="1">
              <a:off x="7744274" y="2676492"/>
              <a:ext cx="2966" cy="858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カギ線コネクタ 2">
              <a:extLst>
                <a:ext uri="{FF2B5EF4-FFF2-40B4-BE49-F238E27FC236}">
                  <a16:creationId xmlns:a16="http://schemas.microsoft.com/office/drawing/2014/main" id="{8C164BB5-7EC8-0FE2-3EF8-8066901E1050}"/>
                </a:ext>
              </a:extLst>
            </p:cNvPr>
            <p:cNvCxnSpPr>
              <a:cxnSpLocks/>
              <a:stCxn id="16" idx="3"/>
              <a:endCxn id="21" idx="3"/>
            </p:cNvCxnSpPr>
            <p:nvPr/>
          </p:nvCxnSpPr>
          <p:spPr>
            <a:xfrm>
              <a:off x="8017874" y="3808446"/>
              <a:ext cx="25981" cy="3139632"/>
            </a:xfrm>
            <a:prstGeom prst="bentConnector3">
              <a:avLst>
                <a:gd name="adj1" fmla="val 4326277"/>
              </a:avLst>
            </a:prstGeom>
            <a:ln>
              <a:tailEnd type="triangle"/>
            </a:ln>
          </p:spPr>
          <p:style>
            <a:lnRef idx="1">
              <a:schemeClr val="dk1"/>
            </a:lnRef>
            <a:fillRef idx="0">
              <a:schemeClr val="dk1"/>
            </a:fillRef>
            <a:effectRef idx="0">
              <a:schemeClr val="dk1"/>
            </a:effectRef>
            <a:fontRef idx="minor">
              <a:schemeClr val="tx1"/>
            </a:fontRef>
          </p:style>
        </p:cxnSp>
        <p:sp>
          <p:nvSpPr>
            <p:cNvPr id="34" name="TextBox 20">
              <a:extLst>
                <a:ext uri="{FF2B5EF4-FFF2-40B4-BE49-F238E27FC236}">
                  <a16:creationId xmlns:a16="http://schemas.microsoft.com/office/drawing/2014/main" id="{BEE7885B-4569-0069-4861-45692AD3396D}"/>
                </a:ext>
              </a:extLst>
            </p:cNvPr>
            <p:cNvSpPr txBox="1">
              <a:spLocks noChangeArrowheads="1"/>
            </p:cNvSpPr>
            <p:nvPr/>
          </p:nvSpPr>
          <p:spPr bwMode="auto">
            <a:xfrm>
              <a:off x="8540156" y="4911672"/>
              <a:ext cx="229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作成した帳票を</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a:p>
              <a:pPr algn="ctr" eaLnBrk="1" hangingPunct="1"/>
              <a:r>
                <a:rPr lang="en-US" altLang="en-US" sz="1200" dirty="0">
                  <a:latin typeface="Meiryo UI" panose="020B0604030504040204" pitchFamily="34" charset="-128"/>
                  <a:ea typeface="Meiryo UI" panose="020B0604030504040204" pitchFamily="34" charset="-128"/>
                  <a:cs typeface="Arial" panose="020B0604020202020204" pitchFamily="34" charset="0"/>
                </a:rPr>
                <a:t>Amazon S3に</a:t>
              </a:r>
            </a:p>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保存</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grpSp>
    </p:spTree>
    <p:extLst>
      <p:ext uri="{BB962C8B-B14F-4D97-AF65-F5344CB8AC3E}">
        <p14:creationId xmlns:p14="http://schemas.microsoft.com/office/powerpoint/2010/main" val="1507873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5-1-10-1</a:t>
            </a:r>
            <a:r>
              <a:rPr kumimoji="1" lang="en-US" altLang="ja-JP" dirty="0"/>
              <a:t>. </a:t>
            </a:r>
            <a:r>
              <a:rPr kumimoji="1" lang="ja-JP" altLang="en-US" dirty="0"/>
              <a:t>スマホアプリ連携</a:t>
            </a:r>
            <a:r>
              <a:rPr kumimoji="1" lang="en-US" altLang="ja-JP" dirty="0"/>
              <a:t>_</a:t>
            </a:r>
            <a:r>
              <a:rPr kumimoji="1" lang="ja-JP" altLang="en-US" dirty="0"/>
              <a:t>スマホアプリ連携機能</a:t>
            </a:r>
            <a:br>
              <a:rPr kumimoji="1" lang="en-US" altLang="ja-JP" dirty="0"/>
            </a:br>
            <a:r>
              <a:rPr kumimoji="1" lang="ja-JP" altLang="en-US" sz="3600" dirty="0"/>
              <a:t>（パターン</a:t>
            </a:r>
            <a:r>
              <a:rPr kumimoji="1" lang="en-US" altLang="ja-JP" sz="3600" dirty="0"/>
              <a:t>1 </a:t>
            </a:r>
            <a:r>
              <a:rPr kumimoji="1" lang="ja-JP" altLang="en-US" sz="3600" dirty="0"/>
              <a:t>オンライン連携）</a:t>
            </a:r>
          </a:p>
        </p:txBody>
      </p:sp>
      <p:grpSp>
        <p:nvGrpSpPr>
          <p:cNvPr id="2" name="グループ化 1">
            <a:extLst>
              <a:ext uri="{FF2B5EF4-FFF2-40B4-BE49-F238E27FC236}">
                <a16:creationId xmlns:a16="http://schemas.microsoft.com/office/drawing/2014/main" id="{10D66942-1CA1-8429-0A38-01594FD5848A}"/>
              </a:ext>
            </a:extLst>
          </p:cNvPr>
          <p:cNvGrpSpPr/>
          <p:nvPr/>
        </p:nvGrpSpPr>
        <p:grpSpPr>
          <a:xfrm>
            <a:off x="3447316" y="2237277"/>
            <a:ext cx="11106030" cy="6524601"/>
            <a:chOff x="157714" y="1143134"/>
            <a:chExt cx="11106030" cy="6524601"/>
          </a:xfrm>
        </p:grpSpPr>
        <p:sp>
          <p:nvSpPr>
            <p:cNvPr id="4" name="正方形/長方形 3">
              <a:extLst>
                <a:ext uri="{FF2B5EF4-FFF2-40B4-BE49-F238E27FC236}">
                  <a16:creationId xmlns:a16="http://schemas.microsoft.com/office/drawing/2014/main" id="{99741491-BF9E-A49B-94E0-958BC4E57902}"/>
                </a:ext>
              </a:extLst>
            </p:cNvPr>
            <p:cNvSpPr/>
            <p:nvPr/>
          </p:nvSpPr>
          <p:spPr>
            <a:xfrm>
              <a:off x="2386232" y="2403907"/>
              <a:ext cx="2173404" cy="4592629"/>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スマホアプリ連携</a:t>
              </a:r>
              <a:r>
                <a:rPr kumimoji="1" lang="en-US" altLang="ja-JP" sz="1600" dirty="0">
                  <a:solidFill>
                    <a:schemeClr val="tx1"/>
                  </a:solidFill>
                  <a:latin typeface="Meiryo UI" panose="020B0604030504040204" pitchFamily="34" charset="-128"/>
                  <a:ea typeface="Meiryo UI" panose="020B0604030504040204" pitchFamily="34" charset="-128"/>
                </a:rPr>
                <a:t>_</a:t>
              </a:r>
            </a:p>
            <a:p>
              <a:pPr algn="r"/>
              <a:r>
                <a:rPr kumimoji="1" lang="ja-JP" altLang="en-US" sz="1600">
                  <a:solidFill>
                    <a:schemeClr val="tx1"/>
                  </a:solidFill>
                  <a:latin typeface="Meiryo UI" panose="020B0604030504040204" pitchFamily="34" charset="-128"/>
                  <a:ea typeface="Meiryo UI" panose="020B0604030504040204" pitchFamily="34" charset="-128"/>
                </a:rPr>
                <a:t>スマホアプリ</a:t>
              </a:r>
              <a:r>
                <a:rPr kumimoji="1" lang="ja-JP" altLang="en-US" sz="1600" dirty="0">
                  <a:solidFill>
                    <a:schemeClr val="tx1"/>
                  </a:solidFill>
                  <a:latin typeface="Meiryo UI" panose="020B0604030504040204" pitchFamily="34" charset="-128"/>
                  <a:ea typeface="Meiryo UI" panose="020B0604030504040204" pitchFamily="34" charset="-128"/>
                </a:rPr>
                <a:t>連携機能</a:t>
              </a:r>
            </a:p>
          </p:txBody>
        </p:sp>
        <p:sp>
          <p:nvSpPr>
            <p:cNvPr id="5" name="Rectangle 78">
              <a:extLst>
                <a:ext uri="{FF2B5EF4-FFF2-40B4-BE49-F238E27FC236}">
                  <a16:creationId xmlns:a16="http://schemas.microsoft.com/office/drawing/2014/main" id="{CE4D4E1E-26D8-F5E1-4FBC-8CAFCD4DCCDA}"/>
                </a:ext>
              </a:extLst>
            </p:cNvPr>
            <p:cNvSpPr/>
            <p:nvPr/>
          </p:nvSpPr>
          <p:spPr>
            <a:xfrm>
              <a:off x="2895599" y="1143134"/>
              <a:ext cx="8368145" cy="652460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6" name="Graphic 79">
              <a:extLst>
                <a:ext uri="{FF2B5EF4-FFF2-40B4-BE49-F238E27FC236}">
                  <a16:creationId xmlns:a16="http://schemas.microsoft.com/office/drawing/2014/main" id="{97F19BE4-0C45-A8F2-8FB7-9044259AE39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906867" y="1165567"/>
              <a:ext cx="381000" cy="381000"/>
            </a:xfrm>
            <a:prstGeom prst="rect">
              <a:avLst/>
            </a:prstGeom>
          </p:spPr>
        </p:pic>
        <p:sp>
          <p:nvSpPr>
            <p:cNvPr id="7" name="Rectangle 40">
              <a:extLst>
                <a:ext uri="{FF2B5EF4-FFF2-40B4-BE49-F238E27FC236}">
                  <a16:creationId xmlns:a16="http://schemas.microsoft.com/office/drawing/2014/main" id="{334913AF-AF23-E7E8-3B01-0CCEE3E9C2EF}"/>
                </a:ext>
              </a:extLst>
            </p:cNvPr>
            <p:cNvSpPr/>
            <p:nvPr/>
          </p:nvSpPr>
          <p:spPr>
            <a:xfrm>
              <a:off x="5306981" y="4116340"/>
              <a:ext cx="5209418" cy="12377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 name="TextBox 20">
              <a:extLst>
                <a:ext uri="{FF2B5EF4-FFF2-40B4-BE49-F238E27FC236}">
                  <a16:creationId xmlns:a16="http://schemas.microsoft.com/office/drawing/2014/main" id="{AD97C06E-5CC1-06C4-DFDB-7C002A47D38C}"/>
                </a:ext>
              </a:extLst>
            </p:cNvPr>
            <p:cNvSpPr txBox="1">
              <a:spLocks noChangeArrowheads="1"/>
            </p:cNvSpPr>
            <p:nvPr/>
          </p:nvSpPr>
          <p:spPr bwMode="auto">
            <a:xfrm>
              <a:off x="8058007" y="4504404"/>
              <a:ext cx="23048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a:latin typeface="Amazon Ember" panose="020B0603020204020204" pitchFamily="34" charset="0"/>
                  <a:ea typeface="Amazon Ember" panose="020B0603020204020204" pitchFamily="34" charset="0"/>
                  <a:cs typeface="Amazon Ember" panose="020B0603020204020204" pitchFamily="34" charset="0"/>
                </a:rPr>
                <a:t>コンテンツ管理</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a:latin typeface="Amazon Ember" panose="020B0603020204020204" pitchFamily="34" charset="0"/>
                  <a:ea typeface="Amazon Ember" panose="020B0603020204020204" pitchFamily="34" charset="0"/>
                  <a:cs typeface="Amazon Ember" panose="020B0603020204020204" pitchFamily="34" charset="0"/>
                </a:rPr>
                <a:t>Web</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ページ(動的コンテンツ)公開機能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TextBox 20">
              <a:extLst>
                <a:ext uri="{FF2B5EF4-FFF2-40B4-BE49-F238E27FC236}">
                  <a16:creationId xmlns:a16="http://schemas.microsoft.com/office/drawing/2014/main" id="{62DEEE54-BCAA-6EFF-5CCD-229380B453F6}"/>
                </a:ext>
              </a:extLst>
            </p:cNvPr>
            <p:cNvSpPr txBox="1">
              <a:spLocks noChangeArrowheads="1"/>
            </p:cNvSpPr>
            <p:nvPr/>
          </p:nvSpPr>
          <p:spPr bwMode="auto">
            <a:xfrm>
              <a:off x="5419924" y="4350434"/>
              <a:ext cx="261213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r>
                <a:rPr lang="ja-JP" altLang="en-US" sz="1600" dirty="0">
                  <a:latin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cs typeface="Amazon Ember" panose="020B0603020204020204" pitchFamily="34" charset="0"/>
              </a:endParaRPr>
            </a:p>
            <a:p>
              <a:r>
                <a:rPr lang="ja-JP" altLang="en-US" sz="1100">
                  <a:latin typeface="Amazon Ember"/>
                  <a:ea typeface="Amazon Ember" panose="020B0603020204020204" pitchFamily="34" charset="0"/>
                  <a:cs typeface="Amazon Ember" panose="020B0603020204020204" pitchFamily="34" charset="0"/>
                </a:rPr>
                <a:t>動的コンテンツを配信する</a:t>
              </a:r>
              <a:endParaRPr lang="en-US" altLang="ja-JP" sz="1100">
                <a:latin typeface="Amazon Ember"/>
                <a:ea typeface="Amazon Ember" panose="020B0603020204020204" pitchFamily="34" charset="0"/>
                <a:cs typeface="Amazon Ember" panose="020B0603020204020204" pitchFamily="34" charset="0"/>
              </a:endParaRPr>
            </a:p>
          </p:txBody>
        </p:sp>
        <p:sp>
          <p:nvSpPr>
            <p:cNvPr id="11" name="Rectangle 45">
              <a:extLst>
                <a:ext uri="{FF2B5EF4-FFF2-40B4-BE49-F238E27FC236}">
                  <a16:creationId xmlns:a16="http://schemas.microsoft.com/office/drawing/2014/main" id="{523E5665-5D5F-CF6C-D6DC-923704E69D03}"/>
                </a:ext>
              </a:extLst>
            </p:cNvPr>
            <p:cNvSpPr/>
            <p:nvPr/>
          </p:nvSpPr>
          <p:spPr>
            <a:xfrm>
              <a:off x="5345357" y="2284222"/>
              <a:ext cx="5209418" cy="145477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TextBox 20">
              <a:extLst>
                <a:ext uri="{FF2B5EF4-FFF2-40B4-BE49-F238E27FC236}">
                  <a16:creationId xmlns:a16="http://schemas.microsoft.com/office/drawing/2014/main" id="{A1D0E0AF-6518-015C-F233-92CC77E3DD7B}"/>
                </a:ext>
              </a:extLst>
            </p:cNvPr>
            <p:cNvSpPr txBox="1">
              <a:spLocks noChangeArrowheads="1"/>
            </p:cNvSpPr>
            <p:nvPr/>
          </p:nvSpPr>
          <p:spPr bwMode="auto">
            <a:xfrm>
              <a:off x="8058007" y="2354001"/>
              <a:ext cx="24933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a:latin typeface="Amazon Ember" panose="020B0603020204020204" pitchFamily="34" charset="0"/>
                  <a:ea typeface="Amazon Ember" panose="020B0603020204020204" pitchFamily="34" charset="0"/>
                  <a:cs typeface="Amazon Ember" panose="020B0603020204020204" pitchFamily="34" charset="0"/>
                </a:rPr>
                <a:t>ユーザ</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認証機能（国民向け）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a:latin typeface="Amazon Ember" panose="020B0603020204020204" pitchFamily="34" charset="0"/>
                  <a:ea typeface="Amazon Ember" panose="020B0603020204020204" pitchFamily="34" charset="0"/>
                  <a:cs typeface="Amazon Ember" panose="020B0603020204020204" pitchFamily="34" charset="0"/>
                </a:rPr>
                <a:t>ユーザ</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認証機能（企業向け）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a:latin typeface="Amazon Ember" panose="020B0603020204020204" pitchFamily="34" charset="0"/>
                  <a:ea typeface="Amazon Ember" panose="020B0603020204020204" pitchFamily="34" charset="0"/>
                  <a:cs typeface="Amazon Ember" panose="020B0603020204020204" pitchFamily="34" charset="0"/>
                </a:rPr>
                <a:t>利用者認証</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a:latin typeface="Amazon Ember" panose="020B0603020204020204" pitchFamily="34" charset="0"/>
                  <a:ea typeface="Amazon Ember" panose="020B0603020204020204" pitchFamily="34" charset="0"/>
                  <a:cs typeface="Amazon Ember" panose="020B0603020204020204" pitchFamily="34" charset="0"/>
                </a:rPr>
                <a:t>ユーザ</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認証機能（職員向け）</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TextBox 20">
              <a:extLst>
                <a:ext uri="{FF2B5EF4-FFF2-40B4-BE49-F238E27FC236}">
                  <a16:creationId xmlns:a16="http://schemas.microsoft.com/office/drawing/2014/main" id="{08DBDDBA-4809-8E35-F2A7-5E97A1F73F64}"/>
                </a:ext>
              </a:extLst>
            </p:cNvPr>
            <p:cNvSpPr txBox="1">
              <a:spLocks noChangeArrowheads="1"/>
            </p:cNvSpPr>
            <p:nvPr/>
          </p:nvSpPr>
          <p:spPr bwMode="auto">
            <a:xfrm>
              <a:off x="5496805" y="2657666"/>
              <a:ext cx="2461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r>
                <a:rPr lang="ja-JP" altLang="en-US" sz="1600" dirty="0">
                  <a:latin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cs typeface="Amazon Ember" panose="020B0603020204020204" pitchFamily="34" charset="0"/>
              </a:endParaRPr>
            </a:p>
            <a:p>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ユーザ認証を行い、認証トークンを発行する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TextBox 12">
              <a:extLst>
                <a:ext uri="{FF2B5EF4-FFF2-40B4-BE49-F238E27FC236}">
                  <a16:creationId xmlns:a16="http://schemas.microsoft.com/office/drawing/2014/main" id="{2DCF49ED-09A9-BCE1-B58F-C9C5E1A4BBBA}"/>
                </a:ext>
              </a:extLst>
            </p:cNvPr>
            <p:cNvSpPr txBox="1">
              <a:spLocks noChangeArrowheads="1"/>
            </p:cNvSpPr>
            <p:nvPr/>
          </p:nvSpPr>
          <p:spPr bwMode="auto">
            <a:xfrm>
              <a:off x="752051" y="4988134"/>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16" name="Graphic 23">
              <a:extLst>
                <a:ext uri="{FF2B5EF4-FFF2-40B4-BE49-F238E27FC236}">
                  <a16:creationId xmlns:a16="http://schemas.microsoft.com/office/drawing/2014/main" id="{9BD0F7B8-0F46-6139-D4B4-B173A3E0A0CF}"/>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987722" y="450414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51">
              <a:extLst>
                <a:ext uri="{FF2B5EF4-FFF2-40B4-BE49-F238E27FC236}">
                  <a16:creationId xmlns:a16="http://schemas.microsoft.com/office/drawing/2014/main" id="{332B05F1-43CB-C1D6-EDA2-FDD1E0612586}"/>
                </a:ext>
              </a:extLst>
            </p:cNvPr>
            <p:cNvSpPr/>
            <p:nvPr/>
          </p:nvSpPr>
          <p:spPr>
            <a:xfrm>
              <a:off x="5306981" y="5620112"/>
              <a:ext cx="5209418" cy="123779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TextBox 20">
              <a:extLst>
                <a:ext uri="{FF2B5EF4-FFF2-40B4-BE49-F238E27FC236}">
                  <a16:creationId xmlns:a16="http://schemas.microsoft.com/office/drawing/2014/main" id="{124D11CF-D726-3483-F1BF-05E96EC63124}"/>
                </a:ext>
              </a:extLst>
            </p:cNvPr>
            <p:cNvSpPr txBox="1">
              <a:spLocks noChangeArrowheads="1"/>
            </p:cNvSpPr>
            <p:nvPr/>
          </p:nvSpPr>
          <p:spPr bwMode="auto">
            <a:xfrm>
              <a:off x="8058007" y="6008176"/>
              <a:ext cx="2304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a:latin typeface="Amazon Ember" panose="020B0603020204020204" pitchFamily="34" charset="0"/>
                  <a:ea typeface="Amazon Ember" panose="020B0603020204020204" pitchFamily="34" charset="0"/>
                  <a:cs typeface="Amazon Ember" panose="020B0603020204020204" pitchFamily="34" charset="0"/>
                </a:rPr>
                <a:t>利用者通知</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a:latin typeface="Amazon Ember" panose="020B0603020204020204" pitchFamily="34" charset="0"/>
                  <a:ea typeface="Amazon Ember" panose="020B0603020204020204" pitchFamily="34" charset="0"/>
                  <a:cs typeface="Amazon Ember" panose="020B0603020204020204" pitchFamily="34" charset="0"/>
                </a:rPr>
                <a:t>プッシュ通知機能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TextBox 20">
              <a:extLst>
                <a:ext uri="{FF2B5EF4-FFF2-40B4-BE49-F238E27FC236}">
                  <a16:creationId xmlns:a16="http://schemas.microsoft.com/office/drawing/2014/main" id="{6665D391-092E-765E-9BA9-B7A564143B79}"/>
                </a:ext>
              </a:extLst>
            </p:cNvPr>
            <p:cNvSpPr txBox="1">
              <a:spLocks noChangeArrowheads="1"/>
            </p:cNvSpPr>
            <p:nvPr/>
          </p:nvSpPr>
          <p:spPr bwMode="auto">
            <a:xfrm>
              <a:off x="5419924" y="5854206"/>
              <a:ext cx="261213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r>
                <a:rPr lang="ja-JP" altLang="en-US" sz="1600" dirty="0">
                  <a:latin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cs typeface="Amazon Ember" panose="020B0603020204020204" pitchFamily="34" charset="0"/>
              </a:endParaRPr>
            </a:p>
            <a:p>
              <a:r>
                <a:rPr lang="ja-JP" altLang="en-US" sz="1100" dirty="0">
                  <a:latin typeface="Amazon Ember"/>
                  <a:ea typeface="Amazon Ember" panose="020B0603020204020204" pitchFamily="34" charset="0"/>
                  <a:cs typeface="Amazon Ember" panose="020B0603020204020204" pitchFamily="34" charset="0"/>
                </a:rPr>
                <a:t>プッシュ通知を送信する</a:t>
              </a:r>
              <a:endParaRPr lang="en-US" altLang="ja-JP" sz="1100" dirty="0">
                <a:latin typeface="Amazon Ember"/>
                <a:ea typeface="Amazon Ember" panose="020B0603020204020204" pitchFamily="34" charset="0"/>
                <a:cs typeface="Amazon Ember" panose="020B0603020204020204" pitchFamily="34" charset="0"/>
              </a:endParaRPr>
            </a:p>
          </p:txBody>
        </p:sp>
        <p:cxnSp>
          <p:nvCxnSpPr>
            <p:cNvPr id="21" name="カギ線コネクタ 19">
              <a:extLst>
                <a:ext uri="{FF2B5EF4-FFF2-40B4-BE49-F238E27FC236}">
                  <a16:creationId xmlns:a16="http://schemas.microsoft.com/office/drawing/2014/main" id="{6DD326F7-B474-65D7-5933-2CE69F082DB8}"/>
                </a:ext>
              </a:extLst>
            </p:cNvPr>
            <p:cNvCxnSpPr>
              <a:cxnSpLocks/>
              <a:stCxn id="17" idx="1"/>
            </p:cNvCxnSpPr>
            <p:nvPr/>
          </p:nvCxnSpPr>
          <p:spPr>
            <a:xfrm rot="10800000">
              <a:off x="1545241" y="4810136"/>
              <a:ext cx="3761741" cy="142887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2" name="カギ線コネクタ 19">
              <a:extLst>
                <a:ext uri="{FF2B5EF4-FFF2-40B4-BE49-F238E27FC236}">
                  <a16:creationId xmlns:a16="http://schemas.microsoft.com/office/drawing/2014/main" id="{096BD68D-5441-1478-F88D-E1F428974DE5}"/>
                </a:ext>
              </a:extLst>
            </p:cNvPr>
            <p:cNvCxnSpPr>
              <a:cxnSpLocks/>
              <a:endCxn id="11" idx="1"/>
            </p:cNvCxnSpPr>
            <p:nvPr/>
          </p:nvCxnSpPr>
          <p:spPr>
            <a:xfrm flipV="1">
              <a:off x="1557575" y="3011609"/>
              <a:ext cx="3787782" cy="166863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23" name="Graphic 116">
              <a:extLst>
                <a:ext uri="{FF2B5EF4-FFF2-40B4-BE49-F238E27FC236}">
                  <a16:creationId xmlns:a16="http://schemas.microsoft.com/office/drawing/2014/main" id="{76947801-8F52-1B08-C856-19478DA75F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051" y="4501644"/>
              <a:ext cx="457200" cy="457200"/>
            </a:xfrm>
            <a:prstGeom prst="rect">
              <a:avLst/>
            </a:prstGeom>
          </p:spPr>
        </p:pic>
        <p:sp>
          <p:nvSpPr>
            <p:cNvPr id="24" name="Rectangle 115">
              <a:extLst>
                <a:ext uri="{FF2B5EF4-FFF2-40B4-BE49-F238E27FC236}">
                  <a16:creationId xmlns:a16="http://schemas.microsoft.com/office/drawing/2014/main" id="{83138B0D-FA70-B0E0-138D-CC81327A7F7E}"/>
                </a:ext>
              </a:extLst>
            </p:cNvPr>
            <p:cNvSpPr/>
            <p:nvPr/>
          </p:nvSpPr>
          <p:spPr>
            <a:xfrm>
              <a:off x="157714" y="2148697"/>
              <a:ext cx="2146259" cy="140066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25" name="TextBox 20">
              <a:extLst>
                <a:ext uri="{FF2B5EF4-FFF2-40B4-BE49-F238E27FC236}">
                  <a16:creationId xmlns:a16="http://schemas.microsoft.com/office/drawing/2014/main" id="{096C8605-CEB6-3F97-7AF9-8A321D62125D}"/>
                </a:ext>
              </a:extLst>
            </p:cNvPr>
            <p:cNvSpPr txBox="1">
              <a:spLocks noChangeArrowheads="1"/>
            </p:cNvSpPr>
            <p:nvPr/>
          </p:nvSpPr>
          <p:spPr bwMode="auto">
            <a:xfrm>
              <a:off x="510556" y="2431612"/>
              <a:ext cx="15255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r>
                <a:rPr lang="ja-JP" altLang="en-US" sz="1600" dirty="0">
                  <a:latin typeface="Amazon Ember" panose="020B0603020204020204" pitchFamily="34" charset="0"/>
                  <a:cs typeface="Amazon Ember" panose="020B0603020204020204" pitchFamily="34" charset="0"/>
                </a:rPr>
                <a:t>アプリストア</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en-US" altLang="ja-JP" sz="1200" dirty="0">
                  <a:latin typeface="Amazon Ember" panose="020B0603020204020204" pitchFamily="34" charset="0"/>
                  <a:ea typeface="Amazon Ember" panose="020B0603020204020204" pitchFamily="34" charset="0"/>
                  <a:cs typeface="Amazon Ember" panose="020B0603020204020204" pitchFamily="34" charset="0"/>
                </a:rPr>
                <a:t>Google Play</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ストア</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Apple App</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ストア</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など</a:t>
              </a:r>
              <a:endParaRPr lang="en-US" altLang="ja-JP" sz="1000" dirty="0">
                <a:latin typeface="Amazon Ember"/>
                <a:ea typeface="Amazon Ember" panose="020B0603020204020204" pitchFamily="34" charset="0"/>
                <a:cs typeface="Amazon Ember" panose="020B0603020204020204" pitchFamily="34" charset="0"/>
              </a:endParaRPr>
            </a:p>
          </p:txBody>
        </p:sp>
        <p:cxnSp>
          <p:nvCxnSpPr>
            <p:cNvPr id="26" name="直線矢印コネクタ 120">
              <a:extLst>
                <a:ext uri="{FF2B5EF4-FFF2-40B4-BE49-F238E27FC236}">
                  <a16:creationId xmlns:a16="http://schemas.microsoft.com/office/drawing/2014/main" id="{61FE2D12-C0CB-6E79-88DC-ACB6E85168FD}"/>
                </a:ext>
              </a:extLst>
            </p:cNvPr>
            <p:cNvCxnSpPr>
              <a:cxnSpLocks/>
              <a:stCxn id="24" idx="2"/>
              <a:endCxn id="16" idx="0"/>
            </p:cNvCxnSpPr>
            <p:nvPr/>
          </p:nvCxnSpPr>
          <p:spPr>
            <a:xfrm flipH="1">
              <a:off x="1222672" y="3549362"/>
              <a:ext cx="8172" cy="954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12">
              <a:extLst>
                <a:ext uri="{FF2B5EF4-FFF2-40B4-BE49-F238E27FC236}">
                  <a16:creationId xmlns:a16="http://schemas.microsoft.com/office/drawing/2014/main" id="{483D1784-FEA7-866C-F61D-7B33FF246F41}"/>
                </a:ext>
              </a:extLst>
            </p:cNvPr>
            <p:cNvSpPr txBox="1">
              <a:spLocks noChangeArrowheads="1"/>
            </p:cNvSpPr>
            <p:nvPr/>
          </p:nvSpPr>
          <p:spPr bwMode="auto">
            <a:xfrm>
              <a:off x="434710" y="3725314"/>
              <a:ext cx="1655709"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アプリ</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ダウンロード</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更新</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8" name="Graphic 20">
              <a:extLst>
                <a:ext uri="{FF2B5EF4-FFF2-40B4-BE49-F238E27FC236}">
                  <a16:creationId xmlns:a16="http://schemas.microsoft.com/office/drawing/2014/main" id="{2EC1BD60-A335-B894-3615-996347EBF524}"/>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3831774" y="582869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5">
              <a:extLst>
                <a:ext uri="{FF2B5EF4-FFF2-40B4-BE49-F238E27FC236}">
                  <a16:creationId xmlns:a16="http://schemas.microsoft.com/office/drawing/2014/main" id="{C2DC92D1-19C1-B3B1-4A35-E934BA43E363}"/>
                </a:ext>
              </a:extLst>
            </p:cNvPr>
            <p:cNvSpPr txBox="1">
              <a:spLocks noChangeArrowheads="1"/>
            </p:cNvSpPr>
            <p:nvPr/>
          </p:nvSpPr>
          <p:spPr bwMode="auto">
            <a:xfrm>
              <a:off x="3427755" y="6215450"/>
              <a:ext cx="12652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cxnSp>
          <p:nvCxnSpPr>
            <p:cNvPr id="30" name="直線矢印コネクタ 120">
              <a:extLst>
                <a:ext uri="{FF2B5EF4-FFF2-40B4-BE49-F238E27FC236}">
                  <a16:creationId xmlns:a16="http://schemas.microsoft.com/office/drawing/2014/main" id="{CF8A91F8-C25E-05A5-9558-1F3D984B842F}"/>
                </a:ext>
              </a:extLst>
            </p:cNvPr>
            <p:cNvCxnSpPr>
              <a:cxnSpLocks/>
              <a:endCxn id="7" idx="1"/>
            </p:cNvCxnSpPr>
            <p:nvPr/>
          </p:nvCxnSpPr>
          <p:spPr>
            <a:xfrm>
              <a:off x="1557575" y="4735238"/>
              <a:ext cx="374940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6">
              <a:extLst>
                <a:ext uri="{FF2B5EF4-FFF2-40B4-BE49-F238E27FC236}">
                  <a16:creationId xmlns:a16="http://schemas.microsoft.com/office/drawing/2014/main" id="{6B137361-B259-9454-25D4-CBB936EBE024}"/>
                </a:ext>
              </a:extLst>
            </p:cNvPr>
            <p:cNvCxnSpPr>
              <a:stCxn id="7" idx="2"/>
              <a:endCxn id="17" idx="0"/>
            </p:cNvCxnSpPr>
            <p:nvPr/>
          </p:nvCxnSpPr>
          <p:spPr>
            <a:xfrm>
              <a:off x="7911690" y="5354135"/>
              <a:ext cx="0" cy="2659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8">
              <a:extLst>
                <a:ext uri="{FF2B5EF4-FFF2-40B4-BE49-F238E27FC236}">
                  <a16:creationId xmlns:a16="http://schemas.microsoft.com/office/drawing/2014/main" id="{5B4078AC-6C3B-5222-9043-7128B16FFDB8}"/>
                </a:ext>
              </a:extLst>
            </p:cNvPr>
            <p:cNvSpPr txBox="1"/>
            <p:nvPr/>
          </p:nvSpPr>
          <p:spPr>
            <a:xfrm>
              <a:off x="7911689" y="5375954"/>
              <a:ext cx="1809401" cy="246221"/>
            </a:xfrm>
            <a:prstGeom prst="rect">
              <a:avLst/>
            </a:prstGeom>
            <a:noFill/>
          </p:spPr>
          <p:txBody>
            <a:bodyPr wrap="square" rtlCol="0">
              <a:spAutoFit/>
            </a:bodyPr>
            <a:lstStyle/>
            <a:p>
              <a:pPr algn="l"/>
              <a:r>
                <a:rPr kumimoji="1" lang="ja-JP" altLang="en-US" sz="1000" dirty="0">
                  <a:latin typeface="Meiryo" panose="020B0604030504040204" pitchFamily="34" charset="-128"/>
                  <a:ea typeface="Meiryo" panose="020B0604030504040204" pitchFamily="34" charset="-128"/>
                  <a:cs typeface="Amazon Ember" panose="020B0603020204020204" pitchFamily="34" charset="0"/>
                </a:rPr>
                <a:t>通知送信イベント</a:t>
              </a:r>
              <a:endParaRPr kumimoji="1" lang="en-US" sz="1000" dirty="0">
                <a:latin typeface="Meiryo" panose="020B0604030504040204" pitchFamily="34" charset="-128"/>
                <a:ea typeface="Meiryo" panose="020B0604030504040204" pitchFamily="34" charset="-128"/>
                <a:cs typeface="Amazon Ember" panose="020B0603020204020204" pitchFamily="34" charset="0"/>
              </a:endParaRPr>
            </a:p>
          </p:txBody>
        </p:sp>
      </p:grpSp>
    </p:spTree>
    <p:extLst>
      <p:ext uri="{BB962C8B-B14F-4D97-AF65-F5344CB8AC3E}">
        <p14:creationId xmlns:p14="http://schemas.microsoft.com/office/powerpoint/2010/main" val="9008891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673991-03FC-BF42-D552-54E33687333D}"/>
              </a:ext>
            </a:extLst>
          </p:cNvPr>
          <p:cNvSpPr>
            <a:spLocks noGrp="1"/>
          </p:cNvSpPr>
          <p:nvPr>
            <p:ph type="title"/>
          </p:nvPr>
        </p:nvSpPr>
        <p:spPr/>
        <p:txBody>
          <a:bodyPr>
            <a:normAutofit fontScale="90000"/>
          </a:bodyPr>
          <a:lstStyle/>
          <a:p>
            <a:r>
              <a:rPr kumimoji="1" lang="en-US" altLang="ja-JP"/>
              <a:t>5-1-10-1</a:t>
            </a:r>
            <a:r>
              <a:rPr kumimoji="1" lang="en-US" altLang="ja-JP" dirty="0"/>
              <a:t>. </a:t>
            </a:r>
            <a:r>
              <a:rPr kumimoji="1" lang="ja-JP" altLang="en-US" dirty="0"/>
              <a:t>スマホアプリ連携</a:t>
            </a:r>
            <a:r>
              <a:rPr kumimoji="1" lang="en-US" altLang="ja-JP" dirty="0"/>
              <a:t>_</a:t>
            </a:r>
            <a:r>
              <a:rPr kumimoji="1" lang="ja-JP" altLang="en-US" dirty="0"/>
              <a:t>スマホアプリ連携機能</a:t>
            </a:r>
            <a:br>
              <a:rPr kumimoji="1" lang="en-US" altLang="ja-JP" dirty="0"/>
            </a:br>
            <a:r>
              <a:rPr kumimoji="1" lang="ja-JP" altLang="en-US" sz="3600" dirty="0"/>
              <a:t>（パターン</a:t>
            </a:r>
            <a:r>
              <a:rPr kumimoji="1" lang="en-US" altLang="ja-JP" sz="3600" dirty="0"/>
              <a:t>2 </a:t>
            </a:r>
            <a:r>
              <a:rPr kumimoji="1" lang="ja-JP" altLang="en-US" sz="3600" dirty="0"/>
              <a:t>オフライン対応アプリ連携）</a:t>
            </a:r>
          </a:p>
        </p:txBody>
      </p:sp>
      <p:grpSp>
        <p:nvGrpSpPr>
          <p:cNvPr id="2" name="グループ化 1">
            <a:extLst>
              <a:ext uri="{FF2B5EF4-FFF2-40B4-BE49-F238E27FC236}">
                <a16:creationId xmlns:a16="http://schemas.microsoft.com/office/drawing/2014/main" id="{9CA51BAC-F5B9-7E80-E369-94F2F77EEAF8}"/>
              </a:ext>
            </a:extLst>
          </p:cNvPr>
          <p:cNvGrpSpPr/>
          <p:nvPr/>
        </p:nvGrpSpPr>
        <p:grpSpPr>
          <a:xfrm>
            <a:off x="3357716" y="2266929"/>
            <a:ext cx="11285230" cy="6524602"/>
            <a:chOff x="157714" y="1146047"/>
            <a:chExt cx="11285230" cy="6524602"/>
          </a:xfrm>
        </p:grpSpPr>
        <p:sp>
          <p:nvSpPr>
            <p:cNvPr id="4" name="正方形/長方形 3">
              <a:extLst>
                <a:ext uri="{FF2B5EF4-FFF2-40B4-BE49-F238E27FC236}">
                  <a16:creationId xmlns:a16="http://schemas.microsoft.com/office/drawing/2014/main" id="{77347997-7941-E6E6-56D8-9F4E3B832630}"/>
                </a:ext>
              </a:extLst>
            </p:cNvPr>
            <p:cNvSpPr/>
            <p:nvPr/>
          </p:nvSpPr>
          <p:spPr>
            <a:xfrm>
              <a:off x="3846788" y="1822776"/>
              <a:ext cx="7279753" cy="3662299"/>
            </a:xfrm>
            <a:prstGeom prst="rect">
              <a:avLst/>
            </a:prstGeom>
            <a:solidFill>
              <a:srgbClr val="3EBE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kumimoji="1" lang="ja-JP" altLang="en-US" sz="1600">
                  <a:solidFill>
                    <a:schemeClr val="tx1"/>
                  </a:solidFill>
                  <a:latin typeface="Meiryo UI" panose="020B0604030504040204" pitchFamily="34" charset="-128"/>
                  <a:ea typeface="Meiryo UI" panose="020B0604030504040204" pitchFamily="34" charset="-128"/>
                </a:rPr>
                <a:t>スマホアプリ連携</a:t>
              </a:r>
              <a:r>
                <a:rPr kumimoji="1" lang="en-US" altLang="ja-JP" sz="1600" dirty="0">
                  <a:solidFill>
                    <a:schemeClr val="tx1"/>
                  </a:solidFill>
                  <a:latin typeface="Meiryo UI" panose="020B0604030504040204" pitchFamily="34" charset="-128"/>
                  <a:ea typeface="Meiryo UI" panose="020B0604030504040204" pitchFamily="34" charset="-128"/>
                </a:rPr>
                <a:t>_</a:t>
              </a:r>
              <a:r>
                <a:rPr kumimoji="1" lang="ja-JP" altLang="en-US" sz="1600">
                  <a:solidFill>
                    <a:schemeClr val="tx1"/>
                  </a:solidFill>
                  <a:latin typeface="Meiryo UI" panose="020B0604030504040204" pitchFamily="34" charset="-128"/>
                  <a:ea typeface="Meiryo UI" panose="020B0604030504040204" pitchFamily="34" charset="-128"/>
                </a:rPr>
                <a:t>スマホアプリ</a:t>
              </a:r>
              <a:r>
                <a:rPr kumimoji="1" lang="ja-JP" altLang="en-US" sz="1600" dirty="0">
                  <a:solidFill>
                    <a:schemeClr val="tx1"/>
                  </a:solidFill>
                  <a:latin typeface="Meiryo UI" panose="020B0604030504040204" pitchFamily="34" charset="-128"/>
                  <a:ea typeface="Meiryo UI" panose="020B0604030504040204" pitchFamily="34" charset="-128"/>
                </a:rPr>
                <a:t>連携機能</a:t>
              </a:r>
            </a:p>
          </p:txBody>
        </p:sp>
        <p:sp>
          <p:nvSpPr>
            <p:cNvPr id="5" name="Rectangle 78">
              <a:extLst>
                <a:ext uri="{FF2B5EF4-FFF2-40B4-BE49-F238E27FC236}">
                  <a16:creationId xmlns:a16="http://schemas.microsoft.com/office/drawing/2014/main" id="{0175E3DE-6FF4-BFC0-53FF-45DE5FD354C7}"/>
                </a:ext>
              </a:extLst>
            </p:cNvPr>
            <p:cNvSpPr/>
            <p:nvPr/>
          </p:nvSpPr>
          <p:spPr>
            <a:xfrm>
              <a:off x="5758855" y="1146048"/>
              <a:ext cx="5684089" cy="652460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eaLnBrk="1" fontAlgn="auto" hangingPunct="1">
                <a:spcBef>
                  <a:spcPts val="0"/>
                </a:spcBef>
                <a:spcAft>
                  <a:spcPts val="0"/>
                </a:spcAft>
                <a:defRPr/>
              </a:pPr>
              <a:r>
                <a:rPr lang="en-US"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Cloud</a:t>
              </a:r>
            </a:p>
          </p:txBody>
        </p:sp>
        <p:pic>
          <p:nvPicPr>
            <p:cNvPr id="6" name="Graphic 79">
              <a:extLst>
                <a:ext uri="{FF2B5EF4-FFF2-40B4-BE49-F238E27FC236}">
                  <a16:creationId xmlns:a16="http://schemas.microsoft.com/office/drawing/2014/main" id="{8B42B97B-7BD3-BF4E-83AB-0624D36DF3F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758855" y="1146047"/>
              <a:ext cx="381000" cy="381000"/>
            </a:xfrm>
            <a:prstGeom prst="rect">
              <a:avLst/>
            </a:prstGeom>
          </p:spPr>
        </p:pic>
        <p:sp>
          <p:nvSpPr>
            <p:cNvPr id="9" name="TextBox 12">
              <a:extLst>
                <a:ext uri="{FF2B5EF4-FFF2-40B4-BE49-F238E27FC236}">
                  <a16:creationId xmlns:a16="http://schemas.microsoft.com/office/drawing/2014/main" id="{0DCD53B2-0317-6EF6-10D3-918C77EEF389}"/>
                </a:ext>
              </a:extLst>
            </p:cNvPr>
            <p:cNvSpPr txBox="1">
              <a:spLocks noChangeArrowheads="1"/>
            </p:cNvSpPr>
            <p:nvPr/>
          </p:nvSpPr>
          <p:spPr bwMode="auto">
            <a:xfrm>
              <a:off x="771516" y="4999953"/>
              <a:ext cx="982095"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Amazon Ember" panose="020B0603020204020204" pitchFamily="34" charset="0"/>
                  <a:ea typeface="Amazon Ember" panose="020B0603020204020204" pitchFamily="34" charset="0"/>
                  <a:cs typeface="Amazon Ember" panose="020B0603020204020204" pitchFamily="34" charset="0"/>
                </a:rPr>
                <a:t>利用者</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個人</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職員</a:t>
              </a:r>
              <a:r>
                <a:rPr lang="en-US" altLang="en-US" sz="1200" dirty="0">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10" name="Graphic 23">
              <a:extLst>
                <a:ext uri="{FF2B5EF4-FFF2-40B4-BE49-F238E27FC236}">
                  <a16:creationId xmlns:a16="http://schemas.microsoft.com/office/drawing/2014/main" id="{9239C6B5-E471-ED05-54B6-F47BE07B3D28}"/>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flipH="1">
              <a:off x="987722" y="450414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1">
              <a:extLst>
                <a:ext uri="{FF2B5EF4-FFF2-40B4-BE49-F238E27FC236}">
                  <a16:creationId xmlns:a16="http://schemas.microsoft.com/office/drawing/2014/main" id="{F7244865-19D0-47AB-00E7-4A7C3E60D080}"/>
                </a:ext>
              </a:extLst>
            </p:cNvPr>
            <p:cNvSpPr/>
            <p:nvPr/>
          </p:nvSpPr>
          <p:spPr>
            <a:xfrm>
              <a:off x="6958653" y="5780804"/>
              <a:ext cx="4167888" cy="108001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defPPr>
                <a:defRPr lang="en-US"/>
              </a:defPPr>
              <a:lvl1pPr marL="0" algn="l" defTabSz="731520" rtl="0" eaLnBrk="1" latinLnBrk="0" hangingPunct="1">
                <a:defRPr sz="2880" kern="1200">
                  <a:solidFill>
                    <a:schemeClr val="lt1"/>
                  </a:solidFill>
                  <a:latin typeface="+mn-lt"/>
                  <a:ea typeface="+mn-ea"/>
                  <a:cs typeface="+mn-cs"/>
                </a:defRPr>
              </a:lvl1pPr>
              <a:lvl2pPr marL="731520" algn="l" defTabSz="731520" rtl="0" eaLnBrk="1" latinLnBrk="0" hangingPunct="1">
                <a:defRPr sz="2880" kern="1200">
                  <a:solidFill>
                    <a:schemeClr val="lt1"/>
                  </a:solidFill>
                  <a:latin typeface="+mn-lt"/>
                  <a:ea typeface="+mn-ea"/>
                  <a:cs typeface="+mn-cs"/>
                </a:defRPr>
              </a:lvl2pPr>
              <a:lvl3pPr marL="1463040" algn="l" defTabSz="731520" rtl="0" eaLnBrk="1" latinLnBrk="0" hangingPunct="1">
                <a:defRPr sz="2880" kern="1200">
                  <a:solidFill>
                    <a:schemeClr val="lt1"/>
                  </a:solidFill>
                  <a:latin typeface="+mn-lt"/>
                  <a:ea typeface="+mn-ea"/>
                  <a:cs typeface="+mn-cs"/>
                </a:defRPr>
              </a:lvl3pPr>
              <a:lvl4pPr marL="2194560" algn="l" defTabSz="731520" rtl="0" eaLnBrk="1" latinLnBrk="0" hangingPunct="1">
                <a:defRPr sz="2880" kern="1200">
                  <a:solidFill>
                    <a:schemeClr val="lt1"/>
                  </a:solidFill>
                  <a:latin typeface="+mn-lt"/>
                  <a:ea typeface="+mn-ea"/>
                  <a:cs typeface="+mn-cs"/>
                </a:defRPr>
              </a:lvl4pPr>
              <a:lvl5pPr marL="2926080" algn="l" defTabSz="731520" rtl="0" eaLnBrk="1" latinLnBrk="0" hangingPunct="1">
                <a:defRPr sz="2880" kern="1200">
                  <a:solidFill>
                    <a:schemeClr val="lt1"/>
                  </a:solidFill>
                  <a:latin typeface="+mn-lt"/>
                  <a:ea typeface="+mn-ea"/>
                  <a:cs typeface="+mn-cs"/>
                </a:defRPr>
              </a:lvl5pPr>
              <a:lvl6pPr marL="3657600" algn="l" defTabSz="731520" rtl="0" eaLnBrk="1" latinLnBrk="0" hangingPunct="1">
                <a:defRPr sz="2880" kern="1200">
                  <a:solidFill>
                    <a:schemeClr val="lt1"/>
                  </a:solidFill>
                  <a:latin typeface="+mn-lt"/>
                  <a:ea typeface="+mn-ea"/>
                  <a:cs typeface="+mn-cs"/>
                </a:defRPr>
              </a:lvl6pPr>
              <a:lvl7pPr marL="4389120" algn="l" defTabSz="731520" rtl="0" eaLnBrk="1" latinLnBrk="0" hangingPunct="1">
                <a:defRPr sz="2880" kern="1200">
                  <a:solidFill>
                    <a:schemeClr val="lt1"/>
                  </a:solidFill>
                  <a:latin typeface="+mn-lt"/>
                  <a:ea typeface="+mn-ea"/>
                  <a:cs typeface="+mn-cs"/>
                </a:defRPr>
              </a:lvl7pPr>
              <a:lvl8pPr marL="5120640" algn="l" defTabSz="731520" rtl="0" eaLnBrk="1" latinLnBrk="0" hangingPunct="1">
                <a:defRPr sz="2880" kern="1200">
                  <a:solidFill>
                    <a:schemeClr val="lt1"/>
                  </a:solidFill>
                  <a:latin typeface="+mn-lt"/>
                  <a:ea typeface="+mn-ea"/>
                  <a:cs typeface="+mn-cs"/>
                </a:defRPr>
              </a:lvl8pPr>
              <a:lvl9pPr marL="5852160" algn="l" defTabSz="731520" rtl="0" eaLnBrk="1" latinLnBrk="0" hangingPunct="1">
                <a:defRPr sz="2880" kern="1200">
                  <a:solidFill>
                    <a:schemeClr val="lt1"/>
                  </a:solidFill>
                  <a:latin typeface="+mn-lt"/>
                  <a:ea typeface="+mn-ea"/>
                  <a:cs typeface="+mn-cs"/>
                </a:defRPr>
              </a:lvl9pPr>
            </a:lstStyle>
            <a:p>
              <a:pPr algn="ctr" eaLnBrk="1" fontAlgn="auto" hangingPunct="1">
                <a:spcBef>
                  <a:spcPts val="0"/>
                </a:spcBef>
                <a:spcAft>
                  <a:spcPts val="0"/>
                </a:spcAft>
                <a:defRPr/>
              </a:pPr>
              <a:endParaRPr lang="en-US" altLang="ja-JP" sz="1200"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TextBox 20">
              <a:extLst>
                <a:ext uri="{FF2B5EF4-FFF2-40B4-BE49-F238E27FC236}">
                  <a16:creationId xmlns:a16="http://schemas.microsoft.com/office/drawing/2014/main" id="{28D26CB9-A949-5E40-3684-8B52967C1566}"/>
                </a:ext>
              </a:extLst>
            </p:cNvPr>
            <p:cNvSpPr txBox="1">
              <a:spLocks noChangeArrowheads="1"/>
            </p:cNvSpPr>
            <p:nvPr/>
          </p:nvSpPr>
          <p:spPr bwMode="auto">
            <a:xfrm>
              <a:off x="8986164" y="6011090"/>
              <a:ext cx="2304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pP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例</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marL="285750" indent="-285750">
                <a:buFont typeface="Arial" panose="020B0604020202020204" pitchFamily="34" charset="0"/>
                <a:buChar char="•"/>
              </a:pPr>
              <a:r>
                <a:rPr lang="ja-JP" altLang="en-US" sz="1200">
                  <a:latin typeface="Amazon Ember" panose="020B0603020204020204" pitchFamily="34" charset="0"/>
                  <a:ea typeface="Amazon Ember" panose="020B0603020204020204" pitchFamily="34" charset="0"/>
                  <a:cs typeface="Amazon Ember" panose="020B0603020204020204" pitchFamily="34" charset="0"/>
                </a:rPr>
                <a:t>利用者通知</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_</a:t>
              </a:r>
              <a:r>
                <a:rPr lang="ja-JP" altLang="en-US" sz="1200">
                  <a:latin typeface="Amazon Ember" panose="020B0603020204020204" pitchFamily="34" charset="0"/>
                  <a:ea typeface="Amazon Ember" panose="020B0603020204020204" pitchFamily="34" charset="0"/>
                  <a:cs typeface="Amazon Ember" panose="020B0603020204020204" pitchFamily="34" charset="0"/>
                </a:rPr>
                <a:t>プッシュ通知機能</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TextBox 20">
              <a:extLst>
                <a:ext uri="{FF2B5EF4-FFF2-40B4-BE49-F238E27FC236}">
                  <a16:creationId xmlns:a16="http://schemas.microsoft.com/office/drawing/2014/main" id="{08ECA2F3-DD86-02EC-6467-06DABF95CA83}"/>
                </a:ext>
              </a:extLst>
            </p:cNvPr>
            <p:cNvSpPr txBox="1">
              <a:spLocks noChangeArrowheads="1"/>
            </p:cNvSpPr>
            <p:nvPr/>
          </p:nvSpPr>
          <p:spPr bwMode="auto">
            <a:xfrm>
              <a:off x="7071596" y="5857120"/>
              <a:ext cx="261213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r>
                <a:rPr lang="ja-JP" altLang="en-US" sz="1600" dirty="0">
                  <a:latin typeface="Amazon Ember" panose="020B0603020204020204" pitchFamily="34" charset="0"/>
                  <a:cs typeface="Amazon Ember" panose="020B0603020204020204" pitchFamily="34" charset="0"/>
                </a:rPr>
                <a:t>連携機能</a:t>
              </a:r>
              <a:endParaRPr lang="en-US" altLang="ja-JP" sz="1600" dirty="0">
                <a:latin typeface="Amazon Ember" panose="020B0603020204020204" pitchFamily="34" charset="0"/>
                <a:cs typeface="Amazon Ember" panose="020B0603020204020204" pitchFamily="34" charset="0"/>
              </a:endParaRPr>
            </a:p>
            <a:p>
              <a:r>
                <a:rPr lang="ja-JP" altLang="en-US" sz="1100" dirty="0">
                  <a:latin typeface="Amazon Ember"/>
                  <a:ea typeface="Amazon Ember" panose="020B0603020204020204" pitchFamily="34" charset="0"/>
                  <a:cs typeface="Amazon Ember" panose="020B0603020204020204" pitchFamily="34" charset="0"/>
                </a:rPr>
                <a:t>プッシュ通知を送信する</a:t>
              </a:r>
              <a:endParaRPr lang="en-US" altLang="ja-JP" sz="1100" dirty="0">
                <a:latin typeface="Amazon Ember"/>
                <a:ea typeface="Amazon Ember" panose="020B0603020204020204" pitchFamily="34" charset="0"/>
                <a:cs typeface="Amazon Ember" panose="020B0603020204020204" pitchFamily="34" charset="0"/>
              </a:endParaRPr>
            </a:p>
          </p:txBody>
        </p:sp>
        <p:cxnSp>
          <p:nvCxnSpPr>
            <p:cNvPr id="15" name="カギ線コネクタ 19">
              <a:extLst>
                <a:ext uri="{FF2B5EF4-FFF2-40B4-BE49-F238E27FC236}">
                  <a16:creationId xmlns:a16="http://schemas.microsoft.com/office/drawing/2014/main" id="{C47AEBE8-F611-FF82-0629-E754FB03D4FE}"/>
                </a:ext>
              </a:extLst>
            </p:cNvPr>
            <p:cNvCxnSpPr>
              <a:cxnSpLocks/>
              <a:stCxn id="11" idx="1"/>
            </p:cNvCxnSpPr>
            <p:nvPr/>
          </p:nvCxnSpPr>
          <p:spPr>
            <a:xfrm rot="10800000">
              <a:off x="3640575" y="4789863"/>
              <a:ext cx="3318078" cy="1530950"/>
            </a:xfrm>
            <a:prstGeom prst="bentConnector3">
              <a:avLst>
                <a:gd name="adj1" fmla="val 79437"/>
              </a:avLst>
            </a:prstGeom>
            <a:ln>
              <a:tailEnd type="triangle"/>
            </a:ln>
          </p:spPr>
          <p:style>
            <a:lnRef idx="1">
              <a:schemeClr val="dk1"/>
            </a:lnRef>
            <a:fillRef idx="0">
              <a:schemeClr val="dk1"/>
            </a:fillRef>
            <a:effectRef idx="0">
              <a:schemeClr val="dk1"/>
            </a:effectRef>
            <a:fontRef idx="minor">
              <a:schemeClr val="tx1"/>
            </a:fontRef>
          </p:style>
        </p:cxnSp>
        <p:cxnSp>
          <p:nvCxnSpPr>
            <p:cNvPr id="16" name="カギ線コネクタ 19">
              <a:extLst>
                <a:ext uri="{FF2B5EF4-FFF2-40B4-BE49-F238E27FC236}">
                  <a16:creationId xmlns:a16="http://schemas.microsoft.com/office/drawing/2014/main" id="{471736D8-DF16-03C3-5D0F-5431E762F85F}"/>
                </a:ext>
              </a:extLst>
            </p:cNvPr>
            <p:cNvCxnSpPr>
              <a:cxnSpLocks/>
              <a:endCxn id="30" idx="1"/>
            </p:cNvCxnSpPr>
            <p:nvPr/>
          </p:nvCxnSpPr>
          <p:spPr>
            <a:xfrm flipV="1">
              <a:off x="3675820" y="3128492"/>
              <a:ext cx="3437383" cy="1568512"/>
            </a:xfrm>
            <a:prstGeom prst="bentConnector3">
              <a:avLst>
                <a:gd name="adj1" fmla="val 18616"/>
              </a:avLst>
            </a:prstGeom>
            <a:ln>
              <a:tailEnd type="triangle"/>
            </a:ln>
          </p:spPr>
          <p:style>
            <a:lnRef idx="1">
              <a:schemeClr val="dk1"/>
            </a:lnRef>
            <a:fillRef idx="0">
              <a:schemeClr val="dk1"/>
            </a:fillRef>
            <a:effectRef idx="0">
              <a:schemeClr val="dk1"/>
            </a:effectRef>
            <a:fontRef idx="minor">
              <a:schemeClr val="tx1"/>
            </a:fontRef>
          </p:style>
        </p:cxnSp>
        <p:pic>
          <p:nvPicPr>
            <p:cNvPr id="17" name="Graphic 116">
              <a:extLst>
                <a:ext uri="{FF2B5EF4-FFF2-40B4-BE49-F238E27FC236}">
                  <a16:creationId xmlns:a16="http://schemas.microsoft.com/office/drawing/2014/main" id="{537DF255-5D18-8AEC-363F-405CA5178E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5639" y="4462518"/>
              <a:ext cx="457200" cy="457200"/>
            </a:xfrm>
            <a:prstGeom prst="rect">
              <a:avLst/>
            </a:prstGeom>
          </p:spPr>
        </p:pic>
        <p:sp>
          <p:nvSpPr>
            <p:cNvPr id="18" name="Rectangle 115">
              <a:extLst>
                <a:ext uri="{FF2B5EF4-FFF2-40B4-BE49-F238E27FC236}">
                  <a16:creationId xmlns:a16="http://schemas.microsoft.com/office/drawing/2014/main" id="{4FF78B0E-643D-45AB-1791-7AE2D93FE0EC}"/>
                </a:ext>
              </a:extLst>
            </p:cNvPr>
            <p:cNvSpPr/>
            <p:nvPr/>
          </p:nvSpPr>
          <p:spPr>
            <a:xfrm>
              <a:off x="157714" y="2148697"/>
              <a:ext cx="2146259" cy="140066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sp>
          <p:nvSpPr>
            <p:cNvPr id="19" name="TextBox 20">
              <a:extLst>
                <a:ext uri="{FF2B5EF4-FFF2-40B4-BE49-F238E27FC236}">
                  <a16:creationId xmlns:a16="http://schemas.microsoft.com/office/drawing/2014/main" id="{39339EA2-AE54-CD29-F35E-7A869D8FDB6B}"/>
                </a:ext>
              </a:extLst>
            </p:cNvPr>
            <p:cNvSpPr txBox="1">
              <a:spLocks noChangeArrowheads="1"/>
            </p:cNvSpPr>
            <p:nvPr/>
          </p:nvSpPr>
          <p:spPr bwMode="auto">
            <a:xfrm>
              <a:off x="510556" y="2431612"/>
              <a:ext cx="15255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r>
                <a:rPr lang="ja-JP" altLang="en-US" sz="1600" dirty="0">
                  <a:latin typeface="Amazon Ember" panose="020B0603020204020204" pitchFamily="34" charset="0"/>
                  <a:cs typeface="Amazon Ember" panose="020B0603020204020204" pitchFamily="34" charset="0"/>
                </a:rPr>
                <a:t>アプリストア</a:t>
              </a:r>
              <a:endParaRPr lang="en-US" altLang="ja-JP" sz="1600" dirty="0">
                <a:latin typeface="Amazon Ember" panose="020B0603020204020204" pitchFamily="34" charset="0"/>
                <a:ea typeface="Amazon Ember" panose="020B0603020204020204" pitchFamily="34" charset="0"/>
                <a:cs typeface="Amazon Ember" panose="020B0603020204020204" pitchFamily="34" charset="0"/>
              </a:endParaRPr>
            </a:p>
            <a:p>
              <a:r>
                <a:rPr lang="en-US" altLang="ja-JP" sz="1200" dirty="0">
                  <a:latin typeface="Amazon Ember" panose="020B0603020204020204" pitchFamily="34" charset="0"/>
                  <a:ea typeface="Amazon Ember" panose="020B0603020204020204" pitchFamily="34" charset="0"/>
                  <a:cs typeface="Amazon Ember" panose="020B0603020204020204" pitchFamily="34" charset="0"/>
                </a:rPr>
                <a:t>Google Play</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ストア</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Apple App</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ストア</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など</a:t>
              </a:r>
              <a:endParaRPr lang="en-US" altLang="ja-JP" sz="1000" dirty="0">
                <a:latin typeface="Amazon Ember"/>
                <a:ea typeface="Amazon Ember" panose="020B0603020204020204" pitchFamily="34" charset="0"/>
                <a:cs typeface="Amazon Ember" panose="020B0603020204020204" pitchFamily="34" charset="0"/>
              </a:endParaRPr>
            </a:p>
          </p:txBody>
        </p:sp>
        <p:cxnSp>
          <p:nvCxnSpPr>
            <p:cNvPr id="20" name="直線矢印コネクタ 120">
              <a:extLst>
                <a:ext uri="{FF2B5EF4-FFF2-40B4-BE49-F238E27FC236}">
                  <a16:creationId xmlns:a16="http://schemas.microsoft.com/office/drawing/2014/main" id="{F2CC8D9E-C068-53D2-E241-914EA9831BE8}"/>
                </a:ext>
              </a:extLst>
            </p:cNvPr>
            <p:cNvCxnSpPr>
              <a:cxnSpLocks/>
              <a:stCxn id="18" idx="2"/>
              <a:endCxn id="10" idx="0"/>
            </p:cNvCxnSpPr>
            <p:nvPr/>
          </p:nvCxnSpPr>
          <p:spPr>
            <a:xfrm flipH="1">
              <a:off x="1222672" y="3549362"/>
              <a:ext cx="8172" cy="954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12">
              <a:extLst>
                <a:ext uri="{FF2B5EF4-FFF2-40B4-BE49-F238E27FC236}">
                  <a16:creationId xmlns:a16="http://schemas.microsoft.com/office/drawing/2014/main" id="{B2B6C36B-63FD-B878-501E-7975334A675C}"/>
                </a:ext>
              </a:extLst>
            </p:cNvPr>
            <p:cNvSpPr txBox="1">
              <a:spLocks noChangeArrowheads="1"/>
            </p:cNvSpPr>
            <p:nvPr/>
          </p:nvSpPr>
          <p:spPr bwMode="auto">
            <a:xfrm>
              <a:off x="434710" y="3725314"/>
              <a:ext cx="1655709"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アプリ</a:t>
              </a:r>
              <a:endParaRPr lang="en-US" altLang="ja-JP" sz="12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1200" dirty="0">
                  <a:latin typeface="Amazon Ember" panose="020B0603020204020204" pitchFamily="34" charset="0"/>
                  <a:ea typeface="Amazon Ember" panose="020B0603020204020204" pitchFamily="34" charset="0"/>
                  <a:cs typeface="Amazon Ember" panose="020B0603020204020204" pitchFamily="34" charset="0"/>
                </a:rPr>
                <a:t>ダウンロード</a:t>
              </a:r>
              <a:r>
                <a:rPr lang="en-US" altLang="ja-JP" sz="1200" dirty="0">
                  <a:latin typeface="Amazon Ember" panose="020B0603020204020204" pitchFamily="34" charset="0"/>
                  <a:ea typeface="Amazon Ember" panose="020B0603020204020204" pitchFamily="34" charset="0"/>
                  <a:cs typeface="Amazon Ember" panose="020B0603020204020204" pitchFamily="34" charset="0"/>
                </a:rPr>
                <a:t>/</a:t>
              </a:r>
              <a:r>
                <a:rPr lang="ja-JP" altLang="en-US" sz="1200" dirty="0">
                  <a:latin typeface="Amazon Ember" panose="020B0603020204020204" pitchFamily="34" charset="0"/>
                  <a:ea typeface="Amazon Ember" panose="020B0603020204020204" pitchFamily="34" charset="0"/>
                  <a:cs typeface="Amazon Ember" panose="020B0603020204020204" pitchFamily="34" charset="0"/>
                </a:rPr>
                <a:t>更新</a:t>
              </a:r>
              <a:endParaRPr lang="en-US" altLang="en-US" sz="12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 name="Graphic 10">
              <a:extLst>
                <a:ext uri="{FF2B5EF4-FFF2-40B4-BE49-F238E27FC236}">
                  <a16:creationId xmlns:a16="http://schemas.microsoft.com/office/drawing/2014/main" id="{D01AC846-7E36-90BB-3993-8E7D327B20B1}"/>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725834" y="2653486"/>
              <a:ext cx="436231" cy="43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2">
              <a:extLst>
                <a:ext uri="{FF2B5EF4-FFF2-40B4-BE49-F238E27FC236}">
                  <a16:creationId xmlns:a16="http://schemas.microsoft.com/office/drawing/2014/main" id="{51023699-BE78-A7B1-BE59-193B029775DD}"/>
                </a:ext>
              </a:extLst>
            </p:cNvPr>
            <p:cNvSpPr txBox="1">
              <a:spLocks noChangeArrowheads="1"/>
            </p:cNvSpPr>
            <p:nvPr/>
          </p:nvSpPr>
          <p:spPr bwMode="auto">
            <a:xfrm>
              <a:off x="4441438" y="4782441"/>
              <a:ext cx="1011057" cy="64633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900" dirty="0">
                  <a:latin typeface="Amazon Ember" panose="020B0603020204020204" pitchFamily="34" charset="0"/>
                  <a:ea typeface="Amazon Ember" panose="020B0603020204020204" pitchFamily="34" charset="0"/>
                  <a:cs typeface="Amazon Ember" panose="020B0603020204020204" pitchFamily="34" charset="0"/>
                </a:rPr>
                <a:t>Amplify</a:t>
              </a:r>
              <a:r>
                <a:rPr lang="ja-JP" altLang="en-US" sz="900" dirty="0">
                  <a:latin typeface="Amazon Ember" panose="020B0603020204020204" pitchFamily="34" charset="0"/>
                  <a:ea typeface="Amazon Ember" panose="020B0603020204020204" pitchFamily="34" charset="0"/>
                  <a:cs typeface="Amazon Ember" panose="020B0603020204020204" pitchFamily="34" charset="0"/>
                </a:rPr>
                <a:t> </a:t>
              </a:r>
              <a:r>
                <a:rPr lang="en-US" altLang="ja-JP" sz="900" dirty="0" err="1">
                  <a:latin typeface="Amazon Ember" panose="020B0603020204020204" pitchFamily="34" charset="0"/>
                  <a:ea typeface="Amazon Ember" panose="020B0603020204020204" pitchFamily="34" charset="0"/>
                  <a:cs typeface="Amazon Ember" panose="020B0603020204020204" pitchFamily="34" charset="0"/>
                </a:rPr>
                <a:t>DataStore</a:t>
              </a:r>
              <a:r>
                <a:rPr lang="ja-JP" altLang="en-US" sz="900" dirty="0">
                  <a:latin typeface="Amazon Ember" panose="020B0603020204020204" pitchFamily="34" charset="0"/>
                  <a:ea typeface="Amazon Ember" panose="020B0603020204020204" pitchFamily="34" charset="0"/>
                  <a:cs typeface="Amazon Ember" panose="020B0603020204020204" pitchFamily="34" charset="0"/>
                </a:rPr>
                <a:t> </a:t>
              </a:r>
              <a:r>
                <a:rPr lang="en-US" altLang="ja-JP" sz="900" dirty="0">
                  <a:latin typeface="Amazon Ember" panose="020B0603020204020204" pitchFamily="34" charset="0"/>
                  <a:ea typeface="Amazon Ember" panose="020B0603020204020204" pitchFamily="34" charset="0"/>
                  <a:cs typeface="Amazon Ember" panose="020B0603020204020204" pitchFamily="34" charset="0"/>
                </a:rPr>
                <a:t>API</a:t>
              </a:r>
              <a:r>
                <a:rPr lang="ja-JP" altLang="en-US" sz="900" dirty="0">
                  <a:latin typeface="Amazon Ember" panose="020B0603020204020204" pitchFamily="34" charset="0"/>
                  <a:ea typeface="Amazon Ember" panose="020B0603020204020204" pitchFamily="34" charset="0"/>
                  <a:cs typeface="Amazon Ember" panose="020B0603020204020204" pitchFamily="34" charset="0"/>
                </a:rPr>
                <a:t>オンライン時</a:t>
              </a:r>
              <a:endParaRPr lang="en-US" altLang="ja-JP" sz="9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900" dirty="0">
                  <a:latin typeface="Amazon Ember" panose="020B0603020204020204" pitchFamily="34" charset="0"/>
                  <a:ea typeface="Amazon Ember" panose="020B0603020204020204" pitchFamily="34" charset="0"/>
                  <a:cs typeface="Amazon Ember" panose="020B0603020204020204" pitchFamily="34" charset="0"/>
                </a:rPr>
                <a:t>自動同期</a:t>
              </a:r>
              <a:endParaRPr lang="en-US" altLang="en-US" sz="9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4" name="Graphic 32">
              <a:extLst>
                <a:ext uri="{FF2B5EF4-FFF2-40B4-BE49-F238E27FC236}">
                  <a16:creationId xmlns:a16="http://schemas.microsoft.com/office/drawing/2014/main" id="{FF035E68-3432-7FE9-07C3-856F4DFB9EB8}"/>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7130702" y="446911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5">
              <a:extLst>
                <a:ext uri="{FF2B5EF4-FFF2-40B4-BE49-F238E27FC236}">
                  <a16:creationId xmlns:a16="http://schemas.microsoft.com/office/drawing/2014/main" id="{F6FF1765-7049-4270-5C91-9D71B8F7938F}"/>
                </a:ext>
              </a:extLst>
            </p:cNvPr>
            <p:cNvSpPr txBox="1">
              <a:spLocks noChangeArrowheads="1"/>
            </p:cNvSpPr>
            <p:nvPr/>
          </p:nvSpPr>
          <p:spPr bwMode="auto">
            <a:xfrm>
              <a:off x="6642613" y="5017925"/>
              <a:ext cx="1573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AWS AppSync</a:t>
              </a:r>
            </a:p>
            <a:p>
              <a:pPr algn="ctr" eaLnBrk="1" hangingPunct="1"/>
              <a:r>
                <a:rPr lang="en-US" altLang="en-US" sz="1000" dirty="0" err="1">
                  <a:latin typeface="Arial" panose="020B0604020202020204" pitchFamily="34" charset="0"/>
                  <a:ea typeface="Amazon Ember" panose="020B0603020204020204" pitchFamily="34" charset="0"/>
                  <a:cs typeface="Arial" panose="020B0604020202020204" pitchFamily="34" charset="0"/>
                </a:rPr>
                <a:t>GraphQL</a:t>
              </a:r>
              <a:r>
                <a:rPr lang="en-US" altLang="en-US" sz="1000" dirty="0">
                  <a:latin typeface="Arial" panose="020B0604020202020204" pitchFamily="34" charset="0"/>
                  <a:ea typeface="Amazon Ember" panose="020B0603020204020204" pitchFamily="34" charset="0"/>
                  <a:cs typeface="Arial" panose="020B0604020202020204" pitchFamily="34" charset="0"/>
                </a:rPr>
                <a:t> API</a:t>
              </a:r>
            </a:p>
          </p:txBody>
        </p:sp>
        <p:cxnSp>
          <p:nvCxnSpPr>
            <p:cNvPr id="26" name="直線矢印コネクタ 120">
              <a:extLst>
                <a:ext uri="{FF2B5EF4-FFF2-40B4-BE49-F238E27FC236}">
                  <a16:creationId xmlns:a16="http://schemas.microsoft.com/office/drawing/2014/main" id="{908524C6-C170-8F3F-6F26-2AD9DBDDA045}"/>
                </a:ext>
              </a:extLst>
            </p:cNvPr>
            <p:cNvCxnSpPr>
              <a:cxnSpLocks/>
              <a:stCxn id="24" idx="3"/>
              <a:endCxn id="27" idx="1"/>
            </p:cNvCxnSpPr>
            <p:nvPr/>
          </p:nvCxnSpPr>
          <p:spPr>
            <a:xfrm>
              <a:off x="7679342" y="4743432"/>
              <a:ext cx="2065324" cy="26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Graphic 23">
              <a:extLst>
                <a:ext uri="{FF2B5EF4-FFF2-40B4-BE49-F238E27FC236}">
                  <a16:creationId xmlns:a16="http://schemas.microsoft.com/office/drawing/2014/main" id="{541E714C-2C42-139E-C9BD-9BE99B38D1CB}"/>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744666" y="447172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a:extLst>
                <a:ext uri="{FF2B5EF4-FFF2-40B4-BE49-F238E27FC236}">
                  <a16:creationId xmlns:a16="http://schemas.microsoft.com/office/drawing/2014/main" id="{1B9C999E-9E6F-CC53-2579-5832850C8BFE}"/>
                </a:ext>
              </a:extLst>
            </p:cNvPr>
            <p:cNvSpPr txBox="1">
              <a:spLocks noChangeArrowheads="1"/>
            </p:cNvSpPr>
            <p:nvPr/>
          </p:nvSpPr>
          <p:spPr bwMode="auto">
            <a:xfrm>
              <a:off x="9051189" y="5010995"/>
              <a:ext cx="20775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Amazon DynamoDB</a:t>
              </a:r>
            </a:p>
            <a:p>
              <a:pPr algn="ctr" eaLnBrk="1" hangingPunct="1"/>
              <a:r>
                <a:rPr lang="ja-JP" altLang="en-US" sz="1000" dirty="0">
                  <a:latin typeface="Arial" panose="020B0604020202020204" pitchFamily="34" charset="0"/>
                  <a:ea typeface="Amazon Ember" panose="020B0603020204020204" pitchFamily="34" charset="0"/>
                  <a:cs typeface="Arial" panose="020B0604020202020204" pitchFamily="34" charset="0"/>
                </a:rPr>
                <a:t>データベース</a:t>
              </a:r>
              <a:endParaRPr lang="en-US" altLang="en-US" sz="1000" dirty="0">
                <a:latin typeface="Arial" panose="020B0604020202020204" pitchFamily="34" charset="0"/>
                <a:ea typeface="Amazon Ember" panose="020B0603020204020204" pitchFamily="34" charset="0"/>
                <a:cs typeface="Arial" panose="020B0604020202020204" pitchFamily="34" charset="0"/>
              </a:endParaRPr>
            </a:p>
          </p:txBody>
        </p:sp>
        <p:pic>
          <p:nvPicPr>
            <p:cNvPr id="29" name="Graphic 10">
              <a:extLst>
                <a:ext uri="{FF2B5EF4-FFF2-40B4-BE49-F238E27FC236}">
                  <a16:creationId xmlns:a16="http://schemas.microsoft.com/office/drawing/2014/main" id="{6E24EBD8-57EA-AE5A-1D71-7DB92E1D2EBA}"/>
                </a:ext>
              </a:extLst>
            </p:cNvPr>
            <p:cNvPicPr>
              <a:picLocks noChangeAspect="1" noChangeArrowheads="1"/>
            </p:cNvPicPr>
            <p:nvPr/>
          </p:nvPicPr>
          <p:blipFill>
            <a:blip r:embed="rId8">
              <a:extLst>
                <a:ext uri="{96DAC541-7B7A-43D3-8B79-37D633B846F1}">
                  <asvg:svgBlip xmlns:asvg="http://schemas.microsoft.com/office/drawing/2016/SVG/main" r:embed="rId9"/>
                </a:ext>
              </a:extLst>
            </a:blip>
            <a:srcRect/>
            <a:stretch/>
          </p:blipFill>
          <p:spPr bwMode="auto">
            <a:xfrm>
              <a:off x="4728850" y="4244704"/>
              <a:ext cx="436231" cy="43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17">
              <a:extLst>
                <a:ext uri="{FF2B5EF4-FFF2-40B4-BE49-F238E27FC236}">
                  <a16:creationId xmlns:a16="http://schemas.microsoft.com/office/drawing/2014/main" id="{A4FC5C22-B9A1-A063-750D-3AA60508483D}"/>
                </a:ext>
              </a:extLst>
            </p:cNvPr>
            <p:cNvPicPr>
              <a:picLocks noChangeAspect="1" noChangeArrowheads="1"/>
            </p:cNvPicPr>
            <p:nvPr/>
          </p:nvPicPr>
          <p:blipFill>
            <a:blip r:embed="rId14">
              <a:extLst>
                <a:ext uri="{96DAC541-7B7A-43D3-8B79-37D633B846F1}">
                  <asvg:svgBlip xmlns:asvg="http://schemas.microsoft.com/office/drawing/2016/SVG/main" r:embed="rId15"/>
                </a:ext>
              </a:extLst>
            </a:blip>
            <a:srcRect/>
            <a:stretch/>
          </p:blipFill>
          <p:spPr bwMode="auto">
            <a:xfrm>
              <a:off x="7113203" y="2854172"/>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1">
              <a:extLst>
                <a:ext uri="{FF2B5EF4-FFF2-40B4-BE49-F238E27FC236}">
                  <a16:creationId xmlns:a16="http://schemas.microsoft.com/office/drawing/2014/main" id="{3977EE54-7A58-AE3F-F028-FB24D25FE9ED}"/>
                </a:ext>
              </a:extLst>
            </p:cNvPr>
            <p:cNvSpPr txBox="1">
              <a:spLocks noChangeArrowheads="1"/>
            </p:cNvSpPr>
            <p:nvPr/>
          </p:nvSpPr>
          <p:spPr bwMode="auto">
            <a:xfrm>
              <a:off x="6663903" y="3406316"/>
              <a:ext cx="14948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latin typeface="Arial" panose="020B0604020202020204" pitchFamily="34" charset="0"/>
                  <a:ea typeface="Amazon Ember" panose="020B0603020204020204" pitchFamily="34" charset="0"/>
                  <a:cs typeface="Arial" panose="020B0604020202020204" pitchFamily="34" charset="0"/>
                </a:rPr>
                <a:t>Amazon Cognito</a:t>
              </a:r>
            </a:p>
            <a:p>
              <a:pPr algn="ctr" eaLnBrk="1" hangingPunct="1"/>
              <a:r>
                <a:rPr lang="ja-JP" altLang="en-US" sz="1000" dirty="0">
                  <a:latin typeface="Arial" panose="020B0604020202020204" pitchFamily="34" charset="0"/>
                  <a:ea typeface="Amazon Ember" panose="020B0603020204020204" pitchFamily="34" charset="0"/>
                  <a:cs typeface="Arial" panose="020B0604020202020204" pitchFamily="34" charset="0"/>
                </a:rPr>
                <a:t>ユーザープール</a:t>
              </a:r>
              <a:endParaRPr lang="en-US" altLang="en-US" sz="1000" dirty="0">
                <a:latin typeface="Arial" panose="020B0604020202020204" pitchFamily="34" charset="0"/>
                <a:ea typeface="Amazon Ember" panose="020B0603020204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EA57ED1D-BDF2-AAAD-9789-6569289C2FEF}"/>
                </a:ext>
              </a:extLst>
            </p:cNvPr>
            <p:cNvSpPr txBox="1">
              <a:spLocks noChangeArrowheads="1"/>
            </p:cNvSpPr>
            <p:nvPr/>
          </p:nvSpPr>
          <p:spPr bwMode="auto">
            <a:xfrm>
              <a:off x="4441436" y="3146095"/>
              <a:ext cx="1011057" cy="507831"/>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ja-JP" sz="900" dirty="0">
                  <a:latin typeface="Amazon Ember" panose="020B0603020204020204" pitchFamily="34" charset="0"/>
                  <a:ea typeface="Amazon Ember" panose="020B0603020204020204" pitchFamily="34" charset="0"/>
                  <a:cs typeface="Amazon Ember" panose="020B0603020204020204" pitchFamily="34" charset="0"/>
                </a:rPr>
                <a:t>Amplify</a:t>
              </a:r>
              <a:r>
                <a:rPr lang="ja-JP" altLang="en-US" sz="900" dirty="0">
                  <a:latin typeface="Amazon Ember" panose="020B0603020204020204" pitchFamily="34" charset="0"/>
                  <a:ea typeface="Amazon Ember" panose="020B0603020204020204" pitchFamily="34" charset="0"/>
                  <a:cs typeface="Amazon Ember" panose="020B0603020204020204" pitchFamily="34" charset="0"/>
                </a:rPr>
                <a:t> </a:t>
              </a:r>
              <a:endParaRPr lang="en-US" altLang="ja-JP" sz="9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en-US" altLang="ja-JP" sz="900" dirty="0">
                  <a:latin typeface="Amazon Ember" panose="020B0603020204020204" pitchFamily="34" charset="0"/>
                  <a:ea typeface="Amazon Ember" panose="020B0603020204020204" pitchFamily="34" charset="0"/>
                  <a:cs typeface="Amazon Ember" panose="020B0603020204020204" pitchFamily="34" charset="0"/>
                </a:rPr>
                <a:t>Auth API</a:t>
              </a:r>
            </a:p>
            <a:p>
              <a:pPr algn="ctr" eaLnBrk="1" hangingPunct="1"/>
              <a:r>
                <a:rPr lang="ja-JP" altLang="en-US" sz="900" dirty="0">
                  <a:latin typeface="Amazon Ember" panose="020B0603020204020204" pitchFamily="34" charset="0"/>
                  <a:ea typeface="Amazon Ember" panose="020B0603020204020204" pitchFamily="34" charset="0"/>
                  <a:cs typeface="Amazon Ember" panose="020B0603020204020204" pitchFamily="34" charset="0"/>
                </a:rPr>
                <a:t>による認証</a:t>
              </a:r>
              <a:endParaRPr lang="en-US" altLang="en-US" sz="9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33" name="Rectangle 115">
              <a:extLst>
                <a:ext uri="{FF2B5EF4-FFF2-40B4-BE49-F238E27FC236}">
                  <a16:creationId xmlns:a16="http://schemas.microsoft.com/office/drawing/2014/main" id="{AC37E835-0687-15AC-C6C9-3575332B03B9}"/>
                </a:ext>
              </a:extLst>
            </p:cNvPr>
            <p:cNvSpPr/>
            <p:nvPr/>
          </p:nvSpPr>
          <p:spPr>
            <a:xfrm>
              <a:off x="1624825" y="4347450"/>
              <a:ext cx="2032681" cy="1894475"/>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0"/>
                </a:spcAft>
                <a:defRPr/>
              </a:pPr>
              <a:endParaRPr lang="en-US" altLang="ja-JP" sz="1200" dirty="0">
                <a:solidFill>
                  <a:schemeClr val="tx1"/>
                </a:solidFill>
                <a:latin typeface="Meiryo UI" panose="020B0604030504040204" pitchFamily="34" charset="-128"/>
                <a:ea typeface="Meiryo UI" panose="020B0604030504040204" pitchFamily="34" charset="-128"/>
                <a:cs typeface="Arial" panose="020B0604020202020204" pitchFamily="34" charset="0"/>
              </a:endParaRPr>
            </a:p>
          </p:txBody>
        </p:sp>
        <p:pic>
          <p:nvPicPr>
            <p:cNvPr id="34" name="Graphic 20">
              <a:extLst>
                <a:ext uri="{FF2B5EF4-FFF2-40B4-BE49-F238E27FC236}">
                  <a16:creationId xmlns:a16="http://schemas.microsoft.com/office/drawing/2014/main" id="{63C25B10-3176-35CB-B6C6-FFB8AA289353}"/>
                </a:ext>
              </a:extLst>
            </p:cNvPr>
            <p:cNvPicPr>
              <a:picLocks noChangeAspect="1" noChangeArrowheads="1"/>
            </p:cNvPicPr>
            <p:nvPr/>
          </p:nvPicPr>
          <p:blipFill>
            <a:blip r:embed="rId16">
              <a:extLst>
                <a:ext uri="{96DAC541-7B7A-43D3-8B79-37D633B846F1}">
                  <asvg:svgBlip xmlns:asvg="http://schemas.microsoft.com/office/drawing/2016/SVG/main" r:embed="rId17"/>
                </a:ext>
              </a:extLst>
            </a:blip>
            <a:srcRect/>
            <a:stretch/>
          </p:blipFill>
          <p:spPr bwMode="auto">
            <a:xfrm>
              <a:off x="4718102" y="592903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15">
              <a:extLst>
                <a:ext uri="{FF2B5EF4-FFF2-40B4-BE49-F238E27FC236}">
                  <a16:creationId xmlns:a16="http://schemas.microsoft.com/office/drawing/2014/main" id="{38C4F38B-BA72-8397-5B5C-C8D57189F0C7}"/>
                </a:ext>
              </a:extLst>
            </p:cNvPr>
            <p:cNvSpPr txBox="1">
              <a:spLocks noChangeArrowheads="1"/>
            </p:cNvSpPr>
            <p:nvPr/>
          </p:nvSpPr>
          <p:spPr bwMode="auto">
            <a:xfrm>
              <a:off x="4314083" y="6315785"/>
              <a:ext cx="12652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err="1">
                  <a:latin typeface="Meiryo UI" panose="020B0604030504040204" pitchFamily="34" charset="-128"/>
                  <a:ea typeface="Meiryo UI" panose="020B0604030504040204" pitchFamily="34" charset="-128"/>
                  <a:cs typeface="Arial" panose="020B0604020202020204" pitchFamily="34" charset="0"/>
                </a:rPr>
                <a:t>プッシュ通知</a:t>
              </a:r>
              <a:endParaRPr lang="en-US" altLang="en-US" sz="1200" dirty="0">
                <a:latin typeface="Meiryo UI" panose="020B0604030504040204" pitchFamily="34" charset="-128"/>
                <a:ea typeface="Meiryo UI" panose="020B0604030504040204" pitchFamily="34" charset="-128"/>
                <a:cs typeface="Arial" panose="020B0604020202020204" pitchFamily="34" charset="0"/>
              </a:endParaRPr>
            </a:p>
          </p:txBody>
        </p:sp>
        <p:pic>
          <p:nvPicPr>
            <p:cNvPr id="36" name="Graphic 80">
              <a:extLst>
                <a:ext uri="{FF2B5EF4-FFF2-40B4-BE49-F238E27FC236}">
                  <a16:creationId xmlns:a16="http://schemas.microsoft.com/office/drawing/2014/main" id="{D761E4C7-6FA2-CAC1-7286-7EF99DA8D2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433555" y="5072030"/>
              <a:ext cx="457200" cy="457200"/>
            </a:xfrm>
            <a:prstGeom prst="rect">
              <a:avLst/>
            </a:prstGeom>
          </p:spPr>
        </p:pic>
        <p:sp>
          <p:nvSpPr>
            <p:cNvPr id="37" name="TextBox 12">
              <a:extLst>
                <a:ext uri="{FF2B5EF4-FFF2-40B4-BE49-F238E27FC236}">
                  <a16:creationId xmlns:a16="http://schemas.microsoft.com/office/drawing/2014/main" id="{014B79E6-B3D9-AB2E-E321-3A7931DD7003}"/>
                </a:ext>
              </a:extLst>
            </p:cNvPr>
            <p:cNvSpPr txBox="1">
              <a:spLocks noChangeArrowheads="1"/>
            </p:cNvSpPr>
            <p:nvPr/>
          </p:nvSpPr>
          <p:spPr bwMode="auto">
            <a:xfrm>
              <a:off x="1953308" y="5525619"/>
              <a:ext cx="1472182" cy="369332"/>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ja-JP" altLang="en-US" sz="900" dirty="0">
                  <a:latin typeface="Amazon Ember" panose="020B0603020204020204" pitchFamily="34" charset="0"/>
                  <a:ea typeface="Amazon Ember" panose="020B0603020204020204" pitchFamily="34" charset="0"/>
                  <a:cs typeface="Amazon Ember" panose="020B0603020204020204" pitchFamily="34" charset="0"/>
                </a:rPr>
                <a:t>オフラインデータ保管用</a:t>
              </a:r>
              <a:endParaRPr lang="en-US" altLang="ja-JP" sz="900" dirty="0">
                <a:latin typeface="Amazon Ember" panose="020B0603020204020204" pitchFamily="34" charset="0"/>
                <a:ea typeface="Amazon Ember" panose="020B0603020204020204" pitchFamily="34" charset="0"/>
                <a:cs typeface="Amazon Ember" panose="020B0603020204020204" pitchFamily="34" charset="0"/>
              </a:endParaRPr>
            </a:p>
            <a:p>
              <a:pPr algn="ctr" eaLnBrk="1" hangingPunct="1"/>
              <a:r>
                <a:rPr lang="ja-JP" altLang="en-US" sz="900" dirty="0">
                  <a:latin typeface="Amazon Ember" panose="020B0603020204020204" pitchFamily="34" charset="0"/>
                  <a:ea typeface="Amazon Ember" panose="020B0603020204020204" pitchFamily="34" charset="0"/>
                  <a:cs typeface="Amazon Ember" panose="020B0603020204020204" pitchFamily="34" charset="0"/>
                </a:rPr>
                <a:t>ローカルストレージ</a:t>
              </a:r>
              <a:endParaRPr lang="en-US" altLang="en-US" sz="900"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8" name="カギ線コネクタ 19">
              <a:extLst>
                <a:ext uri="{FF2B5EF4-FFF2-40B4-BE49-F238E27FC236}">
                  <a16:creationId xmlns:a16="http://schemas.microsoft.com/office/drawing/2014/main" id="{EE7F28A2-C9F1-3E21-297F-ABD87FB8F80E}"/>
                </a:ext>
              </a:extLst>
            </p:cNvPr>
            <p:cNvCxnSpPr>
              <a:cxnSpLocks/>
              <a:stCxn id="36" idx="0"/>
              <a:endCxn id="24" idx="1"/>
            </p:cNvCxnSpPr>
            <p:nvPr/>
          </p:nvCxnSpPr>
          <p:spPr>
            <a:xfrm rot="5400000" flipH="1" flipV="1">
              <a:off x="4732129" y="2673458"/>
              <a:ext cx="328598" cy="446854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65167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1237546" y="684811"/>
            <a:ext cx="15525572" cy="103726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90000"/>
              </a:lnSpc>
              <a:spcBef>
                <a:spcPts val="0"/>
              </a:spcBef>
              <a:spcAft>
                <a:spcPts val="0"/>
              </a:spcAft>
              <a:buSzPct val="111111"/>
              <a:buNone/>
            </a:pPr>
            <a:r>
              <a:rPr lang="en-US" dirty="0">
                <a:latin typeface="Meiryo UI" panose="020B0604030504040204" pitchFamily="50" charset="-128"/>
                <a:ea typeface="Meiryo UI" panose="020B0604030504040204" pitchFamily="50" charset="-128"/>
              </a:rPr>
              <a:t>5-1-2-1. </a:t>
            </a:r>
            <a:r>
              <a:rPr lang="en-US" dirty="0" err="1">
                <a:latin typeface="Meiryo UI" panose="020B0604030504040204" pitchFamily="50" charset="-128"/>
                <a:ea typeface="Meiryo UI" panose="020B0604030504040204" pitchFamily="50" charset="-128"/>
              </a:rPr>
              <a:t>申請・届出_申請・届出機能</a:t>
            </a:r>
            <a:br>
              <a:rPr lang="en-US" dirty="0">
                <a:latin typeface="Meiryo UI" panose="020B0604030504040204" pitchFamily="50" charset="-128"/>
                <a:ea typeface="Meiryo UI" panose="020B0604030504040204" pitchFamily="50" charset="-128"/>
              </a:rPr>
            </a:br>
            <a:r>
              <a:rPr lang="en-US" sz="3600" dirty="0">
                <a:latin typeface="Meiryo UI" panose="020B0604030504040204" pitchFamily="50" charset="-128"/>
                <a:ea typeface="Meiryo UI" panose="020B0604030504040204" pitchFamily="50" charset="-128"/>
              </a:rPr>
              <a:t>（パターン1 </a:t>
            </a:r>
            <a:r>
              <a:rPr lang="en-US" sz="3600" dirty="0" err="1">
                <a:latin typeface="Meiryo UI" panose="020B0604030504040204" pitchFamily="50" charset="-128"/>
                <a:ea typeface="Meiryo UI" panose="020B0604030504040204" pitchFamily="50" charset="-128"/>
              </a:rPr>
              <a:t>Aurora保管</a:t>
            </a:r>
            <a:r>
              <a:rPr lang="en-US" sz="3600" dirty="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38635490-5251-37D6-D037-9B4FB19E2ADA}"/>
              </a:ext>
            </a:extLst>
          </p:cNvPr>
          <p:cNvSpPr/>
          <p:nvPr/>
        </p:nvSpPr>
        <p:spPr>
          <a:xfrm>
            <a:off x="4331853" y="2334127"/>
            <a:ext cx="6043085" cy="5058000"/>
          </a:xfrm>
          <a:prstGeom prst="rect">
            <a:avLst/>
          </a:prstGeom>
          <a:solidFill>
            <a:srgbClr val="45DAFF">
              <a:alpha val="30196"/>
            </a:srgbClr>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a:t>
            </a:r>
            <a:r>
              <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_</a:t>
            </a:r>
            <a:r>
              <a:rPr kumimoji="1" lang="ja-JP" altLang="en-US"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rPr>
              <a:t>申請・届出機能</a:t>
            </a:r>
            <a:endParaRPr kumimoji="1" lang="en-US" altLang="ja-JP" sz="16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sym typeface="Arial"/>
            </a:endParaRPr>
          </a:p>
        </p:txBody>
      </p:sp>
      <p:sp>
        <p:nvSpPr>
          <p:cNvPr id="3" name="TextBox 12">
            <a:extLst>
              <a:ext uri="{FF2B5EF4-FFF2-40B4-BE49-F238E27FC236}">
                <a16:creationId xmlns:a16="http://schemas.microsoft.com/office/drawing/2014/main" id="{1F5640CF-6BD3-B6BC-CDCF-81EC58247416}"/>
              </a:ext>
            </a:extLst>
          </p:cNvPr>
          <p:cNvSpPr txBox="1">
            <a:spLocks noChangeArrowheads="1"/>
          </p:cNvSpPr>
          <p:nvPr/>
        </p:nvSpPr>
        <p:spPr bwMode="auto">
          <a:xfrm>
            <a:off x="2672581" y="6099677"/>
            <a:ext cx="664814"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0" i="0" u="none" strike="noStrike" kern="0" cap="none" spc="0" normalizeH="0" baseline="0" noProof="0" dirty="0" err="1">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a:t>
            </a:r>
            <a:endParaRPr kumimoji="0" lang="en-US"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4" name="Graphic 23">
            <a:extLst>
              <a:ext uri="{FF2B5EF4-FFF2-40B4-BE49-F238E27FC236}">
                <a16:creationId xmlns:a16="http://schemas.microsoft.com/office/drawing/2014/main" id="{EE947B6E-39DB-E555-AF96-05BB1BAE1FB3}"/>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flipH="1">
            <a:off x="2769250" y="552725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a:extLst>
              <a:ext uri="{FF2B5EF4-FFF2-40B4-BE49-F238E27FC236}">
                <a16:creationId xmlns:a16="http://schemas.microsoft.com/office/drawing/2014/main" id="{FEC488CF-AE6B-AAA9-A48C-B7E7A4D34497}"/>
              </a:ext>
            </a:extLst>
          </p:cNvPr>
          <p:cNvCxnSpPr>
            <a:cxnSpLocks/>
            <a:stCxn id="4" idx="1"/>
          </p:cNvCxnSpPr>
          <p:nvPr/>
        </p:nvCxnSpPr>
        <p:spPr>
          <a:xfrm>
            <a:off x="3239150" y="5762201"/>
            <a:ext cx="2201704" cy="12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Graphic 19">
            <a:extLst>
              <a:ext uri="{FF2B5EF4-FFF2-40B4-BE49-F238E27FC236}">
                <a16:creationId xmlns:a16="http://schemas.microsoft.com/office/drawing/2014/main" id="{EE8A18EA-A5DE-46A2-C310-33417DBCAD12}"/>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5449137" y="325096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a:extLst>
              <a:ext uri="{FF2B5EF4-FFF2-40B4-BE49-F238E27FC236}">
                <a16:creationId xmlns:a16="http://schemas.microsoft.com/office/drawing/2014/main" id="{0E7D9013-1336-3479-98BF-37643903F64E}"/>
              </a:ext>
            </a:extLst>
          </p:cNvPr>
          <p:cNvSpPr txBox="1">
            <a:spLocks noChangeArrowheads="1"/>
          </p:cNvSpPr>
          <p:nvPr/>
        </p:nvSpPr>
        <p:spPr bwMode="auto">
          <a:xfrm>
            <a:off x="4588062" y="3796685"/>
            <a:ext cx="2292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CloudFront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CDN</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10" name="Graphic 7">
            <a:extLst>
              <a:ext uri="{FF2B5EF4-FFF2-40B4-BE49-F238E27FC236}">
                <a16:creationId xmlns:a16="http://schemas.microsoft.com/office/drawing/2014/main" id="{46B60A70-51B0-D21A-01E5-29F71DF02F85}"/>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9090564" y="5490314"/>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a:extLst>
              <a:ext uri="{FF2B5EF4-FFF2-40B4-BE49-F238E27FC236}">
                <a16:creationId xmlns:a16="http://schemas.microsoft.com/office/drawing/2014/main" id="{796B1BEC-87BE-E91E-D1F4-9A4310CDA58D}"/>
              </a:ext>
            </a:extLst>
          </p:cNvPr>
          <p:cNvSpPr txBox="1">
            <a:spLocks noChangeArrowheads="1"/>
          </p:cNvSpPr>
          <p:nvPr/>
        </p:nvSpPr>
        <p:spPr bwMode="auto">
          <a:xfrm>
            <a:off x="8271810" y="6046972"/>
            <a:ext cx="22431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Aurora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申請・届出内容保管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データベース</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pic>
        <p:nvPicPr>
          <p:cNvPr id="12" name="Graphic 8">
            <a:extLst>
              <a:ext uri="{FF2B5EF4-FFF2-40B4-BE49-F238E27FC236}">
                <a16:creationId xmlns:a16="http://schemas.microsoft.com/office/drawing/2014/main" id="{C3DBAA6F-3070-F2CA-80A7-D8930186D2EF}"/>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7841921" y="325096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a:extLst>
              <a:ext uri="{FF2B5EF4-FFF2-40B4-BE49-F238E27FC236}">
                <a16:creationId xmlns:a16="http://schemas.microsoft.com/office/drawing/2014/main" id="{518C19C6-E79F-B704-9110-6ABB9D5C8000}"/>
              </a:ext>
            </a:extLst>
          </p:cNvPr>
          <p:cNvSpPr txBox="1">
            <a:spLocks noChangeArrowheads="1"/>
          </p:cNvSpPr>
          <p:nvPr/>
        </p:nvSpPr>
        <p:spPr bwMode="auto">
          <a:xfrm>
            <a:off x="6996260" y="3796247"/>
            <a:ext cx="2239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Amazon S3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申請用</a:t>
            </a:r>
            <a:r>
              <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Web</a:t>
            </a: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アプリ配信</a:t>
            </a:r>
            <a:endParaRPr kumimoji="0" lang="en-US" altLang="ja-JP"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ストレージ</a:t>
            </a:r>
            <a:endParaRPr kumimoji="0" lang="en-US" altLang="en-US" sz="10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14" name="Connector: Elbow 12">
            <a:extLst>
              <a:ext uri="{FF2B5EF4-FFF2-40B4-BE49-F238E27FC236}">
                <a16:creationId xmlns:a16="http://schemas.microsoft.com/office/drawing/2014/main" id="{99E3805A-22D4-6BBA-2B8E-0F9F4BFFF7F2}"/>
              </a:ext>
            </a:extLst>
          </p:cNvPr>
          <p:cNvCxnSpPr>
            <a:cxnSpLocks/>
            <a:stCxn id="4" idx="1"/>
            <a:endCxn id="8" idx="1"/>
          </p:cNvCxnSpPr>
          <p:nvPr/>
        </p:nvCxnSpPr>
        <p:spPr>
          <a:xfrm flipV="1">
            <a:off x="3239150" y="3525280"/>
            <a:ext cx="2209987" cy="2236921"/>
          </a:xfrm>
          <a:prstGeom prst="bentConnector3">
            <a:avLst>
              <a:gd name="adj1" fmla="val 56746"/>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20">
            <a:extLst>
              <a:ext uri="{FF2B5EF4-FFF2-40B4-BE49-F238E27FC236}">
                <a16:creationId xmlns:a16="http://schemas.microsoft.com/office/drawing/2014/main" id="{DE8C725D-535B-764D-3746-809EA1ACB858}"/>
              </a:ext>
            </a:extLst>
          </p:cNvPr>
          <p:cNvCxnSpPr>
            <a:cxnSpLocks/>
            <a:stCxn id="8" idx="3"/>
            <a:endCxn id="12" idx="1"/>
          </p:cNvCxnSpPr>
          <p:nvPr/>
        </p:nvCxnSpPr>
        <p:spPr>
          <a:xfrm>
            <a:off x="5997777" y="3525280"/>
            <a:ext cx="18441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20">
            <a:extLst>
              <a:ext uri="{FF2B5EF4-FFF2-40B4-BE49-F238E27FC236}">
                <a16:creationId xmlns:a16="http://schemas.microsoft.com/office/drawing/2014/main" id="{3A62AB42-AC8B-2650-53CC-F86F235FF602}"/>
              </a:ext>
            </a:extLst>
          </p:cNvPr>
          <p:cNvCxnSpPr>
            <a:cxnSpLocks/>
            <a:stCxn id="43" idx="3"/>
            <a:endCxn id="10" idx="1"/>
          </p:cNvCxnSpPr>
          <p:nvPr/>
        </p:nvCxnSpPr>
        <p:spPr>
          <a:xfrm>
            <a:off x="7772400" y="5764634"/>
            <a:ext cx="13181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78">
            <a:extLst>
              <a:ext uri="{FF2B5EF4-FFF2-40B4-BE49-F238E27FC236}">
                <a16:creationId xmlns:a16="http://schemas.microsoft.com/office/drawing/2014/main" id="{01E9C9A1-EDF7-D131-FE55-8BF4BF9BAA12}"/>
              </a:ext>
            </a:extLst>
          </p:cNvPr>
          <p:cNvSpPr/>
          <p:nvPr/>
        </p:nvSpPr>
        <p:spPr>
          <a:xfrm>
            <a:off x="4083724" y="2094840"/>
            <a:ext cx="9459079" cy="698584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Cloud</a:t>
            </a:r>
          </a:p>
        </p:txBody>
      </p:sp>
      <p:pic>
        <p:nvPicPr>
          <p:cNvPr id="18" name="Graphic 79">
            <a:extLst>
              <a:ext uri="{FF2B5EF4-FFF2-40B4-BE49-F238E27FC236}">
                <a16:creationId xmlns:a16="http://schemas.microsoft.com/office/drawing/2014/main" id="{857C8B47-1B4A-1D4A-4E0E-CCFC59F80D9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83725" y="2093252"/>
            <a:ext cx="381000" cy="381000"/>
          </a:xfrm>
          <a:prstGeom prst="rect">
            <a:avLst/>
          </a:prstGeom>
        </p:spPr>
      </p:pic>
      <p:cxnSp>
        <p:nvCxnSpPr>
          <p:cNvPr id="20" name="Connector: Elbow 109">
            <a:extLst>
              <a:ext uri="{FF2B5EF4-FFF2-40B4-BE49-F238E27FC236}">
                <a16:creationId xmlns:a16="http://schemas.microsoft.com/office/drawing/2014/main" id="{1ABB8F21-5960-B9A7-0DD0-A0E742CCA83F}"/>
              </a:ext>
            </a:extLst>
          </p:cNvPr>
          <p:cNvCxnSpPr>
            <a:cxnSpLocks/>
            <a:stCxn id="4" idx="1"/>
            <a:endCxn id="21" idx="1"/>
          </p:cNvCxnSpPr>
          <p:nvPr/>
        </p:nvCxnSpPr>
        <p:spPr>
          <a:xfrm>
            <a:off x="3239150" y="5762201"/>
            <a:ext cx="1999632" cy="27420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1" name="Rectangle 115">
            <a:extLst>
              <a:ext uri="{FF2B5EF4-FFF2-40B4-BE49-F238E27FC236}">
                <a16:creationId xmlns:a16="http://schemas.microsoft.com/office/drawing/2014/main" id="{AD97A17F-2DA1-26BC-ACB8-4AC6FA313545}"/>
              </a:ext>
            </a:extLst>
          </p:cNvPr>
          <p:cNvSpPr/>
          <p:nvPr/>
        </p:nvSpPr>
        <p:spPr>
          <a:xfrm>
            <a:off x="5238782" y="7985925"/>
            <a:ext cx="5642107" cy="1036667"/>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2" name="TextBox 20">
            <a:extLst>
              <a:ext uri="{FF2B5EF4-FFF2-40B4-BE49-F238E27FC236}">
                <a16:creationId xmlns:a16="http://schemas.microsoft.com/office/drawing/2014/main" id="{F9D688FA-28F5-F310-75C9-079D126AF265}"/>
              </a:ext>
            </a:extLst>
          </p:cNvPr>
          <p:cNvSpPr txBox="1">
            <a:spLocks noChangeArrowheads="1"/>
          </p:cNvSpPr>
          <p:nvPr/>
        </p:nvSpPr>
        <p:spPr bwMode="auto">
          <a:xfrm>
            <a:off x="5362574" y="8185029"/>
            <a:ext cx="1750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連携機能</a:t>
            </a:r>
            <a:endParaRPr kumimoji="0" lang="ja-JP" altLang="en-US" sz="16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ユーザ認証を行い認証トークンを発行する</a:t>
            </a:r>
            <a:endParaRPr kumimoji="0" lang="ja-JP" altLang="en-US" sz="14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p:txBody>
      </p:sp>
      <p:sp>
        <p:nvSpPr>
          <p:cNvPr id="23" name="TextBox 20">
            <a:extLst>
              <a:ext uri="{FF2B5EF4-FFF2-40B4-BE49-F238E27FC236}">
                <a16:creationId xmlns:a16="http://schemas.microsoft.com/office/drawing/2014/main" id="{C825899B-0730-0FBB-377E-33EF4CDF4C2D}"/>
              </a:ext>
            </a:extLst>
          </p:cNvPr>
          <p:cNvSpPr txBox="1">
            <a:spLocks noChangeArrowheads="1"/>
          </p:cNvSpPr>
          <p:nvPr/>
        </p:nvSpPr>
        <p:spPr bwMode="auto">
          <a:xfrm>
            <a:off x="7232667" y="8103699"/>
            <a:ext cx="3789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ユーザ認証機能（国民向け）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ユーザ認証機能（企業ユーザ向け）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利用者認証</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ユーザ認証機能（職員向け）</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5" name="Rectangle 134">
            <a:extLst>
              <a:ext uri="{FF2B5EF4-FFF2-40B4-BE49-F238E27FC236}">
                <a16:creationId xmlns:a16="http://schemas.microsoft.com/office/drawing/2014/main" id="{BA8A7FCA-6B3D-F36C-2102-1C6FF701C0F7}"/>
              </a:ext>
            </a:extLst>
          </p:cNvPr>
          <p:cNvSpPr/>
          <p:nvPr/>
        </p:nvSpPr>
        <p:spPr>
          <a:xfrm>
            <a:off x="10937234" y="4507778"/>
            <a:ext cx="2477278" cy="2511314"/>
          </a:xfrm>
          <a:prstGeom prst="rect">
            <a:avLst/>
          </a:prstGeom>
          <a:noFill/>
          <a:ln w="15875">
            <a:solidFill>
              <a:srgbClr val="7D8998"/>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6" name="TextBox 20">
            <a:extLst>
              <a:ext uri="{FF2B5EF4-FFF2-40B4-BE49-F238E27FC236}">
                <a16:creationId xmlns:a16="http://schemas.microsoft.com/office/drawing/2014/main" id="{96DEFA91-2146-346A-AC4B-D4A5BCAD9ED1}"/>
              </a:ext>
            </a:extLst>
          </p:cNvPr>
          <p:cNvSpPr txBox="1">
            <a:spLocks noChangeArrowheads="1"/>
          </p:cNvSpPr>
          <p:nvPr/>
        </p:nvSpPr>
        <p:spPr bwMode="auto">
          <a:xfrm>
            <a:off x="11114495" y="4935230"/>
            <a:ext cx="2199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Amazon Ember"/>
                <a:ea typeface="メイリオ"/>
                <a:cs typeface="Arial"/>
                <a:sym typeface="Arial"/>
              </a:rPr>
              <a:t>連携機能</a:t>
            </a:r>
            <a:endParaRPr kumimoji="0" lang="ja-JP" altLang="en-US" sz="1600" b="0" i="0" u="none" strike="noStrike" kern="0" cap="none" spc="0" normalizeH="0" baseline="0" noProof="0" dirty="0">
              <a:ln>
                <a:noFill/>
              </a:ln>
              <a:solidFill>
                <a:srgbClr val="000000"/>
              </a:solidFill>
              <a:effectLst/>
              <a:uLnTx/>
              <a:uFillTx/>
              <a:latin typeface="Amazon Ember"/>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Amazon Ember" panose="020B0603020204020204" pitchFamily="34" charset="0"/>
                <a:cs typeface="Arial"/>
                <a:sym typeface="Arial"/>
              </a:rPr>
              <a:t>業務を行う上で申請内容を参照する必要がある他の機能</a:t>
            </a:r>
            <a:endParaRPr kumimoji="0" lang="en-US" sz="14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sp>
        <p:nvSpPr>
          <p:cNvPr id="27" name="TextBox 20">
            <a:extLst>
              <a:ext uri="{FF2B5EF4-FFF2-40B4-BE49-F238E27FC236}">
                <a16:creationId xmlns:a16="http://schemas.microsoft.com/office/drawing/2014/main" id="{DC4BF0A5-93AD-66C5-4F74-76C930EC894F}"/>
              </a:ext>
            </a:extLst>
          </p:cNvPr>
          <p:cNvSpPr txBox="1">
            <a:spLocks noChangeArrowheads="1"/>
          </p:cNvSpPr>
          <p:nvPr/>
        </p:nvSpPr>
        <p:spPr bwMode="auto">
          <a:xfrm>
            <a:off x="11118706" y="5873242"/>
            <a:ext cx="21203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例</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_</a:t>
            </a:r>
            <a:r>
              <a:rPr kumimoji="0" lang="ja-JP" altLang="en-US"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ステータス管理機能</a:t>
            </a:r>
            <a:endParaRPr kumimoji="0" lang="en-US" altLang="ja-JP" sz="12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Sans-Serif" panose="020B0604020202020204" pitchFamily="34" charset="0"/>
              <a:buChar char="•"/>
              <a:tabLst/>
              <a:defRPr/>
            </a:pPr>
            <a:r>
              <a:rPr kumimoji="0" lang="ja-JP"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申請・届出</a:t>
            </a:r>
            <a:r>
              <a:rPr kumimoji="0" lang="en-US" altLang="ja-JP"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_</a:t>
            </a:r>
            <a:r>
              <a:rPr kumimoji="0" lang="zh-TW" altLang="en-US" sz="1200" b="0" i="0" u="none" strike="noStrike" kern="0" cap="none" spc="0" normalizeH="0" baseline="0" noProof="0" dirty="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rPr>
              <a:t>電子決裁機能</a:t>
            </a:r>
            <a:endParaRPr kumimoji="0" lang="en-US" altLang="ja-JP" sz="1200" b="0" i="0" u="none" strike="noStrike" kern="0" cap="none" spc="0" normalizeH="0" baseline="0" noProof="0">
              <a:ln>
                <a:noFill/>
              </a:ln>
              <a:solidFill>
                <a:srgbClr val="000000"/>
              </a:solidFill>
              <a:effectLst/>
              <a:uLnTx/>
              <a:uFillTx/>
              <a:latin typeface="Amazon Ember"/>
              <a:ea typeface="Amazon Ember" panose="020B0603020204020204" pitchFamily="34" charset="0"/>
              <a:cs typeface="Amazon Ember" panose="020B0603020204020204" pitchFamily="34" charset="0"/>
              <a:sym typeface="Arial"/>
            </a:endParaRPr>
          </a:p>
        </p:txBody>
      </p:sp>
      <p:cxnSp>
        <p:nvCxnSpPr>
          <p:cNvPr id="28" name="直線矢印コネクタ 120">
            <a:extLst>
              <a:ext uri="{FF2B5EF4-FFF2-40B4-BE49-F238E27FC236}">
                <a16:creationId xmlns:a16="http://schemas.microsoft.com/office/drawing/2014/main" id="{244EACBC-98F2-92E9-C60A-20936237823E}"/>
              </a:ext>
            </a:extLst>
          </p:cNvPr>
          <p:cNvCxnSpPr>
            <a:cxnSpLocks/>
            <a:stCxn id="25" idx="1"/>
            <a:endCxn id="10" idx="3"/>
          </p:cNvCxnSpPr>
          <p:nvPr/>
        </p:nvCxnSpPr>
        <p:spPr>
          <a:xfrm flipH="1">
            <a:off x="9639204" y="5763435"/>
            <a:ext cx="1298030" cy="11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Graphic 8">
            <a:extLst>
              <a:ext uri="{FF2B5EF4-FFF2-40B4-BE49-F238E27FC236}">
                <a16:creationId xmlns:a16="http://schemas.microsoft.com/office/drawing/2014/main" id="{801642FC-BC88-B698-7A29-2F5E2B407915}"/>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5545397" y="4638898"/>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11">
            <a:extLst>
              <a:ext uri="{FF2B5EF4-FFF2-40B4-BE49-F238E27FC236}">
                <a16:creationId xmlns:a16="http://schemas.microsoft.com/office/drawing/2014/main" id="{846504B1-D952-63B2-0463-F64C46483296}"/>
              </a:ext>
            </a:extLst>
          </p:cNvPr>
          <p:cNvSpPr txBox="1">
            <a:spLocks noChangeArrowheads="1"/>
          </p:cNvSpPr>
          <p:nvPr/>
        </p:nvSpPr>
        <p:spPr bwMode="auto">
          <a:xfrm>
            <a:off x="5280621" y="4982429"/>
            <a:ext cx="869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API</a:t>
            </a: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33" name="直線矢印コネクタ 120">
            <a:extLst>
              <a:ext uri="{FF2B5EF4-FFF2-40B4-BE49-F238E27FC236}">
                <a16:creationId xmlns:a16="http://schemas.microsoft.com/office/drawing/2014/main" id="{73872E39-445F-137F-05E6-3202CB350D17}"/>
              </a:ext>
            </a:extLst>
          </p:cNvPr>
          <p:cNvCxnSpPr>
            <a:cxnSpLocks/>
            <a:stCxn id="32" idx="2"/>
          </p:cNvCxnSpPr>
          <p:nvPr/>
        </p:nvCxnSpPr>
        <p:spPr>
          <a:xfrm>
            <a:off x="5715174" y="5320983"/>
            <a:ext cx="0" cy="168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4" name="Graphic 8">
            <a:extLst>
              <a:ext uri="{FF2B5EF4-FFF2-40B4-BE49-F238E27FC236}">
                <a16:creationId xmlns:a16="http://schemas.microsoft.com/office/drawing/2014/main" id="{F0F1D0A8-9127-D9E3-BD4F-5C4EFF44ECC2}"/>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5535458" y="2380901"/>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11">
            <a:extLst>
              <a:ext uri="{FF2B5EF4-FFF2-40B4-BE49-F238E27FC236}">
                <a16:creationId xmlns:a16="http://schemas.microsoft.com/office/drawing/2014/main" id="{37A7BBA2-916B-062A-E4B7-2FFA904BC2E3}"/>
              </a:ext>
            </a:extLst>
          </p:cNvPr>
          <p:cNvSpPr txBox="1">
            <a:spLocks noChangeArrowheads="1"/>
          </p:cNvSpPr>
          <p:nvPr/>
        </p:nvSpPr>
        <p:spPr bwMode="auto">
          <a:xfrm>
            <a:off x="5132735" y="2709188"/>
            <a:ext cx="1171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AWS WAF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rPr>
              <a:t>フロントエンド保護</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rial"/>
            </a:endParaRPr>
          </a:p>
        </p:txBody>
      </p:sp>
      <p:cxnSp>
        <p:nvCxnSpPr>
          <p:cNvPr id="36" name="直線矢印コネクタ 120">
            <a:extLst>
              <a:ext uri="{FF2B5EF4-FFF2-40B4-BE49-F238E27FC236}">
                <a16:creationId xmlns:a16="http://schemas.microsoft.com/office/drawing/2014/main" id="{B7943308-587A-A6BB-E44F-9E89B239E253}"/>
              </a:ext>
            </a:extLst>
          </p:cNvPr>
          <p:cNvCxnSpPr>
            <a:cxnSpLocks/>
            <a:stCxn id="35" idx="2"/>
            <a:endCxn id="8" idx="0"/>
          </p:cNvCxnSpPr>
          <p:nvPr/>
        </p:nvCxnSpPr>
        <p:spPr>
          <a:xfrm>
            <a:off x="5718338" y="3047742"/>
            <a:ext cx="5119" cy="203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線矢印コネクタ 120">
            <a:extLst>
              <a:ext uri="{FF2B5EF4-FFF2-40B4-BE49-F238E27FC236}">
                <a16:creationId xmlns:a16="http://schemas.microsoft.com/office/drawing/2014/main" id="{87EFF49D-151D-0148-CD94-D853864DA184}"/>
              </a:ext>
            </a:extLst>
          </p:cNvPr>
          <p:cNvCxnSpPr>
            <a:cxnSpLocks/>
            <a:stCxn id="38" idx="3"/>
            <a:endCxn id="43" idx="1"/>
          </p:cNvCxnSpPr>
          <p:nvPr/>
        </p:nvCxnSpPr>
        <p:spPr>
          <a:xfrm>
            <a:off x="6006305" y="5764634"/>
            <a:ext cx="13114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8" name="Graphic 6">
            <a:extLst>
              <a:ext uri="{FF2B5EF4-FFF2-40B4-BE49-F238E27FC236}">
                <a16:creationId xmlns:a16="http://schemas.microsoft.com/office/drawing/2014/main" id="{2B8C15CF-0E1D-6EF0-4B26-0CAE657DD3E4}"/>
              </a:ext>
            </a:extLst>
          </p:cNvPr>
          <p:cNvPicPr>
            <a:picLocks noChangeAspect="1" noChangeArrowheads="1"/>
          </p:cNvPicPr>
          <p:nvPr/>
        </p:nvPicPr>
        <p:blipFill>
          <a:blip r:embed="rId15">
            <a:extLst>
              <a:ext uri="{96DAC541-7B7A-43D3-8B79-37D633B846F1}">
                <asvg:svgBlip xmlns:asvg="http://schemas.microsoft.com/office/drawing/2016/SVG/main" r:embed="rId16"/>
              </a:ext>
            </a:extLst>
          </a:blip>
          <a:srcRect/>
          <a:stretch/>
        </p:blipFill>
        <p:spPr bwMode="auto">
          <a:xfrm>
            <a:off x="5459105" y="5491034"/>
            <a:ext cx="547200" cy="5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38">
            <a:extLst>
              <a:ext uri="{FF2B5EF4-FFF2-40B4-BE49-F238E27FC236}">
                <a16:creationId xmlns:a16="http://schemas.microsoft.com/office/drawing/2014/main" id="{CF744FB1-62A5-F89E-CB54-5EE6ACAB0AB6}"/>
              </a:ext>
            </a:extLst>
          </p:cNvPr>
          <p:cNvSpPr txBox="1"/>
          <p:nvPr/>
        </p:nvSpPr>
        <p:spPr>
          <a:xfrm>
            <a:off x="4787900" y="6017400"/>
            <a:ext cx="1718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0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a:ln>
                  <a:noFill/>
                </a:ln>
                <a:solidFill>
                  <a:srgbClr val="000000"/>
                </a:solidFill>
                <a:effectLst/>
                <a:uLnTx/>
                <a:uFillTx/>
                <a:latin typeface="Amazon Ember" panose="020B0603020204020204" pitchFamily="34" charset="0"/>
                <a:sym typeface="Arial"/>
              </a:rPr>
              <a:t>Elastic Load Balancing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000" b="0" i="0" u="none" strike="noStrike" kern="0" cap="none" spc="0" normalizeH="0" baseline="0" noProof="0">
                <a:ln>
                  <a:noFill/>
                </a:ln>
                <a:solidFill>
                  <a:srgbClr val="000000"/>
                </a:solidFill>
                <a:effectLst/>
                <a:uLnTx/>
                <a:uFillTx/>
                <a:latin typeface="Amazon Ember" panose="020B0603020204020204" pitchFamily="34" charset="0"/>
                <a:sym typeface="Arial"/>
              </a:rPr>
              <a:t>負荷分散</a:t>
            </a:r>
          </a:p>
        </p:txBody>
      </p:sp>
      <p:sp>
        <p:nvSpPr>
          <p:cNvPr id="40" name="テキスト ボックス 39">
            <a:extLst>
              <a:ext uri="{FF2B5EF4-FFF2-40B4-BE49-F238E27FC236}">
                <a16:creationId xmlns:a16="http://schemas.microsoft.com/office/drawing/2014/main" id="{B50559B0-7348-6BEA-ED7E-158999553085}"/>
              </a:ext>
            </a:extLst>
          </p:cNvPr>
          <p:cNvSpPr txBox="1"/>
          <p:nvPr/>
        </p:nvSpPr>
        <p:spPr>
          <a:xfrm>
            <a:off x="7133610" y="5258060"/>
            <a:ext cx="9816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800" b="0" i="0" u="none" strike="noStrike" kern="0" cap="none" spc="0" normalizeH="0" baseline="0" noProof="0">
                <a:ln>
                  <a:noFill/>
                </a:ln>
                <a:solidFill>
                  <a:srgbClr val="000000"/>
                </a:solidFill>
                <a:effectLst/>
                <a:uLnTx/>
                <a:uFillTx/>
                <a:latin typeface="Amazon Ember" panose="020B0603020204020204" pitchFamily="34" charset="0"/>
                <a:sym typeface="Arial"/>
              </a:rPr>
              <a:t>Amazon ECS</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p:txBody>
      </p:sp>
      <p:sp>
        <p:nvSpPr>
          <p:cNvPr id="41" name="Rectangle 43">
            <a:extLst>
              <a:ext uri="{FF2B5EF4-FFF2-40B4-BE49-F238E27FC236}">
                <a16:creationId xmlns:a16="http://schemas.microsoft.com/office/drawing/2014/main" id="{F98E7C0B-C88F-0C85-25DB-1BC8610997A7}"/>
              </a:ext>
            </a:extLst>
          </p:cNvPr>
          <p:cNvSpPr/>
          <p:nvPr/>
        </p:nvSpPr>
        <p:spPr>
          <a:xfrm>
            <a:off x="6990947" y="5235171"/>
            <a:ext cx="1073553" cy="1060921"/>
          </a:xfrm>
          <a:prstGeom prst="rect">
            <a:avLst/>
          </a:prstGeom>
          <a:noFill/>
          <a:ln w="12700" cap="flat" cmpd="sng" algn="ctr">
            <a:solidFill>
              <a:srgbClr val="D86613"/>
            </a:solidFill>
            <a:prstDash val="dash"/>
            <a:miter lim="800000"/>
          </a:ln>
          <a:effectLst/>
        </p:spPr>
        <p:txBody>
          <a:bodyPr rot="0" spcFirstLastPara="0" vertOverflow="overflow" horzOverflow="overflow" vert="horz" wrap="square" lIns="91440" tIns="0" rIns="36000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D86613"/>
              </a:solidFill>
              <a:effectLst/>
              <a:uLnTx/>
              <a:uFillTx/>
              <a:latin typeface="Arial" panose="020B0604020202020204"/>
              <a:ea typeface="+mn-ea"/>
              <a:cs typeface="Arial"/>
              <a:sym typeface="Arial"/>
            </a:endParaRPr>
          </a:p>
        </p:txBody>
      </p:sp>
      <p:pic>
        <p:nvPicPr>
          <p:cNvPr id="42" name="Graphic 18">
            <a:extLst>
              <a:ext uri="{FF2B5EF4-FFF2-40B4-BE49-F238E27FC236}">
                <a16:creationId xmlns:a16="http://schemas.microsoft.com/office/drawing/2014/main" id="{BFAE0302-B849-7552-7DCA-1BE02E4900B3}"/>
              </a:ext>
            </a:extLst>
          </p:cNvPr>
          <p:cNvPicPr>
            <a:picLocks noChangeAspect="1" noChangeArrowheads="1"/>
          </p:cNvPicPr>
          <p:nvPr/>
        </p:nvPicPr>
        <p:blipFill>
          <a:blip r:embed="rId17">
            <a:extLst>
              <a:ext uri="{96DAC541-7B7A-43D3-8B79-37D633B846F1}">
                <asvg:svgBlip xmlns:asvg="http://schemas.microsoft.com/office/drawing/2016/SVG/main" r:embed="rId18"/>
              </a:ext>
            </a:extLst>
          </a:blip>
          <a:srcRect/>
          <a:stretch/>
        </p:blipFill>
        <p:spPr bwMode="auto">
          <a:xfrm>
            <a:off x="6974628" y="5233783"/>
            <a:ext cx="315171" cy="3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phic 13">
            <a:extLst>
              <a:ext uri="{FF2B5EF4-FFF2-40B4-BE49-F238E27FC236}">
                <a16:creationId xmlns:a16="http://schemas.microsoft.com/office/drawing/2014/main" id="{FE3B538A-D15A-469B-C18C-9BC00EEDAAE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17736" y="5537302"/>
            <a:ext cx="454664" cy="454664"/>
          </a:xfrm>
          <a:prstGeom prst="rect">
            <a:avLst/>
          </a:prstGeom>
        </p:spPr>
      </p:pic>
      <p:sp>
        <p:nvSpPr>
          <p:cNvPr id="44" name="テキスト ボックス 43">
            <a:extLst>
              <a:ext uri="{FF2B5EF4-FFF2-40B4-BE49-F238E27FC236}">
                <a16:creationId xmlns:a16="http://schemas.microsoft.com/office/drawing/2014/main" id="{6B1469C6-A3FF-8B7C-7435-F71ABD8AA2FB}"/>
              </a:ext>
            </a:extLst>
          </p:cNvPr>
          <p:cNvSpPr txBox="1"/>
          <p:nvPr/>
        </p:nvSpPr>
        <p:spPr>
          <a:xfrm>
            <a:off x="7050600" y="5870226"/>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800">
                <a:latin typeface="Amazon Ember" panose="020B0603020204020204" pitchFamily="34" charset="0"/>
                <a:ea typeface="Amazon Ember" panose="020B0603020204020204" pitchFamily="34" charset="0"/>
                <a:cs typeface="Amazon Ember" panose="020B0603020204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eaLnBrk="0" fontAlgn="base" hangingPunct="0">
              <a:spcBef>
                <a:spcPct val="0"/>
              </a:spcBef>
              <a:spcAft>
                <a:spcPct val="0"/>
              </a:spcAft>
              <a:defRPr>
                <a:latin typeface="Calibri" panose="020F0502020204030204" pitchFamily="34" charset="0"/>
              </a:defRPr>
            </a:lvl6pPr>
            <a:lvl7pPr marL="2971800" indent="-228600" eaLnBrk="0" fontAlgn="base" hangingPunct="0">
              <a:spcBef>
                <a:spcPct val="0"/>
              </a:spcBef>
              <a:spcAft>
                <a:spcPct val="0"/>
              </a:spcAft>
              <a:defRPr>
                <a:latin typeface="Calibri" panose="020F0502020204030204" pitchFamily="34" charset="0"/>
              </a:defRPr>
            </a:lvl7pPr>
            <a:lvl8pPr marL="3429000" indent="-228600" eaLnBrk="0" fontAlgn="base" hangingPunct="0">
              <a:spcBef>
                <a:spcPct val="0"/>
              </a:spcBef>
              <a:spcAft>
                <a:spcPct val="0"/>
              </a:spcAft>
              <a:defRPr>
                <a:latin typeface="Calibri" panose="020F0502020204030204" pitchFamily="34" charset="0"/>
              </a:defRPr>
            </a:lvl8pPr>
            <a:lvl9pPr marL="3886200" indent="-228600" eaLnBrk="0" fontAlgn="base" hangingPunct="0">
              <a:spcBef>
                <a:spcPct val="0"/>
              </a:spcBef>
              <a:spcAft>
                <a:spcPct val="0"/>
              </a:spcAft>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　バックエンド</a:t>
            </a:r>
            <a:endParaRPr kumimoji="0" lang="en-US" altLang="ja-JP" sz="800" b="0" i="0" u="none" strike="noStrike" kern="0" cap="none" spc="0" normalizeH="0" baseline="0" noProof="0" dirty="0">
              <a:ln>
                <a:noFill/>
              </a:ln>
              <a:solidFill>
                <a:srgbClr val="000000"/>
              </a:solidFill>
              <a:effectLst/>
              <a:uLnTx/>
              <a:uFillTx/>
              <a:latin typeface="Amazon Ember" panose="020B06030202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0" i="0" u="none" strike="noStrike" kern="0" cap="none" spc="0" normalizeH="0" baseline="0" noProof="0" dirty="0">
                <a:ln>
                  <a:noFill/>
                </a:ln>
                <a:solidFill>
                  <a:srgbClr val="000000"/>
                </a:solidFill>
                <a:effectLst/>
                <a:uLnTx/>
                <a:uFillTx/>
                <a:latin typeface="Amazon Ember" panose="020B0603020204020204" pitchFamily="34" charset="0"/>
                <a:sym typeface="Arial"/>
              </a:rPr>
              <a:t>アプリケーション</a:t>
            </a:r>
            <a:endParaRPr kumimoji="0" lang="ja-JP" altLang="en-US" sz="800" b="0" i="0" u="none" strike="noStrike" kern="0" cap="none" spc="0" normalizeH="0" baseline="0" noProof="0">
              <a:ln>
                <a:noFill/>
              </a:ln>
              <a:solidFill>
                <a:srgbClr val="000000"/>
              </a:solidFill>
              <a:effectLst/>
              <a:uLnTx/>
              <a:uFillTx/>
              <a:latin typeface="Amazon Ember" panose="020B0603020204020204" pitchFamily="34" charset="0"/>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6,1,Slide1"/>
</p:tagLst>
</file>

<file path=ppt/theme/theme1.xml><?xml version="1.0" encoding="utf-8"?>
<a:theme xmlns:a="http://schemas.openxmlformats.org/drawingml/2006/main" name="デジタル庁_20210907">
  <a:themeElements>
    <a:clrScheme name="デジタル庁_20210907">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デジタル庁_20210907">
  <a:themeElements>
    <a:clrScheme name="デジタル庁_20210907">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デジタル庁_20210907">
  <a:themeElements>
    <a:clrScheme name="デジタル庁_20210907">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076C98E87AD4447844C5FCC03FF68E5" ma:contentTypeVersion="16" ma:contentTypeDescription="新しいドキュメントを作成します。" ma:contentTypeScope="" ma:versionID="caf962b0a7d3a2f8ad9658285a793d61">
  <xsd:schema xmlns:xsd="http://www.w3.org/2001/XMLSchema" xmlns:xs="http://www.w3.org/2001/XMLSchema" xmlns:p="http://schemas.microsoft.com/office/2006/metadata/properties" xmlns:ns2="867a13a2-b7d6-4b06-bbad-68d095cc83b1" xmlns:ns3="8b59d28c-3c55-481d-8880-20df7a3fa045" targetNamespace="http://schemas.microsoft.com/office/2006/metadata/properties" ma:root="true" ma:fieldsID="e5a749b914ced6d58ff659658d11a3d0" ns2:_="" ns3:_="">
    <xsd:import namespace="867a13a2-b7d6-4b06-bbad-68d095cc83b1"/>
    <xsd:import namespace="8b59d28c-3c55-481d-8880-20df7a3fa04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_x30b9__x30c6__x30fc__x30bf__x30b9_"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7a13a2-b7d6-4b06-bbad-68d095cc83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4f27f6d2-b90d-46ae-b7ea-1d0a9165af3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x30b9__x30c6__x30fc__x30bf__x30b9_" ma:index="18" nillable="true" ma:displayName="ステータス" ma:format="Dropdown" ma:internalName="_x30b9__x30c6__x30fc__x30bf__x30b9_">
      <xsd:simpleType>
        <xsd:restriction base="dms:Text">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59d28c-3c55-481d-8880-20df7a3fa04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a94134c-4362-4761-9d0b-cf1a6516789e}" ma:internalName="TaxCatchAll" ma:showField="CatchAllData" ma:web="8b59d28c-3c55-481d-8880-20df7a3fa045">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67a13a2-b7d6-4b06-bbad-68d095cc83b1">
      <Terms xmlns="http://schemas.microsoft.com/office/infopath/2007/PartnerControls"/>
    </lcf76f155ced4ddcb4097134ff3c332f>
    <TaxCatchAll xmlns="8b59d28c-3c55-481d-8880-20df7a3fa045" xsi:nil="true"/>
    <_x30b9__x30c6__x30fc__x30bf__x30b9_ xmlns="867a13a2-b7d6-4b06-bbad-68d095cc83b1" xsi:nil="true"/>
  </documentManagement>
</p:properties>
</file>

<file path=customXml/itemProps1.xml><?xml version="1.0" encoding="utf-8"?>
<ds:datastoreItem xmlns:ds="http://schemas.openxmlformats.org/officeDocument/2006/customXml" ds:itemID="{CDCE412C-98BC-47A2-9B8A-AC9CAD3B1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7a13a2-b7d6-4b06-bbad-68d095cc83b1"/>
    <ds:schemaRef ds:uri="8b59d28c-3c55-481d-8880-20df7a3fa0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57E5FB-B31D-4624-B1A9-CFCEC159D67E}">
  <ds:schemaRefs>
    <ds:schemaRef ds:uri="http://schemas.microsoft.com/sharepoint/v3/contenttype/forms"/>
  </ds:schemaRefs>
</ds:datastoreItem>
</file>

<file path=customXml/itemProps3.xml><?xml version="1.0" encoding="utf-8"?>
<ds:datastoreItem xmlns:ds="http://schemas.openxmlformats.org/officeDocument/2006/customXml" ds:itemID="{10060BE5-A845-4F37-8FD1-F5F459227EA6}">
  <ds:schemaRef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867a13a2-b7d6-4b06-bbad-68d095cc83b1"/>
    <ds:schemaRef ds:uri="http://www.w3.org/XML/1998/namespace"/>
    <ds:schemaRef ds:uri="http://schemas.microsoft.com/office/infopath/2007/PartnerControls"/>
    <ds:schemaRef ds:uri="8b59d28c-3c55-481d-8880-20df7a3fa045"/>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10913</Words>
  <Application>Microsoft Office PowerPoint</Application>
  <PresentationFormat>ユーザー設定</PresentationFormat>
  <Paragraphs>2857</Paragraphs>
  <Slides>88</Slides>
  <Notes>14</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88</vt:i4>
      </vt:variant>
    </vt:vector>
  </HeadingPairs>
  <TitlesOfParts>
    <vt:vector size="101" baseType="lpstr">
      <vt:lpstr>ＭＳ Ｐゴシック</vt:lpstr>
      <vt:lpstr>Arial,Sans-Serif</vt:lpstr>
      <vt:lpstr>Meiryo UI</vt:lpstr>
      <vt:lpstr>Arial</vt:lpstr>
      <vt:lpstr>Roboto</vt:lpstr>
      <vt:lpstr>Noto Sans JP</vt:lpstr>
      <vt:lpstr>Amazon Ember</vt:lpstr>
      <vt:lpstr>メイリオ</vt:lpstr>
      <vt:lpstr>Calibri</vt:lpstr>
      <vt:lpstr>Segoe UI</vt:lpstr>
      <vt:lpstr>メイリオ</vt:lpstr>
      <vt:lpstr>デジタル庁_20210907</vt:lpstr>
      <vt:lpstr>1_デジタル庁_20210907</vt:lpstr>
      <vt:lpstr>リファレンスアーキテクチャ ブロック実現例（AWS） 業務ブロック</vt:lpstr>
      <vt:lpstr>5-1-1-1.利用者認証_本人確認機能（レベルA）  (個人/身元確認:マイナンバーカード、当人認証:マイナンバーカード)</vt:lpstr>
      <vt:lpstr>5-1-1-2.利用者認証_本人確認機能（レベルB） (パターン1 個人/身元確認:マイナンバーカード、当人認証:マイナンバーカード)</vt:lpstr>
      <vt:lpstr>5-1-1-2.利用者認証_本人確認機能（レベルB） (パターン2 個人/身元確認:マイナンバーカード、当人認証:多要素認証(Amazon Cognito利用))</vt:lpstr>
      <vt:lpstr>5-1-1-2.利用者認証_本人確認機能（レベルB） (パターン3 個人/身元確認:マイナンバーカード、当人認証:多要素認証(OSS利用))</vt:lpstr>
      <vt:lpstr>5-1-1-2.利用者認証_本人確認機能（レベルB） (パターン4 法人/身元確認:GビズID、当人認証:多要素認証(GビズID))</vt:lpstr>
      <vt:lpstr>5-1-1-3.利用者認証_本人確認機能（レベルC） (パターン1 個人または法人/身元確認:なし、当人認証:単要素認証/Amazon Cognito利用)</vt:lpstr>
      <vt:lpstr>5-1-1-3.利用者認証_本人確認機能（レベルC） (パターン2 個人/身元確認:なし、当人認証:単要素認証/OSS利用)</vt:lpstr>
      <vt:lpstr>5-1-2-1. 申請・届出_申請・届出機能 （パターン1 Aurora保管）</vt:lpstr>
      <vt:lpstr>5-1-2-1. 申請・届出_申請・届出機能 （パターン2 S3保管）</vt:lpstr>
      <vt:lpstr>5-1-2-1. 申請・届出_申請・届出機能 （パターン3 S3保管+署名付きURL利用）</vt:lpstr>
      <vt:lpstr>5-1-2-1. 申請・届出_申請・届出機能 （パターン4 DocumentDB利用）</vt:lpstr>
      <vt:lpstr>5-1-2-2. 申請・届出_添付資料管理機能 （パターン1 S3補完）</vt:lpstr>
      <vt:lpstr>5-1-2-2. 申請・届出_添付資料管理機能 （パターン2 署名付きURL利用）</vt:lpstr>
      <vt:lpstr>5-1-2-3. 申請・届出_ステータス管理機能</vt:lpstr>
      <vt:lpstr>5-1-2-4. 申請・届出_公文書ダウンロード機能 （パターン1 Lambda経由でのダウンロード）</vt:lpstr>
      <vt:lpstr>5-1-2-4. 申請・届出_公文書ダウンロード機能 （パターン2 署名付きURLを用いたS3からのダウンロード）</vt:lpstr>
      <vt:lpstr>5-1-2-5. 申請・届出_公文書公開機能</vt:lpstr>
      <vt:lpstr>5-1-2-6.申請・届出_手数料等電子納付機能</vt:lpstr>
      <vt:lpstr>5-1-2-7.申請・届出_補助金等電子交付機能</vt:lpstr>
      <vt:lpstr>5-1-2-8. 申請・届出_電子決裁機能</vt:lpstr>
      <vt:lpstr>5-1-3-1. 審査・承認_審査・承認機能 （パターン1 承認者による審査）</vt:lpstr>
      <vt:lpstr>5-1-3-1. 審査・承認_審査・承認機能 （パターン2 システムによる自動審査：S3イベント通知による処理起動）</vt:lpstr>
      <vt:lpstr>5-1-3-1. 審査・承認_審査・承認機能 （パターン3 システムによる自動審査：DocumentDB変更ストリームによる処理起動）</vt:lpstr>
      <vt:lpstr>5-1-3-1. 審査・承認_審査・承認機能 （パターン4 システムによる事前処理・承認者による審査）</vt:lpstr>
      <vt:lpstr>5-1-3-1. 審査・承認_審査・承認機能 （パターン5 AIによる審査補助・承認者による審査）</vt:lpstr>
      <vt:lpstr>5-1-3-1. 審査・承認_審査・承認機能 （パターン6 システムによる自動審査・AIによる審査補助・承認者による審査）</vt:lpstr>
      <vt:lpstr>5-1-3-1. 審査・承認_審査・承認機能 （パターン7 承認者による審査:AmplifyによるWebアプリのホスティング）</vt:lpstr>
      <vt:lpstr>5-1-4-1. データ管理_データ連携機能 （パターン1 データベースサービスとして利用）</vt:lpstr>
      <vt:lpstr>5-1-4-1. データ管理_データ連携機能 （パターン2 S3をデータソースとして利用・Lambda利用）</vt:lpstr>
      <vt:lpstr>5-1-4-1. データ管理_データ連携機能 （パターン3 S3をデータソースとして利用・Glue利用）</vt:lpstr>
      <vt:lpstr>5-1-4-1. データ管理_データ連携機能 （パターン4 リアルタイム）</vt:lpstr>
      <vt:lpstr>5-1-4-2. データ管理_データ収集機能 （パターン1 Webフォーム利用・静止断面確保）</vt:lpstr>
      <vt:lpstr>5-1-4-2. データ管理_データ収集機能 （パターン2 Webフォーム利用・差分データをニアリアルタイム等で収集）</vt:lpstr>
      <vt:lpstr>5-1-4-2. データ管理_データ収集機能 （パターン3 外部システム連携・静止断面確保）</vt:lpstr>
      <vt:lpstr>5-1-4-2. データ管理_データ収集機能 （パターン4 外部システム連携・差分データをニアリアルタイム等で収集）</vt:lpstr>
      <vt:lpstr>5-1-4-2. データ管理_データ収集機能 （パターン5 外部システム連携・SaaS利用）</vt:lpstr>
      <vt:lpstr>5-1-4-2. データ管理_データ収集機能 （パターン6 ファイル/OCR）</vt:lpstr>
      <vt:lpstr>5-1-4-3. データ管理_分析用ダッシュボード機能</vt:lpstr>
      <vt:lpstr>5-1-4-4. データ管理_統計処理機能 （パターン1　高頻度かつ大規模なデータ分析を実施する場合・クエリエディタ利用）</vt:lpstr>
      <vt:lpstr>5-1-4-4. データ管理_統計処理機能 （パターン2　低頻度かつ中規模なデータ分析を実施する場合・クエリエディタ利用）</vt:lpstr>
      <vt:lpstr>5-1-4-4. データ管理_統計処理機能 （パターン3　高頻度かつ大規模なデータ分析を実施する場合・QuickSight利用）</vt:lpstr>
      <vt:lpstr>5-1-4-4. データ管理_統計処理機能 （パターン4　低頻度かつ中規模なデータ分析を実施する場合・QuickSight利用）</vt:lpstr>
      <vt:lpstr>5-1-4-4. データ管理_統計処理機能 （パターン5　高頻度かつ大規模なデータ分析を実施する場合・ECS利用）</vt:lpstr>
      <vt:lpstr>5-1-4-4. データ管理_統計処理機能 （パターン6　低頻度かつ中規模なデータ分析を実施する場合・Lambda利用）</vt:lpstr>
      <vt:lpstr>5-1-4-4. データ管理_統計処理機能 （パターン7　低頻度かつ中規模なデータ分析を実施する場合・ECS利用）</vt:lpstr>
      <vt:lpstr>5-1-4-5. データ管理_統計情報公開機能 （パターン1 ファイルによる公開：事前処理なし）</vt:lpstr>
      <vt:lpstr>5-1-4-5. データ管理_統計情報公開機能 （パターン2 ファイルによる公開：事前処理あり）</vt:lpstr>
      <vt:lpstr>5-1-4-5. データ管理_統計情報公開機能 （パターン3 ダッシュボードによる公開：事前処理あり）</vt:lpstr>
      <vt:lpstr>5-1-4-5. データ管理_統計情報公開機能 （パターン4 ダッシュボードによる公開：事前処理なし）</vt:lpstr>
      <vt:lpstr>5-1-4-6. データ管理_文書検索機能 （パターン1 Lambda利用）</vt:lpstr>
      <vt:lpstr>5-1-4-6. データ管理_文書検索機能 （パターン2 ECS利用）</vt:lpstr>
      <vt:lpstr>5-1-4-6. データ管理_文書検索機能 （パターン3 リアルタイム取り込みの場合）</vt:lpstr>
      <vt:lpstr>5-1-4-7. データ管理_IoT連携機能</vt:lpstr>
      <vt:lpstr>5-1-4-8. データ管理_大量データ取り込み機能 （パターン1 データプロデューサからの直接取り込み）</vt:lpstr>
      <vt:lpstr>5-1-4-8. データ管理_大量データ取り込み機能 （パターン2 IoT連携機能との連携）</vt:lpstr>
      <vt:lpstr>5-1-4-9. データ管理_地図表示機能</vt:lpstr>
      <vt:lpstr>5-1-5-1. 利用者通知_メッセージ通知機能 （パターン1 SES利用）</vt:lpstr>
      <vt:lpstr>5-1-5-1. 利用者通知_メッセージ通知機能 （パターン2 Pinpoint利用）</vt:lpstr>
      <vt:lpstr>5-1-5-2. 利用者通知_プッシュ通知機能</vt:lpstr>
      <vt:lpstr>5-1-5-3. 利用者通知_アラート通知機能 （パターン1 SES利用）</vt:lpstr>
      <vt:lpstr>5-1-5-3. 利用者通知_アラート通知機能 （パターン2 Pinpoint利用）</vt:lpstr>
      <vt:lpstr>5-1-5-3. 利用者通知_アラート通知機能 （パターン3 一斉送信）</vt:lpstr>
      <vt:lpstr>5-1-6-1. コンテンツ管理_Webページ（静的コンテンツ）公開機能 （パターン1 S3ホスト）</vt:lpstr>
      <vt:lpstr>5-1-6-1. コンテンツ管理_Webページ（静的コンテンツ）公開機能 （パターン2 S3ホスト コンテンツの限定公開：署名付きURL or 署名付きCookie）</vt:lpstr>
      <vt:lpstr>5-1-6-1. コンテンツ管理_Webページ（静的コンテンツ）公開機能 （パターン3 S3ホスト コンテンツの限定公開：IDプロバイダ連携）</vt:lpstr>
      <vt:lpstr>5-1-6-1. コンテンツ管理_Webページ（静的コンテンツ）公開機能 （パターン4 SSR(サーバサイドレンダリング)）</vt:lpstr>
      <vt:lpstr>5-1-6-2. コンテンツ管理_Webページ（動的コンテンツ）公開機能</vt:lpstr>
      <vt:lpstr>5-1-6-3. コンテンツ管理_Webコンテンツ管理（CMS）機能 (パターン1 SaaS利用・CSR/SSG)</vt:lpstr>
      <vt:lpstr>5-1-6-3. コンテンツ管理_Webコンテンツ管理（CMS）機能 (パターン2パターン2 SaaS利用・SSR)</vt:lpstr>
      <vt:lpstr>5-1-6-3. コンテンツ管理_Webコンテンツ管理（CMS）機能 (パターン3パターン3 小規模サイト向け、OSSセルフホスティング SSG )</vt:lpstr>
      <vt:lpstr>5-1-7-1. コミュニケーション_問い合わせフォーム機能</vt:lpstr>
      <vt:lpstr>5-1-7-2. コミュニケーション_コールセンター/チャット機能</vt:lpstr>
      <vt:lpstr>5-1-7-3. コミュニケーション_チャットボット機能</vt:lpstr>
      <vt:lpstr>5-1-7-4. コミュニケーション_ヘルプデスク支援機能</vt:lpstr>
      <vt:lpstr>5-1-8-1. 外部連携_申請処理連携機能 （パターン1 通常）</vt:lpstr>
      <vt:lpstr>5-1-8-1. 外部連携_申請処理連携機能 （パターン2 GSS経由の場合）</vt:lpstr>
      <vt:lpstr>5-1-8-1. 外部連携_申請処理連携機能 （パターン3 SaaS連携）</vt:lpstr>
      <vt:lpstr>5-1-8-2. 外部連携_外部連携機能（API公開）</vt:lpstr>
      <vt:lpstr>5-1-9-1. 書類出力_書類出力機能 （パターン1 署名付きURLからのダウンロード）</vt:lpstr>
      <vt:lpstr>5-1-9-1. 書類出力_書類出力機能 （パターン2 S3コンソールからのダウンロード）</vt:lpstr>
      <vt:lpstr>5-1-9-1. 書類出力_書類出力機能 （パターン3 印刷会社等外部へのファイル送付）</vt:lpstr>
      <vt:lpstr>5-1-9-1. 書類出力_書類出力機能 （パターン4 印刷会社等外部への一部ファイル送付、署名付きURLからのダウンロード）</vt:lpstr>
      <vt:lpstr>5-1-9-1. 書類出力_書類出力機能 （パターン5 印刷会社等外部への一部ファイル送付、S3コンソールからのダウンロード）</vt:lpstr>
      <vt:lpstr>5-1-9-2. 書類出力_法定帳票作成機能（外部）</vt:lpstr>
      <vt:lpstr>5-1-9-3. 書類出力_法定帳票作成機能（内部）</vt:lpstr>
      <vt:lpstr>5-1-10-1. スマホアプリ連携_スマホアプリ連携機能 （パターン1 オンライン連携）</vt:lpstr>
      <vt:lpstr>5-1-10-1. スマホアプリ連携_スマホアプリ連携機能 （パターン2 オフライン対応アプリ連携）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2025-05-22T00:46:59Z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0x010100B076C98E87AD4447844C5FCC03FF68E5</vt:lpwstr>
  </property>
</Properties>
</file>