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sldIdLst>
    <p:sldId id="460" r:id="rId5"/>
    <p:sldId id="512" r:id="rId6"/>
    <p:sldId id="513" r:id="rId7"/>
    <p:sldId id="542" r:id="rId8"/>
    <p:sldId id="544" r:id="rId9"/>
    <p:sldId id="516" r:id="rId10"/>
    <p:sldId id="532" r:id="rId11"/>
    <p:sldId id="536" r:id="rId12"/>
    <p:sldId id="533" r:id="rId13"/>
    <p:sldId id="514" r:id="rId14"/>
    <p:sldId id="515" r:id="rId15"/>
    <p:sldId id="517" r:id="rId16"/>
    <p:sldId id="518" r:id="rId17"/>
    <p:sldId id="545" r:id="rId18"/>
    <p:sldId id="538" r:id="rId19"/>
    <p:sldId id="519" r:id="rId20"/>
    <p:sldId id="522" r:id="rId21"/>
    <p:sldId id="520" r:id="rId22"/>
    <p:sldId id="523" r:id="rId23"/>
    <p:sldId id="524" r:id="rId24"/>
    <p:sldId id="534" r:id="rId25"/>
    <p:sldId id="525" r:id="rId26"/>
    <p:sldId id="539" r:id="rId27"/>
    <p:sldId id="540" r:id="rId28"/>
    <p:sldId id="541" r:id="rId29"/>
    <p:sldId id="463"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E198A-D429-5BB8-6F74-F69E449DC92F}" v="8" dt="2024-10-30T08:48:49.114"/>
    <p1510:client id="{AFAD7E36-5202-49DE-A849-698CA41F444A}" v="1" dt="2024-10-31T00:20:21.530"/>
    <p1510:client id="{FBEDDEA5-7162-4A1A-8FCD-88946266529B}" v="1" dt="2024-10-31T01:56:23.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11160-9875-4708-8255-E5CD34DE47CF}" type="datetimeFigureOut">
              <a:rPr kumimoji="1" lang="ja-JP" altLang="en-US" smtClean="0"/>
              <a:t>2024/10/31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3CCB6-F010-4043-9E0A-5F48E3BD3EA4}" type="slidenum">
              <a:rPr kumimoji="1" lang="ja-JP" altLang="en-US" smtClean="0"/>
              <a:t>‹#›</a:t>
            </a:fld>
            <a:endParaRPr kumimoji="1" lang="ja-JP" altLang="en-US"/>
          </a:p>
        </p:txBody>
      </p:sp>
    </p:spTree>
    <p:extLst>
      <p:ext uri="{BB962C8B-B14F-4D97-AF65-F5344CB8AC3E}">
        <p14:creationId xmlns:p14="http://schemas.microsoft.com/office/powerpoint/2010/main" val="35327773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7D09E-A3EB-90F0-146A-06AA79C0CC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4A72FD-2A34-65F9-16DF-17561F8B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C78953-50B6-5305-8058-00847A914FB6}"/>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0762AC30-4109-14A7-45E2-D52DC76BAE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22BBC-06FC-9999-F82A-7A12EDFF2BB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80794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A2282-9165-A887-FF8B-76EA0F2B13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20BA7F0-E7C3-2A63-2BBE-5367208323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7E3C6-CF5E-8E53-78FB-DF50D7F1D036}"/>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6213B382-934A-DC6B-5D47-EF31645BC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889C7-2883-3FE3-CFF5-0819B6EF3836}"/>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0022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EC6748-4E56-A343-48D1-C4DE4BF1D6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43D65C-108E-EAC6-F2E7-3537982672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9A4080-73ED-B7E9-B758-975FDB58AC44}"/>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D5ECCB04-61E6-7D0D-F579-5E6EEFC8D6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7CC93-3729-486F-8894-D03D7EAF68DE}"/>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653947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タイトル 1"/>
          <p:cNvSpPr>
            <a:spLocks noGrp="1"/>
          </p:cNvSpPr>
          <p:nvPr>
            <p:ph type="ctrTitle" hasCustomPrompt="1"/>
          </p:nvPr>
        </p:nvSpPr>
        <p:spPr>
          <a:xfrm>
            <a:off x="1056000" y="2709000"/>
            <a:ext cx="10080000" cy="720000"/>
          </a:xfrm>
          <a:prstGeom prst="rect">
            <a:avLst/>
          </a:prstGeom>
        </p:spPr>
        <p:txBody>
          <a:bodyPr lIns="0" tIns="0" rIns="0" bIns="0" anchor="t"/>
          <a:lstStyle>
            <a:lvl1pPr algn="l">
              <a:lnSpc>
                <a:spcPct val="120000"/>
              </a:lnSpc>
              <a:defRPr sz="4000" b="0"/>
            </a:lvl1pPr>
          </a:lstStyle>
          <a:p>
            <a:r>
              <a:rPr kumimoji="1" lang="ja-JP" altLang="en-US"/>
              <a:t>資料タイトル</a:t>
            </a:r>
          </a:p>
        </p:txBody>
      </p:sp>
      <p:sp>
        <p:nvSpPr>
          <p:cNvPr id="3" name="サブタイトル 2"/>
          <p:cNvSpPr>
            <a:spLocks noGrp="1"/>
          </p:cNvSpPr>
          <p:nvPr>
            <p:ph type="subTitle" idx="1" hasCustomPrompt="1"/>
          </p:nvPr>
        </p:nvSpPr>
        <p:spPr>
          <a:xfrm>
            <a:off x="1054901" y="4149000"/>
            <a:ext cx="1261100" cy="437577"/>
          </a:xfrm>
          <a:prstGeom prst="rect">
            <a:avLst/>
          </a:prstGeom>
        </p:spPr>
        <p:txBody>
          <a:bodyPr lIns="0" tIns="0" rIns="0" bIns="0" anchor="t"/>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1050299" y="1269000"/>
            <a:ext cx="10085701" cy="405000"/>
          </a:xfrm>
          <a:prstGeom prst="rect">
            <a:avLst/>
          </a:prstGeom>
        </p:spPr>
        <p:txBody>
          <a:bodyPr lIns="0" tIns="0" rIns="0" bIns="0" anchor="t"/>
          <a:lstStyle>
            <a:lvl1pPr marL="0" indent="0">
              <a:lnSpc>
                <a:spcPct val="100000"/>
              </a:lnSpc>
              <a:spcBef>
                <a:spcPts val="0"/>
              </a:spcBef>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2361001" y="4149000"/>
            <a:ext cx="8775000" cy="437577"/>
          </a:xfrm>
          <a:prstGeom prst="rect">
            <a:avLst/>
          </a:prstGeom>
        </p:spPr>
        <p:txBody>
          <a:bodyPr lIns="0" tIns="0" rIns="0" bIns="0"/>
          <a:lstStyle>
            <a:lvl1pPr marL="0" indent="0">
              <a:lnSpc>
                <a:spcPct val="100000"/>
              </a:lnSpc>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kumimoji="1" lang="ja-JP" altLang="en-US"/>
              <a:t>部署名・担当者名</a:t>
            </a:r>
          </a:p>
        </p:txBody>
      </p:sp>
    </p:spTree>
    <p:extLst>
      <p:ext uri="{BB962C8B-B14F-4D97-AF65-F5344CB8AC3E}">
        <p14:creationId xmlns:p14="http://schemas.microsoft.com/office/powerpoint/2010/main" val="36834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4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キーメッセージ・説明テキスト">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9" hasCustomPrompt="1"/>
          </p:nvPr>
        </p:nvSpPr>
        <p:spPr>
          <a:xfrm>
            <a:off x="742588" y="1989000"/>
            <a:ext cx="10707205" cy="3959363"/>
          </a:xfrm>
          <a:prstGeom prst="rect">
            <a:avLst/>
          </a:prstGeom>
        </p:spPr>
        <p:txBody>
          <a:bodyPr lIns="0" tIns="0" rIns="0" bIns="0"/>
          <a:lstStyle>
            <a:lvl1pPr marL="0" indent="0">
              <a:lnSpc>
                <a:spcPct val="130000"/>
              </a:lnSpc>
              <a:spcBef>
                <a:spcPts val="0"/>
              </a:spcBef>
              <a:buNone/>
              <a:defRPr sz="2000"/>
            </a:lvl1pPr>
            <a:lvl2pPr>
              <a:lnSpc>
                <a:spcPct val="120000"/>
              </a:lnSpc>
              <a:spcBef>
                <a:spcPts val="300"/>
              </a:spcBef>
              <a:defRPr sz="1800"/>
            </a:lvl2pPr>
            <a:lvl3pPr>
              <a:lnSpc>
                <a:spcPct val="120000"/>
              </a:lnSpc>
              <a:spcBef>
                <a:spcPts val="300"/>
              </a:spcBef>
              <a:defRPr sz="1600"/>
            </a:lvl3pPr>
            <a:lvl4pPr>
              <a:lnSpc>
                <a:spcPct val="120000"/>
              </a:lnSpc>
              <a:spcBef>
                <a:spcPts val="300"/>
              </a:spcBef>
              <a:defRPr sz="1400"/>
            </a:lvl4pPr>
            <a:lvl5pPr>
              <a:lnSpc>
                <a:spcPct val="120000"/>
              </a:lnSpc>
              <a:spcBef>
                <a:spcPts val="300"/>
              </a:spcBef>
              <a:defRPr sz="1400"/>
            </a:lvl5pPr>
          </a:lstStyle>
          <a:p>
            <a:pPr lvl="0"/>
            <a:r>
              <a:rPr kumimoji="1" lang="ja-JP" altLang="en-US"/>
              <a:t>ここには説明テキストが入ります。</a:t>
            </a:r>
          </a:p>
        </p:txBody>
      </p:sp>
      <p:sp>
        <p:nvSpPr>
          <p:cNvPr id="12" name="スライド番号プレースホルダー 5"/>
          <p:cNvSpPr>
            <a:spLocks noGrp="1"/>
          </p:cNvSpPr>
          <p:nvPr>
            <p:ph type="sldNum" sz="quarter" idx="4"/>
          </p:nvPr>
        </p:nvSpPr>
        <p:spPr>
          <a:xfrm>
            <a:off x="11404311" y="6367301"/>
            <a:ext cx="445944"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13" name="テキスト プレースホルダー 3"/>
          <p:cNvSpPr>
            <a:spLocks noGrp="1"/>
          </p:cNvSpPr>
          <p:nvPr>
            <p:ph type="body" sz="quarter" idx="10" hasCustomPrompt="1"/>
          </p:nvPr>
        </p:nvSpPr>
        <p:spPr>
          <a:xfrm>
            <a:off x="742588" y="6367463"/>
            <a:ext cx="10618413" cy="365125"/>
          </a:xfrm>
          <a:prstGeom prst="rect">
            <a:avLst/>
          </a:prstGeom>
        </p:spPr>
        <p:txBody>
          <a:bodyPr lIns="0" rIns="90000" anchor="ctr"/>
          <a:lstStyle>
            <a:lvl1pPr marL="0" indent="0" algn="r">
              <a:buNone/>
              <a:defRPr sz="900">
                <a:solidFill>
                  <a:schemeClr val="accent6"/>
                </a:solidFill>
              </a:defRPr>
            </a:lvl1pPr>
          </a:lstStyle>
          <a:p>
            <a:pPr lvl="0"/>
            <a:r>
              <a:rPr kumimoji="1" lang="ja-JP" altLang="en-US"/>
              <a:t>ここには注釈や参考・引用文献の情報が入ります。</a:t>
            </a:r>
          </a:p>
        </p:txBody>
      </p:sp>
      <p:sp>
        <p:nvSpPr>
          <p:cNvPr id="9" name="テキスト プレースホルダー 3"/>
          <p:cNvSpPr>
            <a:spLocks noGrp="1"/>
          </p:cNvSpPr>
          <p:nvPr>
            <p:ph type="body" sz="quarter" idx="12" hasCustomPrompt="1"/>
          </p:nvPr>
        </p:nvSpPr>
        <p:spPr>
          <a:xfrm>
            <a:off x="742599" y="1022400"/>
            <a:ext cx="10706871" cy="706698"/>
          </a:xfrm>
          <a:prstGeom prst="rect">
            <a:avLst/>
          </a:prstGeom>
        </p:spPr>
        <p:txBody>
          <a:bodyPr lIns="0" tIns="0" rIns="0" bIns="0"/>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sz="2800" b="1"/>
            </a:lvl1pPr>
            <a:lvl2pPr marL="684000">
              <a:lnSpc>
                <a:spcPct val="120000"/>
              </a:lnSpc>
              <a:defRPr sz="1600"/>
            </a:lvl2pPr>
            <a:lvl3pPr marL="1008000" indent="-252000">
              <a:lnSpc>
                <a:spcPct val="120000"/>
              </a:lnSpc>
              <a:defRPr sz="1400"/>
            </a:lvl3pPr>
            <a:lvl4pPr>
              <a:lnSpc>
                <a:spcPct val="120000"/>
              </a:lnSpc>
              <a:defRPr sz="1600"/>
            </a:lvl4pPr>
            <a:lvl5pPr>
              <a:lnSpc>
                <a:spcPct val="120000"/>
              </a:lnSpc>
              <a:defRPr sz="1600"/>
            </a:lvl5pPr>
          </a:lstStyle>
          <a:p>
            <a:pPr lvl="0"/>
            <a:r>
              <a:rPr kumimoji="1" lang="ja-JP" altLang="en-US"/>
              <a:t>ここには最も伝えたいメッセージが入ります。</a:t>
            </a:r>
            <a:endParaRPr kumimoji="1" lang="en-US" altLang="ja-JP"/>
          </a:p>
        </p:txBody>
      </p:sp>
      <p:sp>
        <p:nvSpPr>
          <p:cNvPr id="8" name="タイトル 1"/>
          <p:cNvSpPr>
            <a:spLocks noGrp="1"/>
          </p:cNvSpPr>
          <p:nvPr>
            <p:ph type="title" hasCustomPrompt="1"/>
          </p:nvPr>
        </p:nvSpPr>
        <p:spPr>
          <a:xfrm>
            <a:off x="742599" y="549001"/>
            <a:ext cx="10716963" cy="315000"/>
          </a:xfrm>
          <a:prstGeom prst="rect">
            <a:avLst/>
          </a:prstGeom>
        </p:spPr>
        <p:txBody>
          <a:bodyPr lIns="0" tIns="0" rIns="0" bIns="0"/>
          <a:lstStyle>
            <a:lvl1pPr>
              <a:lnSpc>
                <a:spcPct val="100000"/>
              </a:lnSpc>
              <a:defRPr sz="1400" baseline="0"/>
            </a:lvl1pPr>
          </a:lstStyle>
          <a:p>
            <a:r>
              <a:rPr kumimoji="1" lang="ja-JP" altLang="en-US"/>
              <a:t>タイトル（ページ概要）</a:t>
            </a:r>
          </a:p>
        </p:txBody>
      </p:sp>
    </p:spTree>
    <p:extLst>
      <p:ext uri="{BB962C8B-B14F-4D97-AF65-F5344CB8AC3E}">
        <p14:creationId xmlns:p14="http://schemas.microsoft.com/office/powerpoint/2010/main" val="97199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742600" y="1989000"/>
            <a:ext cx="10707192" cy="4004862"/>
          </a:xfrm>
          <a:prstGeom prst="rect">
            <a:avLst/>
          </a:prstGeom>
        </p:spPr>
        <p:txBody>
          <a:bodyPr lIns="0" tIns="0" rIns="0" bIns="0"/>
          <a:lstStyle>
            <a:lvl1pPr marL="457200" indent="-457200">
              <a:lnSpc>
                <a:spcPct val="130000"/>
              </a:lnSpc>
              <a:buFont typeface="+mj-lt"/>
              <a:buAutoNum type="arabicPeriod"/>
              <a:defRPr sz="2000"/>
            </a:lvl1pPr>
            <a:lvl2pPr marL="800100" indent="-342900">
              <a:lnSpc>
                <a:spcPct val="120000"/>
              </a:lnSpc>
              <a:buFont typeface="+mj-lt"/>
              <a:buAutoNum type="arabicPeriod"/>
              <a:defRPr sz="1800"/>
            </a:lvl2pPr>
            <a:lvl3pPr marL="1257300" indent="-342900">
              <a:lnSpc>
                <a:spcPct val="120000"/>
              </a:lnSpc>
              <a:buFont typeface="+mj-lt"/>
              <a:buAutoNum type="arabicPeriod"/>
              <a:defRPr sz="1600"/>
            </a:lvl3pPr>
            <a:lvl4pPr marL="1714500" indent="-342900">
              <a:lnSpc>
                <a:spcPct val="120000"/>
              </a:lnSpc>
              <a:buFont typeface="+mj-lt"/>
              <a:buAutoNum type="arabicPeriod"/>
              <a:defRPr sz="1400"/>
            </a:lvl4pPr>
            <a:lvl5pPr marL="2171700" indent="-342900">
              <a:lnSpc>
                <a:spcPct val="120000"/>
              </a:lnSpc>
              <a:buFont typeface="+mj-lt"/>
              <a:buAutoNum type="arabicPeriod"/>
              <a:defRPr sz="140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11404310" y="6367301"/>
            <a:ext cx="447423" cy="365125"/>
          </a:xfrm>
          <a:prstGeom prst="rect">
            <a:avLst/>
          </a:prstGeom>
        </p:spPr>
        <p:txBody>
          <a:bodyPr vert="horz" lIns="91440" tIns="45720" rIns="0" bIns="45720" rtlCol="0" anchor="ctr"/>
          <a:lstStyle>
            <a:lvl1pPr algn="r">
              <a:defRPr sz="100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742599" y="549001"/>
            <a:ext cx="10707193" cy="315000"/>
          </a:xfrm>
          <a:prstGeom prst="rect">
            <a:avLst/>
          </a:prstGeom>
        </p:spPr>
        <p:txBody>
          <a:bodyPr lIns="0" tIns="0" rIns="0" bIns="0"/>
          <a:lstStyle>
            <a:lvl1pPr>
              <a:lnSpc>
                <a:spcPct val="100000"/>
              </a:lnSpc>
              <a:defRPr sz="1400" baseline="0"/>
            </a:lvl1pPr>
          </a:lstStyle>
          <a:p>
            <a:r>
              <a:rPr kumimoji="1" lang="ja-JP" altLang="en-US"/>
              <a:t>目次</a:t>
            </a:r>
          </a:p>
        </p:txBody>
      </p:sp>
    </p:spTree>
    <p:extLst>
      <p:ext uri="{BB962C8B-B14F-4D97-AF65-F5344CB8AC3E}">
        <p14:creationId xmlns:p14="http://schemas.microsoft.com/office/powerpoint/2010/main" val="1843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E0AEC-9DCF-32C4-6140-DB99CCC9BA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0B1EDB-C9D1-DF13-E10C-4A5CD0DEAC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C3AE2-CEFB-49D3-019F-DD5DF1CD12C1}"/>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08C501E7-AA2F-4BDA-0069-CA77237D9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F99037-2FA7-EA1E-E716-6E5DFC9C474B}"/>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17854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D9252-EFE6-E5B8-C00A-D1AC9E41E18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539674-4D46-9AA3-9070-509CCEF21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ECE9D6D-DEFE-91A9-CD76-30B3729C57E4}"/>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6A7C68DC-28A4-D6BB-B29C-281D597A1F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0C9F99-F361-9AD9-59E2-0A51DC129864}"/>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414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A9AED-9DB9-709A-FEF3-5A80C4190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204109-040C-F696-1429-96B81B01CC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1EE093-1D31-610F-6639-EE800D360F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39504CC-30B9-FD85-9DDB-906E5764439B}"/>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3D911F43-C4BD-E738-9717-B972A52481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1C035-C3CB-9BCD-027B-7ADCB280C10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9119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7DF7F8-896E-05E6-78A1-E700314655F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6AAF95-A5F3-8DD5-1447-33D18473F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104E23-C637-6D41-373B-31D14EEC13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9251B4-DEEF-E927-2A90-45FE41A1B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1B126E-27C8-C7C0-E69E-E715078837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845132-0BEC-0AEC-68FE-B4D86612284A}"/>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8" name="フッター プレースホルダー 7">
            <a:extLst>
              <a:ext uri="{FF2B5EF4-FFF2-40B4-BE49-F238E27FC236}">
                <a16:creationId xmlns:a16="http://schemas.microsoft.com/office/drawing/2014/main" id="{2A019BC9-1FF9-8E10-1B0F-BCC0FF135BC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33C908-BDFA-5019-9525-A5857AAF27F2}"/>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99374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B01595-11D8-308D-B029-AEB257FF73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568BF5-CF8B-947E-3C55-201444654AB0}"/>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4" name="フッター プレースホルダー 3">
            <a:extLst>
              <a:ext uri="{FF2B5EF4-FFF2-40B4-BE49-F238E27FC236}">
                <a16:creationId xmlns:a16="http://schemas.microsoft.com/office/drawing/2014/main" id="{8260BA44-E782-B868-4EA5-FA2A0ABC3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92E862-9926-F17C-BE41-C8F174F90133}"/>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22557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C310D5-4FE5-8826-0099-36ABAE907F06}"/>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3" name="フッター プレースホルダー 2">
            <a:extLst>
              <a:ext uri="{FF2B5EF4-FFF2-40B4-BE49-F238E27FC236}">
                <a16:creationId xmlns:a16="http://schemas.microsoft.com/office/drawing/2014/main" id="{0AEB9175-C4F6-F976-95F6-65D5F53CE98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6EC6A0-F228-9DEA-6026-35632D3624FF}"/>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38660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E51F2-5E4F-194A-1545-20FB23BF6F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6767CE-4131-E7C4-49E4-DAC0FDDA9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669BE6-F7F2-8581-5E14-E81130434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00CE62-A283-645C-8A40-8AB2531EC98F}"/>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563C6B3F-C05C-7FB4-162B-C376E8DB72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314B8B-709D-51DC-58CE-46C7C5ED928A}"/>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412011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C1D97-C012-A5F8-B5FA-DE70C1472C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E2A1BF2-CACA-7A72-86B6-A12E9C54F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881581-9A76-5706-3D0D-371C92DAC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958493-312C-A502-1D44-C939BF048383}"/>
              </a:ext>
            </a:extLst>
          </p:cNvPr>
          <p:cNvSpPr>
            <a:spLocks noGrp="1"/>
          </p:cNvSpPr>
          <p:nvPr>
            <p:ph type="dt" sz="half" idx="10"/>
          </p:nvPr>
        </p:nvSpPr>
        <p:spPr/>
        <p:txBody>
          <a:bodyPr/>
          <a:lstStyle/>
          <a:p>
            <a:fld id="{EB178B83-3C02-43B5-A8D1-935885091063}" type="datetimeFigureOut">
              <a:rPr kumimoji="1" lang="ja-JP" altLang="en-US" smtClean="0"/>
              <a:t>2024/10/31</a:t>
            </a:fld>
            <a:endParaRPr kumimoji="1" lang="ja-JP" altLang="en-US"/>
          </a:p>
        </p:txBody>
      </p:sp>
      <p:sp>
        <p:nvSpPr>
          <p:cNvPr id="6" name="フッター プレースホルダー 5">
            <a:extLst>
              <a:ext uri="{FF2B5EF4-FFF2-40B4-BE49-F238E27FC236}">
                <a16:creationId xmlns:a16="http://schemas.microsoft.com/office/drawing/2014/main" id="{E80AFBF5-48A4-914B-85CF-3219A24AB4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0023C9-F505-F3CE-F96F-8DA64056B597}"/>
              </a:ext>
            </a:extLst>
          </p:cNvPr>
          <p:cNvSpPr>
            <a:spLocks noGrp="1"/>
          </p:cNvSpPr>
          <p:nvPr>
            <p:ph type="sldNum" sz="quarter" idx="12"/>
          </p:nvPr>
        </p:nvSpPr>
        <p:spPr/>
        <p:txBody>
          <a:body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149042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8DBBDA-2FEB-8679-0A0B-69F1D2C1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C4D9AD-7CF3-28FF-FF17-E6E15995A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58510E-A128-F363-A82D-2CC277C7E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78B83-3C02-43B5-A8D1-935885091063}" type="datetimeFigureOut">
              <a:rPr kumimoji="1" lang="ja-JP" altLang="en-US" smtClean="0"/>
              <a:t>2024/10/31</a:t>
            </a:fld>
            <a:endParaRPr kumimoji="1" lang="ja-JP" altLang="en-US"/>
          </a:p>
        </p:txBody>
      </p:sp>
      <p:sp>
        <p:nvSpPr>
          <p:cNvPr id="5" name="フッター プレースホルダー 4">
            <a:extLst>
              <a:ext uri="{FF2B5EF4-FFF2-40B4-BE49-F238E27FC236}">
                <a16:creationId xmlns:a16="http://schemas.microsoft.com/office/drawing/2014/main" id="{60654D73-C670-C4E3-6C9D-9ED970C67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74B625C-CE8E-82CB-A712-9A7E0F06D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3CBC-8118-4B34-801B-3CFB927AE425}" type="slidenum">
              <a:rPr kumimoji="1" lang="ja-JP" altLang="en-US" smtClean="0"/>
              <a:t>‹#›</a:t>
            </a:fld>
            <a:endParaRPr kumimoji="1" lang="ja-JP" altLang="en-US"/>
          </a:p>
        </p:txBody>
      </p:sp>
    </p:spTree>
    <p:extLst>
      <p:ext uri="{BB962C8B-B14F-4D97-AF65-F5344CB8AC3E}">
        <p14:creationId xmlns:p14="http://schemas.microsoft.com/office/powerpoint/2010/main" val="5389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guide.gcas.cloud.go.jp/general/overview-explanation/#4-%E7%89%B9%E5%BE%B4"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guide.gcas.cloud.go.jp/general/overview-explanation/#5-%E5%88%B6%E9%99%90%E5%88%B6%E7%B4%84"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gcas.cloud.go.jp/member/member-general/quotation-request-procurement/" TargetMode="External"/><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guide.gcas.cloud.go.jp/general/overview-explanation/#81-%E5%88%A9%E7%94%A8%E3%81%AE%E6%B5%81%E3%82%8C"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uide.gcas.cloud.go.jp/general/overview-explanation/#7-%E8%AA%BF%E9%81%94" TargetMode="External"/><Relationship Id="rId1" Type="http://schemas.openxmlformats.org/officeDocument/2006/relationships/slideLayout" Target="../slideLayouts/slideLayout14.xml"/><Relationship Id="rId4" Type="http://schemas.openxmlformats.org/officeDocument/2006/relationships/hyperlink" Target="https://guide.gcas.cloud.go.jp/member/member-general/procedur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guide.gcas.cloud.go.jp/general/overview-explanation/#82-%E3%83%A6%E3%83%BC%E3%82%B6%E3%83%BC%E7%99%BB%E9%8C%B2"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uide.gcas.cloud.go.jp/general/gcp-overview/" TargetMode="External"/><Relationship Id="rId2" Type="http://schemas.openxmlformats.org/officeDocument/2006/relationships/hyperlink" Target="https://guide.gcas.cloud.go.jp/general/aws-overview/" TargetMode="External"/><Relationship Id="rId1" Type="http://schemas.openxmlformats.org/officeDocument/2006/relationships/slideLayout" Target="../slideLayouts/slideLayout14.xml"/><Relationship Id="rId6" Type="http://schemas.openxmlformats.org/officeDocument/2006/relationships/hyperlink" Target="https://guide.gcas.cloud.go.jp/general/tech-manual-common/" TargetMode="External"/><Relationship Id="rId5" Type="http://schemas.openxmlformats.org/officeDocument/2006/relationships/hyperlink" Target="https://guide.gcas.cloud.go.jp/general/oci-overview/" TargetMode="External"/><Relationship Id="rId4" Type="http://schemas.openxmlformats.org/officeDocument/2006/relationships/hyperlink" Target="https://guide.gcas.cloud.go.jp/general/azure-overvie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gcas.cloud.go.jp/general/tech-manual-common/"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uide.gcas.cloud.go.jp/general/security-tech/"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guide.gcas.cloud.go.jp/general/quotation-request-procurement/"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uide.gcas.cloud.go.jp/general/reference-architecture-aw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uide.gcas.cloud.go.jp/general/how-to-ask-helpdesk/"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gov.go.jp/government-directory/ministries-and-agencies.html" TargetMode="External"/><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 Id="rId4" Type="http://schemas.openxmlformats.org/officeDocument/2006/relationships/hyperlink" Target="https://www.e-gov.go.jp/government-directory/local-governments.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guide.gcas.cloud.go.jp/general/overview-explanation/#15-%E7%94%A8%E8%AA%9E%E3%81%AE%E5%AE%9A%E7%BE%A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guide.gcas.cloud.go.jp/" TargetMode="External"/><Relationship Id="rId2" Type="http://schemas.openxmlformats.org/officeDocument/2006/relationships/hyperlink" Target="https://guide.gcas.cloud.go.jp/member/member-general/procedure/#213-gcas%E3%82%AA%E3%83%B3%E3%83%9C%E3%83%BC%E3%83%87%E3%82%A3%E3%83%B3%E3%82%B0%E3%83%84%E3%83%BC%E3%83%AB"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s://guide.gcas.cloud.go.jp/general/overview/#%E3%82%AC%E3%83%90%E3%83%A1%E3%83%B3%E3%83%88%E3%82%AF%E3%83%A9%E3%82%A6%E3%83%89%E5%88%A9%E7%94%A8%E6%A6%82%E8%A6%81_aws%E7%B7%A8" TargetMode="External"/><Relationship Id="rId13" Type="http://schemas.openxmlformats.org/officeDocument/2006/relationships/hyperlink" Target="https://guide.gcas.cloud.go.jp/general/azure-overview/" TargetMode="External"/><Relationship Id="rId18" Type="http://schemas.openxmlformats.org/officeDocument/2006/relationships/hyperlink" Target="https://guide.gcas.cloud.go.jp/oci/" TargetMode="External"/><Relationship Id="rId3" Type="http://schemas.openxmlformats.org/officeDocument/2006/relationships/hyperlink" Target="https://guide.gcas.cloud.go.jp/general/overview/" TargetMode="External"/><Relationship Id="rId7" Type="http://schemas.openxmlformats.org/officeDocument/2006/relationships/hyperlink" Target="https://guide.gcas.cloud.go.jp/general/overview-explanation/" TargetMode="External"/><Relationship Id="rId12" Type="http://schemas.openxmlformats.org/officeDocument/2006/relationships/hyperlink" Target="https://guide.gcas.cloud.go.jp/general/gcp-overview/" TargetMode="External"/><Relationship Id="rId17" Type="http://schemas.openxmlformats.org/officeDocument/2006/relationships/hyperlink" Target="https://guide.gcas.cloud.go.jp/azure/" TargetMode="External"/><Relationship Id="rId2" Type="http://schemas.openxmlformats.org/officeDocument/2006/relationships/hyperlink" Target="https://guide.gcas.cloud.go.jp/general/" TargetMode="External"/><Relationship Id="rId16" Type="http://schemas.openxmlformats.org/officeDocument/2006/relationships/hyperlink" Target="https://guide.gcas.cloud.go.jp/google-cloud/" TargetMode="External"/><Relationship Id="rId1" Type="http://schemas.openxmlformats.org/officeDocument/2006/relationships/slideLayout" Target="../slideLayouts/slideLayout14.xml"/><Relationship Id="rId6" Type="http://schemas.openxmlformats.org/officeDocument/2006/relationships/hyperlink" Target="https://guide.gcas.cloud.go.jp/general/how-to-ask-helpdesk/" TargetMode="External"/><Relationship Id="rId11" Type="http://schemas.openxmlformats.org/officeDocument/2006/relationships/hyperlink" Target="https://guide.gcas.cloud.go.jp/general/aws-overview/" TargetMode="External"/><Relationship Id="rId5" Type="http://schemas.openxmlformats.org/officeDocument/2006/relationships/hyperlink" Target="https://guide.gcas.cloud.go.jp/general/quotation-request-procurement/" TargetMode="External"/><Relationship Id="rId15" Type="http://schemas.openxmlformats.org/officeDocument/2006/relationships/hyperlink" Target="https://guide.gcas.cloud.go.jp/aws/" TargetMode="External"/><Relationship Id="rId10" Type="http://schemas.openxmlformats.org/officeDocument/2006/relationships/hyperlink" Target="https://guide.gcas.cloud.go.jp/general/overview/#gcas%E9%81%8B%E7%94%A8%E7%AE%A1%E7%90%86%E5%88%A9%E7%94%A8%E8%A6%8F%E7%A8%8B" TargetMode="External"/><Relationship Id="rId4" Type="http://schemas.openxmlformats.org/officeDocument/2006/relationships/hyperlink" Target="https://guide.gcas.cloud.go.jp/general/tech-manual-common/" TargetMode="External"/><Relationship Id="rId9" Type="http://schemas.openxmlformats.org/officeDocument/2006/relationships/hyperlink" Target="https://guide.gcas.cloud.go.jp/general/security-tech/" TargetMode="External"/><Relationship Id="rId14" Type="http://schemas.openxmlformats.org/officeDocument/2006/relationships/hyperlink" Target="https://guide.gcas.cloud.go.jp/general/oci-overview/"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uide.gcas.cloud.go.jp/member/member-general/csp-support-overview/" TargetMode="External"/><Relationship Id="rId13" Type="http://schemas.openxmlformats.org/officeDocument/2006/relationships/hyperlink" Target="https://guide.gcas.cloud.go.jp/member/member-gcas-form/" TargetMode="External"/><Relationship Id="rId3" Type="http://schemas.openxmlformats.org/officeDocument/2006/relationships/hyperlink" Target="https://guide.gcas.cloud.go.jp/member/member-general/overview/" TargetMode="External"/><Relationship Id="rId7" Type="http://schemas.openxmlformats.org/officeDocument/2006/relationships/hyperlink" Target="https://guide.gcas.cloud.go.jp/member/member-general/overview/#02_%E3%82%AC%E3%83%90%E3%83%A1%E3%83%B3%E3%83%88%E3%82%AF%E3%83%A9%E3%82%A6%E3%83%89%E6%89%8B%E7%B6%9A%E3%81%8D%E6%A6%82%E8%A6%81_%E5%88%A5%E7%B4%99" TargetMode="External"/><Relationship Id="rId12" Type="http://schemas.openxmlformats.org/officeDocument/2006/relationships/hyperlink" Target="https://guide.gcas.cloud.go.jp/member/member-oci/" TargetMode="External"/><Relationship Id="rId17" Type="http://schemas.openxmlformats.org/officeDocument/2006/relationships/hyperlink" Target="https://guide.gcas.cloud.go.jp/member/member-general/guidelines-for-local-gov/" TargetMode="External"/><Relationship Id="rId2" Type="http://schemas.openxmlformats.org/officeDocument/2006/relationships/hyperlink" Target="https://guide.gcas.cloud.go.jp/member/member-general/" TargetMode="External"/><Relationship Id="rId16" Type="http://schemas.openxmlformats.org/officeDocument/2006/relationships/hyperlink" Target="https://guide.gcas.cloud.go.jp/member/member-general/overview/#%E3%82%AC%E3%83%90%E3%83%A1%E3%83%B3%E3%83%88%E3%82%AF%E3%83%A9%E3%82%A6%E3%83%89%E3%81%AB%E3%81%8A%E3%81%91%E3%82%8B%E5%88%A9%E7%94%A8%E3%82%B7%E3%82%B9%E3%83%86%E3%83%A0%E4%B8%8D%E5%85%B7%E5%90%88%E6%99%82%E3%81%AE%E5%95%8F%E9%A1%8C%E5%88%A4%E5%88%A5" TargetMode="External"/><Relationship Id="rId1" Type="http://schemas.openxmlformats.org/officeDocument/2006/relationships/slideLayout" Target="../slideLayouts/slideLayout14.xml"/><Relationship Id="rId6" Type="http://schemas.openxmlformats.org/officeDocument/2006/relationships/hyperlink" Target="https://guide.gcas.cloud.go.jp/member/member-general/procedure/" TargetMode="External"/><Relationship Id="rId11" Type="http://schemas.openxmlformats.org/officeDocument/2006/relationships/hyperlink" Target="https://guide.gcas.cloud.go.jp/member/member-azure/" TargetMode="External"/><Relationship Id="rId5" Type="http://schemas.openxmlformats.org/officeDocument/2006/relationships/hyperlink" Target="https://guide.gcas.cloud.go.jp/member/member-general/quotation-request-procurement/" TargetMode="External"/><Relationship Id="rId15" Type="http://schemas.openxmlformats.org/officeDocument/2006/relationships/hyperlink" Target="https://guide.gcas.cloud.go.jp/member/member-general/overview/#gcas%E3%82%B7%E3%83%B3%E3%82%B0%E3%83%AB%E3%82%B5%E3%82%A4%E3%83%B3%E3%82%AA%E3%83%B3%E3%82%92%E5%88%A9%E7%94%A8%E3%81%97%E3%81%AA%E3%81%84%E7%B7%8A%E6%80%A5%E3%82%A2%E3%82%AF%E3%82%BB%E3%82%B9" TargetMode="External"/><Relationship Id="rId10" Type="http://schemas.openxmlformats.org/officeDocument/2006/relationships/hyperlink" Target="https://guide.gcas.cloud.go.jp/member/member-google-cloud/" TargetMode="External"/><Relationship Id="rId4" Type="http://schemas.openxmlformats.org/officeDocument/2006/relationships/hyperlink" Target="https://guide.gcas.cloud.go.jp/member/member-general/tech-manual-common/" TargetMode="External"/><Relationship Id="rId9" Type="http://schemas.openxmlformats.org/officeDocument/2006/relationships/hyperlink" Target="https://guide.gcas.cloud.go.jp/member/member-aws/" TargetMode="External"/><Relationship Id="rId14" Type="http://schemas.openxmlformats.org/officeDocument/2006/relationships/hyperlink" Target="https://guide.gcas.cloud.go.jp/member/member-government-cloud-templates/template-downloa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guide.gcas.cloud.go.jp/general/overview-explanation/#31-%E3%82%AC%E3%83%90%E3%83%A1%E3%83%B3%E3%83%88%E3%82%AF%E3%83%A9%E3%82%A6%E3%83%89%E3%81%A8%E3%81%A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guide.gcas.cloud.go.jp/general/overview-explanation/#331-%E7%92%B0%E5%A2%83%E3%81%AE%E5%85%A8%E4%BD%93%E5%83%8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guide.gcas.cloud.go.jp/general/overview-explanation/#333-%E3%83%8D%E3%83%83%E3%83%88%E3%83%AF%E3%83%BC%E3%82%AF%E3%81%AE%E5%85%A8%E4%BD%93%E5%83%8F"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uide.gcas.cloud.go.jp/general/overview-explanation/#35-%E8%B2%AC%E4%BB%BB%E5%88%86%E7%95%8C%E7%82%B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サマリー</a:t>
            </a:r>
            <a:endParaRPr kumimoji="1" lang="ja-JP" altLang="en-US">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kumimoji="1" lang="en-US" altLang="ja-JP" dirty="0">
                <a:latin typeface="Meiryo UI" panose="020B0604030504040204" pitchFamily="50" charset="-128"/>
                <a:ea typeface="Meiryo UI" panose="020B0604030504040204" pitchFamily="50" charset="-128"/>
              </a:rPr>
              <a:t>2024/10/31</a:t>
            </a:r>
            <a:endParaRPr kumimoji="1"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sz="quarter" idx="11"/>
          </p:nvPr>
        </p:nvSpPr>
        <p:spPr/>
        <p:txBody>
          <a:bodyPr/>
          <a:lstStyle/>
          <a:p>
            <a:r>
              <a:rPr kumimoji="1" lang="ja-JP" altLang="en-US" dirty="0">
                <a:latin typeface="Meiryo UI" panose="020B0604030504040204" pitchFamily="50" charset="-128"/>
                <a:ea typeface="Meiryo UI" panose="020B0604030504040204" pitchFamily="50" charset="-128"/>
              </a:rPr>
              <a:t>ガバメントクラウドチーム</a:t>
            </a:r>
          </a:p>
        </p:txBody>
      </p:sp>
      <p:sp>
        <p:nvSpPr>
          <p:cNvPr id="4" name="テキスト プレースホルダー 3">
            <a:extLst>
              <a:ext uri="{FF2B5EF4-FFF2-40B4-BE49-F238E27FC236}">
                <a16:creationId xmlns:a16="http://schemas.microsoft.com/office/drawing/2014/main" id="{4066B634-2117-5955-D03F-7A4BF24E60E7}"/>
              </a:ext>
            </a:extLst>
          </p:cNvPr>
          <p:cNvSpPr>
            <a:spLocks noGrp="1"/>
          </p:cNvSpPr>
          <p:nvPr>
            <p:ph type="body" sz="quarter" idx="10"/>
          </p:nvPr>
        </p:nvSpPr>
        <p:spPr>
          <a:xfrm>
            <a:off x="1050299" y="1269000"/>
            <a:ext cx="10085701" cy="405000"/>
          </a:xfrm>
        </p:spPr>
        <p:txBody>
          <a:bodyPr/>
          <a:lstStyle/>
          <a:p>
            <a:r>
              <a:rPr kumimoji="1" lang="ja-JP" altLang="en-US">
                <a:latin typeface="Meiryo UI" panose="020B0604030504040204" pitchFamily="50" charset="-128"/>
                <a:ea typeface="Meiryo UI" panose="020B0604030504040204" pitchFamily="50" charset="-128"/>
              </a:rPr>
              <a:t>ガバメントクラウド入門</a:t>
            </a:r>
          </a:p>
        </p:txBody>
      </p:sp>
    </p:spTree>
    <p:extLst>
      <p:ext uri="{BB962C8B-B14F-4D97-AF65-F5344CB8AC3E}">
        <p14:creationId xmlns:p14="http://schemas.microsoft.com/office/powerpoint/2010/main" val="175598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20000"/>
          </a:bodyPr>
          <a:lstStyle/>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クラウドサービスの一括調達</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デジタル庁にて、</a:t>
            </a:r>
            <a:r>
              <a:rPr lang="en-US" altLang="ja-JP">
                <a:solidFill>
                  <a:srgbClr val="1A1A1C"/>
                </a:solidFill>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と一括契約を行うことで、国の行政機関および地方公共団体でのクラウド調達が不要になるため、</a:t>
            </a:r>
            <a:r>
              <a:rPr lang="ja-JP" altLang="en-US" b="1" i="0">
                <a:solidFill>
                  <a:srgbClr val="1A1A1C"/>
                </a:solidFill>
                <a:effectLst/>
                <a:latin typeface="Meiryo UI" panose="020B0604030504040204" pitchFamily="50" charset="-128"/>
                <a:ea typeface="Meiryo UI" panose="020B0604030504040204" pitchFamily="50" charset="-128"/>
              </a:rPr>
              <a:t>クラウドサービス調達に必要な工数の削減に寄与</a:t>
            </a:r>
            <a:r>
              <a:rPr lang="ja-JP" altLang="en-US" i="0">
                <a:solidFill>
                  <a:srgbClr val="1A1A1C"/>
                </a:solidFill>
                <a:effectLst/>
                <a:latin typeface="Meiryo UI" panose="020B0604030504040204" pitchFamily="50" charset="-128"/>
                <a:ea typeface="Meiryo UI" panose="020B0604030504040204" pitchFamily="50" charset="-128"/>
              </a:rPr>
              <a:t>する。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モダンアプリケーション化を支援</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ガバメントクラウド利用の事前準備として、ガバメントクラウド利用組織が構築予定のアーキテクチャに関してモダンアプリケーション化が徹底されているかを精査し、</a:t>
            </a:r>
            <a:r>
              <a:rPr lang="ja-JP" altLang="en-US" b="1" i="0">
                <a:solidFill>
                  <a:srgbClr val="1A1A1C"/>
                </a:solidFill>
                <a:effectLst/>
                <a:latin typeface="Meiryo UI" panose="020B0604030504040204" pitchFamily="50" charset="-128"/>
                <a:ea typeface="Meiryo UI" panose="020B0604030504040204" pitchFamily="50" charset="-128"/>
              </a:rPr>
              <a:t>ガバメントクラウドに構築するシステムは一定のモダンアプリケーション化を達成すること。</a:t>
            </a:r>
            <a:r>
              <a:rPr lang="ja-JP" altLang="en-US" i="0">
                <a:solidFill>
                  <a:srgbClr val="1A1A1C"/>
                </a:solidFill>
                <a:effectLst/>
                <a:latin typeface="Meiryo UI" panose="020B0604030504040204" pitchFamily="50" charset="-128"/>
                <a:ea typeface="Meiryo UI" panose="020B0604030504040204" pitchFamily="50" charset="-128"/>
              </a:rPr>
              <a:t>任意で利用可能な</a:t>
            </a:r>
            <a:r>
              <a:rPr lang="en-US" altLang="ja-JP" i="0" err="1">
                <a:solidFill>
                  <a:srgbClr val="1A1A1C"/>
                </a:solidFill>
                <a:effectLst/>
                <a:latin typeface="Meiryo UI" panose="020B0604030504040204" pitchFamily="50" charset="-128"/>
                <a:ea typeface="Meiryo UI" panose="020B0604030504040204" pitchFamily="50" charset="-128"/>
              </a:rPr>
              <a:t>IaC</a:t>
            </a:r>
            <a:r>
              <a:rPr lang="ja-JP" altLang="en-US" i="0">
                <a:solidFill>
                  <a:srgbClr val="1A1A1C"/>
                </a:solidFill>
                <a:effectLst/>
                <a:latin typeface="Meiryo UI" panose="020B0604030504040204" pitchFamily="50" charset="-128"/>
                <a:ea typeface="Meiryo UI" panose="020B0604030504040204" pitchFamily="50" charset="-128"/>
              </a:rPr>
              <a:t>での</a:t>
            </a:r>
            <a:r>
              <a:rPr lang="ja-JP" altLang="en-US" b="1" i="0">
                <a:solidFill>
                  <a:srgbClr val="1A1A1C"/>
                </a:solidFill>
                <a:effectLst/>
                <a:latin typeface="Meiryo UI" panose="020B0604030504040204" pitchFamily="50" charset="-128"/>
                <a:ea typeface="Meiryo UI" panose="020B0604030504040204" pitchFamily="50" charset="-128"/>
              </a:rPr>
              <a:t>モダンアプリケーションサンプルテンプレートの提供を行っている。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ベースラインのセキュリティを担保</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ガバメントクラウド利用組織は、払い出された環境に対しての必須作業である</a:t>
            </a:r>
            <a:r>
              <a:rPr lang="ja-JP" altLang="en-US" b="1" i="0">
                <a:solidFill>
                  <a:srgbClr val="1A1A1C"/>
                </a:solidFill>
                <a:effectLst/>
                <a:latin typeface="Meiryo UI" panose="020B0604030504040204" pitchFamily="50" charset="-128"/>
                <a:ea typeface="Meiryo UI" panose="020B0604030504040204" pitchFamily="50" charset="-128"/>
              </a:rPr>
              <a:t>必須適用テンプレートを適用する事で、クラウド利用に最適化されたベースラインのセキュリティ設定を行うことが可能</a:t>
            </a:r>
            <a:r>
              <a:rPr lang="ja-JP" altLang="en-US" i="0">
                <a:solidFill>
                  <a:srgbClr val="1A1A1C"/>
                </a:solidFill>
                <a:effectLst/>
                <a:latin typeface="Meiryo UI" panose="020B0604030504040204" pitchFamily="50" charset="-128"/>
                <a:ea typeface="Meiryo UI" panose="020B0604030504040204" pitchFamily="50" charset="-128"/>
              </a:rPr>
              <a:t>となる。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拠点とのネットワーク接続をパターン化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各府省拠点および一般ユーザーからガバメントクラウド利用システムへの接続に当たっては、インターネットを経由する接続、</a:t>
            </a:r>
            <a:r>
              <a:rPr lang="en-US" altLang="ja-JP" i="0">
                <a:solidFill>
                  <a:srgbClr val="1A1A1C"/>
                </a:solidFill>
                <a:effectLst/>
                <a:latin typeface="Meiryo UI" panose="020B0604030504040204" pitchFamily="50" charset="-128"/>
                <a:ea typeface="Meiryo UI" panose="020B0604030504040204" pitchFamily="50" charset="-128"/>
              </a:rPr>
              <a:t>GSS</a:t>
            </a:r>
            <a:r>
              <a:rPr lang="ja-JP" altLang="en-US" i="0">
                <a:solidFill>
                  <a:srgbClr val="1A1A1C"/>
                </a:solidFill>
                <a:effectLst/>
                <a:latin typeface="Meiryo UI" panose="020B0604030504040204" pitchFamily="50" charset="-128"/>
                <a:ea typeface="Meiryo UI" panose="020B0604030504040204" pitchFamily="50" charset="-128"/>
              </a:rPr>
              <a:t>ネットワークを経由する接続（各府省又は拠点からの接続に限る）、専用線を用いた閉域網を経由する接続が選択可能である。</a:t>
            </a:r>
          </a:p>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改善活動に向けたデータの可視化</a:t>
            </a:r>
            <a:endParaRPr lang="en-US" altLang="ja-JP"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a:solidFill>
                  <a:srgbClr val="1A1A1C"/>
                </a:solidFill>
                <a:effectLst/>
                <a:latin typeface="Meiryo UI" panose="020B0604030504040204" pitchFamily="50" charset="-128"/>
                <a:ea typeface="Meiryo UI" panose="020B0604030504040204" pitchFamily="50" charset="-128"/>
              </a:rPr>
              <a:t>ガバメントクラウド利用組織は、利用する</a:t>
            </a:r>
            <a:r>
              <a:rPr lang="en-US" altLang="ja-JP" i="0">
                <a:solidFill>
                  <a:srgbClr val="1A1A1C"/>
                </a:solidFill>
                <a:effectLst/>
                <a:latin typeface="Meiryo UI" panose="020B0604030504040204" pitchFamily="50" charset="-128"/>
                <a:ea typeface="Meiryo UI" panose="020B0604030504040204" pitchFamily="50" charset="-128"/>
              </a:rPr>
              <a:t>CSP</a:t>
            </a:r>
            <a:r>
              <a:rPr lang="ja-JP" altLang="en-US" i="0">
                <a:solidFill>
                  <a:srgbClr val="1A1A1C"/>
                </a:solidFill>
                <a:effectLst/>
                <a:latin typeface="Meiryo UI" panose="020B0604030504040204" pitchFamily="50" charset="-128"/>
                <a:ea typeface="Meiryo UI" panose="020B0604030504040204" pitchFamily="50" charset="-128"/>
              </a:rPr>
              <a:t>が提供するシステムメトリクス監視機能や、データ可視化機能を使って、自システム状況の可視化を実現できる。</a:t>
            </a:r>
          </a:p>
          <a:p>
            <a:endParaRPr lang="en-US">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- 4 </a:t>
            </a:r>
            <a:r>
              <a:rPr lang="ja-JP" altLang="en-US" sz="1400">
                <a:latin typeface="Meiryo UI" panose="020B0604030504040204" pitchFamily="50" charset="-128"/>
                <a:ea typeface="Meiryo UI" panose="020B0604030504040204" pitchFamily="50" charset="-128"/>
                <a:hlinkClick r:id="rId2"/>
              </a:rPr>
              <a:t>特徴</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ガバメントクラウドの取り組み</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支援により、クラウド利用における調達工数の削減</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モダンアプリケーション化の実現</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ベースラインのセキュリティの担保などに寄与する。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3-5.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kumimoji="1" lang="ja-JP" altLang="en-US" sz="1400">
                <a:latin typeface="Meiryo UI" panose="020B0604030504040204" pitchFamily="50" charset="-128"/>
                <a:ea typeface="Meiryo UI" panose="020B0604030504040204" pitchFamily="50" charset="-128"/>
              </a:rPr>
              <a:t>特徴</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872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アカウントのポリシー設定</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ガバメントクラウド利用組織に払い出す</a:t>
            </a:r>
            <a:r>
              <a:rPr lang="ja-JP" altLang="en-US" sz="1600" b="1" i="0">
                <a:solidFill>
                  <a:srgbClr val="1A1A1C"/>
                </a:solidFill>
                <a:effectLst/>
                <a:latin typeface="Meiryo UI" panose="020B0604030504040204" pitchFamily="50" charset="-128"/>
                <a:ea typeface="Meiryo UI" panose="020B0604030504040204" pitchFamily="50" charset="-128"/>
              </a:rPr>
              <a:t>アカウントはガバナンス・セキュリティに係るポリシーが設定</a:t>
            </a:r>
            <a:r>
              <a:rPr lang="ja-JP" altLang="en-US" sz="1600" i="0">
                <a:solidFill>
                  <a:srgbClr val="1A1A1C"/>
                </a:solidFill>
                <a:effectLst/>
                <a:latin typeface="Meiryo UI" panose="020B0604030504040204" pitchFamily="50" charset="-128"/>
                <a:ea typeface="Meiryo UI" panose="020B0604030504040204" pitchFamily="50" charset="-128"/>
              </a:rPr>
              <a:t>されており、ガバメントクラウド利用組織はこの設定を変更することはできない。</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必須適用テンプレートの適用</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ガバメントクラウド利用組織は払い出されたすべてのアカウントに対して、ガバナンス・セキュリティに係る</a:t>
            </a:r>
            <a:r>
              <a:rPr lang="en-US" altLang="ja-JP" sz="1600" i="0" err="1">
                <a:solidFill>
                  <a:srgbClr val="1A1A1C"/>
                </a:solidFill>
                <a:effectLst/>
                <a:latin typeface="Meiryo UI" panose="020B0604030504040204" pitchFamily="50" charset="-128"/>
                <a:ea typeface="Meiryo UI" panose="020B0604030504040204" pitchFamily="50" charset="-128"/>
              </a:rPr>
              <a:t>IaC</a:t>
            </a:r>
            <a:r>
              <a:rPr lang="ja-JP" altLang="en-US" sz="1600" i="0">
                <a:solidFill>
                  <a:srgbClr val="1A1A1C"/>
                </a:solidFill>
                <a:effectLst/>
                <a:latin typeface="Meiryo UI" panose="020B0604030504040204" pitchFamily="50" charset="-128"/>
                <a:ea typeface="Meiryo UI" panose="020B0604030504040204" pitchFamily="50" charset="-128"/>
              </a:rPr>
              <a:t>で記述された</a:t>
            </a:r>
            <a:r>
              <a:rPr lang="ja-JP" altLang="en-US" sz="1600" b="1" i="0">
                <a:solidFill>
                  <a:srgbClr val="1A1A1C"/>
                </a:solidFill>
                <a:effectLst/>
                <a:latin typeface="Meiryo UI" panose="020B0604030504040204" pitchFamily="50" charset="-128"/>
                <a:ea typeface="Meiryo UI" panose="020B0604030504040204" pitchFamily="50" charset="-128"/>
              </a:rPr>
              <a:t>必須適用テンプレートを適用する必要がある。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インフラの</a:t>
            </a:r>
            <a:r>
              <a:rPr lang="en-US" altLang="ja-JP" sz="1900" i="0" err="1">
                <a:solidFill>
                  <a:srgbClr val="1A1A1C"/>
                </a:solidFill>
                <a:effectLst/>
                <a:latin typeface="Meiryo UI" panose="020B0604030504040204" pitchFamily="50" charset="-128"/>
                <a:ea typeface="Meiryo UI" panose="020B0604030504040204" pitchFamily="50" charset="-128"/>
              </a:rPr>
              <a:t>IaC</a:t>
            </a:r>
            <a:r>
              <a:rPr lang="ja-JP" altLang="en-US" sz="1900" i="0">
                <a:solidFill>
                  <a:srgbClr val="1A1A1C"/>
                </a:solidFill>
                <a:effectLst/>
                <a:latin typeface="Meiryo UI" panose="020B0604030504040204" pitchFamily="50" charset="-128"/>
                <a:ea typeface="Meiryo UI" panose="020B0604030504040204" pitchFamily="50" charset="-128"/>
              </a:rPr>
              <a:t>化</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a:solidFill>
                  <a:srgbClr val="1A1A1C"/>
                </a:solidFill>
                <a:effectLst/>
                <a:latin typeface="Meiryo UI" panose="020B0604030504040204" pitchFamily="50" charset="-128"/>
                <a:ea typeface="Meiryo UI" panose="020B0604030504040204" pitchFamily="50" charset="-128"/>
              </a:rPr>
              <a:t>インフラの構築、変更は</a:t>
            </a:r>
            <a:r>
              <a:rPr lang="en-US" altLang="ja-JP" sz="1600" b="1" err="1">
                <a:solidFill>
                  <a:srgbClr val="1A1A1C"/>
                </a:solidFill>
                <a:effectLst/>
                <a:latin typeface="Meiryo UI" panose="020B0604030504040204" pitchFamily="50" charset="-128"/>
                <a:ea typeface="Meiryo UI" panose="020B0604030504040204" pitchFamily="50" charset="-128"/>
              </a:rPr>
              <a:t>IaC</a:t>
            </a:r>
            <a:r>
              <a:rPr lang="ja-JP" altLang="en-US" sz="1600" b="1" i="0">
                <a:solidFill>
                  <a:srgbClr val="1A1A1C"/>
                </a:solidFill>
                <a:effectLst/>
                <a:latin typeface="Meiryo UI" panose="020B0604030504040204" pitchFamily="50" charset="-128"/>
                <a:ea typeface="Meiryo UI" panose="020B0604030504040204" pitchFamily="50" charset="-128"/>
              </a:rPr>
              <a:t>にて行うことを原則</a:t>
            </a:r>
            <a:r>
              <a:rPr lang="ja-JP" altLang="en-US" sz="1600" i="0">
                <a:solidFill>
                  <a:srgbClr val="1A1A1C"/>
                </a:solidFill>
                <a:effectLst/>
                <a:latin typeface="Meiryo UI" panose="020B0604030504040204" pitchFamily="50" charset="-128"/>
                <a:ea typeface="Meiryo UI" panose="020B0604030504040204" pitchFamily="50" charset="-128"/>
              </a:rPr>
              <a:t>とし、</a:t>
            </a:r>
            <a:r>
              <a:rPr lang="en-US" altLang="ja-JP" sz="1600" i="0">
                <a:solidFill>
                  <a:srgbClr val="1A1A1C"/>
                </a:solidFill>
                <a:effectLst/>
                <a:latin typeface="Meiryo UI" panose="020B0604030504040204" pitchFamily="50" charset="-128"/>
                <a:ea typeface="Meiryo UI" panose="020B0604030504040204" pitchFamily="50" charset="-128"/>
              </a:rPr>
              <a:t>Web</a:t>
            </a:r>
            <a:r>
              <a:rPr lang="ja-JP" altLang="en-US" sz="1600" i="0">
                <a:solidFill>
                  <a:srgbClr val="1A1A1C"/>
                </a:solidFill>
                <a:effectLst/>
                <a:latin typeface="Meiryo UI" panose="020B0604030504040204" pitchFamily="50" charset="-128"/>
                <a:ea typeface="Meiryo UI" panose="020B0604030504040204" pitchFamily="50" charset="-128"/>
              </a:rPr>
              <a:t>ブラウザからログインする管理コンソールは参照時のみの利用を原則とする。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利用可能なリージョン</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b="1" i="0">
                <a:solidFill>
                  <a:srgbClr val="1A1A1C"/>
                </a:solidFill>
                <a:effectLst/>
                <a:latin typeface="Meiryo UI" panose="020B0604030504040204" pitchFamily="50" charset="-128"/>
                <a:ea typeface="Meiryo UI" panose="020B0604030504040204" pitchFamily="50" charset="-128"/>
              </a:rPr>
              <a:t>原則、日本国内のリージョンのみ利用可能</a:t>
            </a:r>
            <a:r>
              <a:rPr lang="ja-JP" altLang="en-US" sz="1600" i="0">
                <a:solidFill>
                  <a:srgbClr val="1A1A1C"/>
                </a:solidFill>
                <a:effectLst/>
                <a:latin typeface="Meiryo UI" panose="020B0604030504040204" pitchFamily="50" charset="-128"/>
                <a:ea typeface="Meiryo UI" panose="020B0604030504040204" pitchFamily="50" charset="-128"/>
              </a:rPr>
              <a:t>である。</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恒常的なアーキテクチャ見直し</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ガバメントクラウド利用組織は、クラウドサービスの利用料が毎月変動するため、</a:t>
            </a:r>
            <a:r>
              <a:rPr lang="ja-JP" altLang="en-US" sz="1600" b="1" i="0">
                <a:solidFill>
                  <a:srgbClr val="1A1A1C"/>
                </a:solidFill>
                <a:effectLst/>
                <a:latin typeface="Meiryo UI" panose="020B0604030504040204" pitchFamily="50" charset="-128"/>
                <a:ea typeface="Meiryo UI" panose="020B0604030504040204" pitchFamily="50" charset="-128"/>
              </a:rPr>
              <a:t>恒常的に適切なサイジングとなっているかを見直し、必要であれば適切なサイズや数に変更を行う。</a:t>
            </a:r>
            <a:r>
              <a:rPr lang="ja-JP" altLang="en-US" sz="1600" i="0">
                <a:solidFill>
                  <a:srgbClr val="1A1A1C"/>
                </a:solidFill>
                <a:effectLst/>
                <a:latin typeface="Meiryo UI" panose="020B0604030504040204" pitchFamily="50" charset="-128"/>
                <a:ea typeface="Meiryo UI" panose="020B0604030504040204" pitchFamily="50" charset="-128"/>
              </a:rPr>
              <a:t>また、</a:t>
            </a:r>
            <a:r>
              <a:rPr lang="ja-JP" altLang="en-US" sz="1600" b="1" i="0">
                <a:solidFill>
                  <a:srgbClr val="1A1A1C"/>
                </a:solidFill>
                <a:effectLst/>
                <a:latin typeface="Meiryo UI" panose="020B0604030504040204" pitchFamily="50" charset="-128"/>
                <a:ea typeface="Meiryo UI" panose="020B0604030504040204" pitchFamily="50" charset="-128"/>
              </a:rPr>
              <a:t>常に稼働する必要のないものは必要なときだけ起動する等の改善も行う。</a:t>
            </a:r>
          </a:p>
          <a:p>
            <a:pPr marL="342900" indent="-342900">
              <a:buFont typeface="Arial" panose="020B0604020202020204" pitchFamily="34" charset="0"/>
              <a:buChar char="•"/>
            </a:pPr>
            <a:r>
              <a:rPr lang="ja-JP" altLang="en-US" sz="1900" i="0">
                <a:solidFill>
                  <a:srgbClr val="1A1A1C"/>
                </a:solidFill>
                <a:effectLst/>
                <a:latin typeface="Meiryo UI" panose="020B0604030504040204" pitchFamily="50" charset="-128"/>
                <a:ea typeface="Meiryo UI" panose="020B0604030504040204" pitchFamily="50" charset="-128"/>
              </a:rPr>
              <a:t>地方公共団体における制限・制約</a:t>
            </a:r>
            <a:endParaRPr lang="en-US" altLang="ja-JP" sz="190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sz="1600" i="0">
                <a:solidFill>
                  <a:srgbClr val="1A1A1C"/>
                </a:solidFill>
                <a:effectLst/>
                <a:latin typeface="Meiryo UI" panose="020B0604030504040204" pitchFamily="50" charset="-128"/>
                <a:ea typeface="Meiryo UI" panose="020B0604030504040204" pitchFamily="50" charset="-128"/>
              </a:rPr>
              <a:t>地方公共団体においては地方公共団体向けルールに準拠するため、地方公共団体が本番相当環境の管理コンソールにインターネット経由で接続する場合に利用可能な機能を制限する予定である。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11</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- 5 </a:t>
            </a:r>
            <a:r>
              <a:rPr lang="ja-JP" altLang="en-US" sz="1400">
                <a:latin typeface="Meiryo UI" panose="020B0604030504040204" pitchFamily="50" charset="-128"/>
                <a:ea typeface="Meiryo UI" panose="020B0604030504040204" pitchFamily="50" charset="-128"/>
                <a:hlinkClick r:id="rId2"/>
              </a:rPr>
              <a:t>制限・制約</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85000" lnSpcReduction="10000"/>
          </a:bodyPr>
          <a:lstStyle/>
          <a:p>
            <a:r>
              <a:rPr lang="ja-JP" altLang="en-US">
                <a:latin typeface="Meiryo UI" panose="020B0604030504040204" pitchFamily="50" charset="-128"/>
                <a:ea typeface="Meiryo UI" panose="020B0604030504040204" pitchFamily="50" charset="-128"/>
              </a:rPr>
              <a:t>安全かつ効率的なクラウド利用のため、ガバメントクラウドでは制限・制約を設けている。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3-6.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制限・制約</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11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77500" lnSpcReduction="20000"/>
          </a:bodyPr>
          <a:lstStyle/>
          <a:p>
            <a:pPr marL="342900" indent="-342900" algn="l">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「政府情報システムにおけるクラウドサービスの適切な利用に係る基本方針」</a:t>
            </a:r>
            <a:endParaRPr lang="en-US" altLang="ja-JP" dirty="0">
              <a:solidFill>
                <a:srgbClr val="1A1A1C"/>
              </a:solidFill>
              <a:latin typeface="Meiryo UI" panose="020B0604030504040204" pitchFamily="50" charset="-128"/>
              <a:ea typeface="Meiryo UI" panose="020B0604030504040204" pitchFamily="50" charset="-128"/>
            </a:endParaRPr>
          </a:p>
          <a:p>
            <a:pPr lvl="1" indent="0">
              <a:buNone/>
            </a:pPr>
            <a:r>
              <a:rPr lang="ja-JP" altLang="en-US" b="1" i="0" dirty="0">
                <a:solidFill>
                  <a:srgbClr val="1A1A1C"/>
                </a:solidFill>
                <a:effectLst/>
                <a:latin typeface="Meiryo UI" panose="020B0604030504040204" pitchFamily="50" charset="-128"/>
                <a:ea typeface="Meiryo UI" panose="020B0604030504040204" pitchFamily="50" charset="-128"/>
              </a:rPr>
              <a:t>政府情報システムは、「政府情報システムにおけるクラウドサービスの適切な利用に係る基本方針」に準拠した開発を行うことを調達仕様書に明記する必要がある。地方公共団体情報システムについては、調達仕様書に記載することを推奨す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ガバメントクラウドにおけるサービスレベルの考え方</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クラウドサービス自体のサービスレベル（</a:t>
            </a:r>
            <a:r>
              <a:rPr lang="en-US" altLang="ja-JP" i="0" dirty="0">
                <a:solidFill>
                  <a:srgbClr val="1A1A1C"/>
                </a:solidFill>
                <a:effectLst/>
                <a:latin typeface="Meiryo UI" panose="020B0604030504040204" pitchFamily="50" charset="-128"/>
                <a:ea typeface="Meiryo UI" panose="020B0604030504040204" pitchFamily="50" charset="-128"/>
              </a:rPr>
              <a:t>SL</a:t>
            </a:r>
            <a:r>
              <a:rPr lang="ja-JP" altLang="en-US" i="0" dirty="0">
                <a:solidFill>
                  <a:srgbClr val="1A1A1C"/>
                </a:solidFill>
                <a:effectLst/>
                <a:latin typeface="Meiryo UI" panose="020B0604030504040204" pitchFamily="50" charset="-128"/>
                <a:ea typeface="Meiryo UI" panose="020B0604030504040204" pitchFamily="50" charset="-128"/>
              </a:rPr>
              <a:t>）は、各</a:t>
            </a:r>
            <a:r>
              <a:rPr lang="en-US" altLang="ja-JP" i="0" dirty="0">
                <a:solidFill>
                  <a:srgbClr val="1A1A1C"/>
                </a:solidFill>
                <a:effectLst/>
                <a:latin typeface="Meiryo UI" panose="020B0604030504040204" pitchFamily="50" charset="-128"/>
                <a:ea typeface="Meiryo UI" panose="020B0604030504040204" pitchFamily="50" charset="-128"/>
              </a:rPr>
              <a:t>CSP</a:t>
            </a:r>
            <a:r>
              <a:rPr lang="ja-JP" altLang="en-US" i="0" dirty="0">
                <a:solidFill>
                  <a:srgbClr val="1A1A1C"/>
                </a:solidFill>
                <a:effectLst/>
                <a:latin typeface="Meiryo UI" panose="020B0604030504040204" pitchFamily="50" charset="-128"/>
                <a:ea typeface="Meiryo UI" panose="020B0604030504040204" pitchFamily="50" charset="-128"/>
              </a:rPr>
              <a:t>が定める</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に準拠するものとする。クラウドサービス標準の</a:t>
            </a:r>
            <a:r>
              <a:rPr lang="en-US" altLang="ja-JP" i="0" dirty="0">
                <a:solidFill>
                  <a:srgbClr val="1A1A1C"/>
                </a:solidFill>
                <a:effectLst/>
                <a:latin typeface="Meiryo UI" panose="020B0604030504040204" pitchFamily="50" charset="-128"/>
                <a:ea typeface="Meiryo UI" panose="020B0604030504040204" pitchFamily="50" charset="-128"/>
              </a:rPr>
              <a:t>SLA</a:t>
            </a:r>
            <a:r>
              <a:rPr lang="ja-JP" altLang="en-US" i="0" dirty="0">
                <a:solidFill>
                  <a:srgbClr val="1A1A1C"/>
                </a:solidFill>
                <a:effectLst/>
                <a:latin typeface="Meiryo UI" panose="020B0604030504040204" pitchFamily="50" charset="-128"/>
                <a:ea typeface="Meiryo UI" panose="020B0604030504040204" pitchFamily="50" charset="-128"/>
              </a:rPr>
              <a:t>を参照しつつ、</a:t>
            </a:r>
            <a:r>
              <a:rPr lang="ja-JP" altLang="en-US" b="1" i="0" dirty="0">
                <a:solidFill>
                  <a:srgbClr val="1A1A1C"/>
                </a:solidFill>
                <a:effectLst/>
                <a:latin typeface="Meiryo UI" panose="020B0604030504040204" pitchFamily="50" charset="-128"/>
                <a:ea typeface="Meiryo UI" panose="020B0604030504040204" pitchFamily="50" charset="-128"/>
              </a:rPr>
              <a:t>各システム自体の可用性や業務継続性の確保は、利用システムの責任において、十分に技術的対応策を検討する必要がある。</a:t>
            </a: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ガバメントクラウドテンプレートの適用に向けた取組</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dirty="0">
                <a:solidFill>
                  <a:srgbClr val="1A1A1C"/>
                </a:solidFill>
                <a:effectLst/>
                <a:latin typeface="Meiryo UI" panose="020B0604030504040204" pitchFamily="50" charset="-128"/>
                <a:ea typeface="Meiryo UI" panose="020B0604030504040204" pitchFamily="50" charset="-128"/>
              </a:rPr>
              <a:t>調達仕様書においては、</a:t>
            </a:r>
            <a:r>
              <a:rPr lang="en-US" altLang="ja-JP" b="1" i="0" dirty="0" err="1">
                <a:solidFill>
                  <a:srgbClr val="1A1A1C"/>
                </a:solidFill>
                <a:effectLst/>
                <a:latin typeface="Meiryo UI" panose="020B0604030504040204" pitchFamily="50" charset="-128"/>
                <a:ea typeface="Meiryo UI" panose="020B0604030504040204" pitchFamily="50" charset="-128"/>
              </a:rPr>
              <a:t>IaC</a:t>
            </a:r>
            <a:r>
              <a:rPr lang="ja-JP" altLang="en-US" b="1" i="0" dirty="0">
                <a:solidFill>
                  <a:srgbClr val="1A1A1C"/>
                </a:solidFill>
                <a:effectLst/>
                <a:latin typeface="Meiryo UI" panose="020B0604030504040204" pitchFamily="50" charset="-128"/>
                <a:ea typeface="Meiryo UI" panose="020B0604030504040204" pitchFamily="50" charset="-128"/>
              </a:rPr>
              <a:t>に基づくシステム構築・管理等の経験や知識を有する要員を求める</a:t>
            </a:r>
            <a:r>
              <a:rPr lang="ja-JP" altLang="en-US" i="0" dirty="0">
                <a:solidFill>
                  <a:srgbClr val="1A1A1C"/>
                </a:solidFill>
                <a:effectLst/>
                <a:latin typeface="Meiryo UI" panose="020B0604030504040204" pitchFamily="50" charset="-128"/>
                <a:ea typeface="Meiryo UI" panose="020B0604030504040204" pitchFamily="50" charset="-128"/>
              </a:rPr>
              <a:t>とともに、ガバメントクラウドテンプレートの適用を要件として示しつつ、</a:t>
            </a:r>
            <a:r>
              <a:rPr lang="ja-JP" altLang="en-US" b="1" i="0" dirty="0">
                <a:solidFill>
                  <a:srgbClr val="1A1A1C"/>
                </a:solidFill>
                <a:effectLst/>
                <a:latin typeface="Meiryo UI" panose="020B0604030504040204" pitchFamily="50" charset="-128"/>
                <a:ea typeface="Meiryo UI" panose="020B0604030504040204" pitchFamily="50" charset="-128"/>
              </a:rPr>
              <a:t>テンプレート適用に向けた作業やそれを可能とする体制や実績を要件とする</a:t>
            </a:r>
            <a:r>
              <a:rPr lang="ja-JP" altLang="en-US" i="0" dirty="0">
                <a:solidFill>
                  <a:srgbClr val="1A1A1C"/>
                </a:solidFill>
                <a:effectLst/>
                <a:latin typeface="Meiryo UI" panose="020B0604030504040204" pitchFamily="50" charset="-128"/>
                <a:ea typeface="Meiryo UI" panose="020B0604030504040204" pitchFamily="50" charset="-128"/>
              </a:rPr>
              <a:t>ことなどを検討すること。</a:t>
            </a:r>
          </a:p>
          <a:p>
            <a:pPr marL="342900" indent="-342900" algn="l">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事業者に求める実績、スキル、役務等</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実際にプロジェクトに参画する要員について、</a:t>
            </a:r>
            <a:r>
              <a:rPr lang="ja-JP" altLang="en-US" b="1" dirty="0">
                <a:latin typeface="Meiryo UI" panose="020B0604030504040204" pitchFamily="50" charset="-128"/>
                <a:ea typeface="Meiryo UI" panose="020B0604030504040204" pitchFamily="50" charset="-128"/>
              </a:rPr>
              <a:t>利用を想定する</a:t>
            </a:r>
            <a:r>
              <a:rPr lang="en-US" altLang="ja-JP" b="1" dirty="0">
                <a:latin typeface="Meiryo UI" panose="020B0604030504040204" pitchFamily="50" charset="-128"/>
                <a:ea typeface="Meiryo UI" panose="020B0604030504040204" pitchFamily="50" charset="-128"/>
              </a:rPr>
              <a:t>CSP</a:t>
            </a:r>
            <a:r>
              <a:rPr lang="ja-JP" altLang="en-US" b="1" dirty="0">
                <a:latin typeface="Meiryo UI" panose="020B0604030504040204" pitchFamily="50" charset="-128"/>
                <a:ea typeface="Meiryo UI" panose="020B0604030504040204" pitchFamily="50" charset="-128"/>
              </a:rPr>
              <a:t>の上級クラウド認定資格の保有を要件とすることが必須</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pPr marL="1028700" lvl="1" indent="-342900"/>
            <a:r>
              <a:rPr lang="ja-JP" altLang="en-US" dirty="0">
                <a:latin typeface="Meiryo UI" panose="020B0604030504040204" pitchFamily="50" charset="-128"/>
                <a:ea typeface="Meiryo UI" panose="020B0604030504040204" pitchFamily="50" charset="-128"/>
              </a:rPr>
              <a:t>事業者の役務として、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から提示されたクラウド利用料の範囲内に収まるようサービス利用実績についてモニタリングを行うこと、恒常的に利用状況や</a:t>
            </a:r>
            <a:r>
              <a:rPr lang="en-US" altLang="ja-JP" dirty="0">
                <a:latin typeface="Meiryo UI" panose="020B0604030504040204" pitchFamily="50" charset="-128"/>
                <a:ea typeface="Meiryo UI" panose="020B0604030504040204" pitchFamily="50" charset="-128"/>
              </a:rPr>
              <a:t>KPI</a:t>
            </a:r>
            <a:r>
              <a:rPr lang="ja-JP" altLang="en-US" dirty="0">
                <a:latin typeface="Meiryo UI" panose="020B0604030504040204" pitchFamily="50" charset="-128"/>
                <a:ea typeface="Meiryo UI" panose="020B0604030504040204" pitchFamily="50" charset="-128"/>
              </a:rPr>
              <a:t>指標をモニタリングしながらサイジングやアーキテクチャを見直し利用料削減策について</a:t>
            </a:r>
            <a:r>
              <a:rPr lang="en-US" altLang="ja-JP" dirty="0">
                <a:latin typeface="Meiryo UI" panose="020B0604030504040204" pitchFamily="50" charset="-128"/>
                <a:ea typeface="Meiryo UI" panose="020B0604030504040204" pitchFamily="50" charset="-128"/>
              </a:rPr>
              <a:t>PJMO</a:t>
            </a:r>
            <a:r>
              <a:rPr lang="ja-JP" altLang="en-US" dirty="0">
                <a:latin typeface="Meiryo UI" panose="020B0604030504040204" pitchFamily="50" charset="-128"/>
                <a:ea typeface="Meiryo UI" panose="020B0604030504040204" pitchFamily="50" charset="-128"/>
              </a:rPr>
              <a:t>と協議すること等を明記することが望ましい。</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i="0" dirty="0">
                <a:solidFill>
                  <a:srgbClr val="1A1A1C"/>
                </a:solidFill>
                <a:effectLst/>
                <a:latin typeface="Meiryo UI" panose="020B0604030504040204" pitchFamily="50" charset="-128"/>
                <a:ea typeface="Meiryo UI" panose="020B0604030504040204" pitchFamily="50" charset="-128"/>
              </a:rPr>
              <a:t>その他ガバメントクラウド利用の検討に当たり留意すべき事項</a:t>
            </a:r>
            <a:endParaRPr lang="en-US" altLang="ja-JP" i="0" dirty="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i="0" dirty="0">
                <a:solidFill>
                  <a:srgbClr val="1A1A1C"/>
                </a:solidFill>
                <a:effectLst/>
                <a:latin typeface="Meiryo UI" panose="020B0604030504040204" pitchFamily="50" charset="-128"/>
                <a:ea typeface="Meiryo UI" panose="020B0604030504040204" pitchFamily="50" charset="-128"/>
              </a:rPr>
              <a:t>既存システムの事業者について、利用を予定するクラウドサービスの導入実績、上級クラウド認定資格の取得状況、トレーニング受講状況等を確認し、当該事業者において求める要員を確保することが明らかに見込めないといった場合においては、利用を予定するクラウドサービス導入支援の実績を有する新規事業者への積極的な働きかけや情報提供依頼を行い見積もりに協力いただくこと。</a:t>
            </a:r>
            <a:endParaRPr lang="en-US" altLang="ja-JP" i="0" dirty="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dirty="0">
                <a:latin typeface="Meiryo UI" panose="020B0604030504040204" pitchFamily="50" charset="-128"/>
                <a:ea typeface="Meiryo UI" panose="020B0604030504040204" pitchFamily="50" charset="-128"/>
              </a:rPr>
              <a:t>調達における推奨事項、留意事項を参照の上で調達を行うこと。</a:t>
            </a:r>
            <a:r>
              <a:rPr lang="ja-JP" altLang="en-US" i="0" dirty="0">
                <a:solidFill>
                  <a:srgbClr val="1A1A1C"/>
                </a:solidFill>
                <a:effectLst/>
                <a:latin typeface="Meiryo UI" panose="020B0604030504040204" pitchFamily="50" charset="-128"/>
                <a:ea typeface="Meiryo UI" panose="020B0604030504040204" pitchFamily="50" charset="-128"/>
              </a:rPr>
              <a:t>メンバー専用ページで</a:t>
            </a:r>
            <a:r>
              <a:rPr lang="zh-TW" altLang="en-US" i="0" dirty="0">
                <a:solidFill>
                  <a:srgbClr val="1A1A1C"/>
                </a:solidFill>
                <a:effectLst/>
                <a:latin typeface="Meiryo UI" panose="020B0604030504040204" pitchFamily="50" charset="-128"/>
                <a:ea typeface="Meiryo UI" panose="020B0604030504040204" pitchFamily="50" charset="-128"/>
                <a:hlinkClick r:id="rId3"/>
              </a:rPr>
              <a:t>調達仕様書雛形</a:t>
            </a:r>
            <a:r>
              <a:rPr lang="ja-JP" altLang="en-US" i="0" dirty="0">
                <a:solidFill>
                  <a:srgbClr val="1A1A1C"/>
                </a:solidFill>
                <a:effectLst/>
                <a:latin typeface="Meiryo UI" panose="020B0604030504040204" pitchFamily="50" charset="-128"/>
                <a:ea typeface="Meiryo UI" panose="020B0604030504040204" pitchFamily="50" charset="-128"/>
              </a:rPr>
              <a:t>を提供している。</a:t>
            </a:r>
            <a:r>
              <a:rPr lang="ja-JP" altLang="en-US" i="0" dirty="0">
                <a:effectLst/>
                <a:latin typeface="Meiryo UI" panose="020B0604030504040204" pitchFamily="50" charset="-128"/>
                <a:ea typeface="Meiryo UI" panose="020B0604030504040204" pitchFamily="50" charset="-128"/>
              </a:rPr>
              <a:t>なお、アクセスには、</a:t>
            </a:r>
            <a:r>
              <a:rPr lang="en-US" altLang="ja-JP" i="0" dirty="0">
                <a:effectLst/>
                <a:latin typeface="Meiryo UI" panose="020B0604030504040204" pitchFamily="50" charset="-128"/>
                <a:ea typeface="Meiryo UI" panose="020B0604030504040204" pitchFamily="50" charset="-128"/>
              </a:rPr>
              <a:t>GCAS</a:t>
            </a:r>
            <a:r>
              <a:rPr lang="ja-JP" altLang="en-US" i="0" dirty="0">
                <a:effectLst/>
                <a:latin typeface="Meiryo UI" panose="020B0604030504040204" pitchFamily="50" charset="-128"/>
                <a:ea typeface="Meiryo UI" panose="020B0604030504040204" pitchFamily="50" charset="-128"/>
              </a:rPr>
              <a:t>へのユーザー登録が必要である。</a:t>
            </a:r>
            <a:endParaRPr lang="en-US" altLang="ja-JP" i="0" dirty="0">
              <a:effectLst/>
              <a:latin typeface="Meiryo UI" panose="020B0604030504040204" pitchFamily="50" charset="-128"/>
              <a:ea typeface="Meiryo UI" panose="020B0604030504040204" pitchFamily="50" charset="-128"/>
            </a:endParaRPr>
          </a:p>
          <a:p>
            <a:endParaRPr lang="en-US"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3-7.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調達</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35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a:bodyPr>
          <a:lstStyle/>
          <a:p>
            <a:pPr marL="342900" indent="-342900">
              <a:buFont typeface="Arial" panose="020B0604020202020204" pitchFamily="34" charset="0"/>
              <a:buChar char="•"/>
            </a:pPr>
            <a:r>
              <a:rPr lang="ja-JP" altLang="en-US" i="0">
                <a:solidFill>
                  <a:srgbClr val="1A1A1C"/>
                </a:solidFill>
                <a:effectLst/>
                <a:latin typeface="Meiryo UI" panose="020B0604030504040204" pitchFamily="50" charset="-128"/>
                <a:ea typeface="Meiryo UI" panose="020B0604030504040204" pitchFamily="50" charset="-128"/>
              </a:rPr>
              <a:t>利用の流れ</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ガバメントクラウドの利用を検討しているシステムの管理者およびその委託を受けている事業者は、</a:t>
            </a:r>
            <a:r>
              <a:rPr lang="ja-JP" altLang="en-US" b="1" i="0">
                <a:solidFill>
                  <a:srgbClr val="1A1A1C"/>
                </a:solidFill>
                <a:effectLst/>
                <a:latin typeface="Meiryo UI" panose="020B0604030504040204" pitchFamily="50" charset="-128"/>
                <a:ea typeface="Meiryo UI" panose="020B0604030504040204" pitchFamily="50" charset="-128"/>
              </a:rPr>
              <a:t>まず</a:t>
            </a:r>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へユーザー登録</a:t>
            </a:r>
            <a:r>
              <a:rPr lang="ja-JP" altLang="en-US" i="0">
                <a:solidFill>
                  <a:srgbClr val="1A1A1C"/>
                </a:solidFill>
                <a:effectLst/>
                <a:latin typeface="Meiryo UI" panose="020B0604030504040204" pitchFamily="50" charset="-128"/>
                <a:ea typeface="Meiryo UI" panose="020B0604030504040204" pitchFamily="50" charset="-128"/>
              </a:rPr>
              <a:t>を行う。</a:t>
            </a:r>
            <a:endParaRPr lang="en-US" altLang="ja-JP">
              <a:solidFill>
                <a:srgbClr val="1A1A1C"/>
              </a:solidFill>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ガバメントクラウド利用組織は、</a:t>
            </a:r>
            <a:r>
              <a:rPr lang="ja-JP" altLang="en-US" b="1" i="0">
                <a:solidFill>
                  <a:srgbClr val="1A1A1C"/>
                </a:solidFill>
                <a:effectLst/>
                <a:latin typeface="Meiryo UI" panose="020B0604030504040204" pitchFamily="50" charset="-128"/>
                <a:ea typeface="Meiryo UI" panose="020B0604030504040204" pitchFamily="50" charset="-128"/>
              </a:rPr>
              <a:t>各システムの予算取りのタイミングで、</a:t>
            </a:r>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へ、システム</a:t>
            </a:r>
            <a:r>
              <a:rPr lang="en-US" altLang="ja-JP" b="1" i="0">
                <a:solidFill>
                  <a:srgbClr val="1A1A1C"/>
                </a:solidFill>
                <a:effectLst/>
                <a:latin typeface="Meiryo UI" panose="020B0604030504040204" pitchFamily="50" charset="-128"/>
                <a:ea typeface="Meiryo UI" panose="020B0604030504040204" pitchFamily="50" charset="-128"/>
              </a:rPr>
              <a:t>ID</a:t>
            </a:r>
            <a:r>
              <a:rPr lang="ja-JP" altLang="en-US" b="1" i="0">
                <a:solidFill>
                  <a:srgbClr val="1A1A1C"/>
                </a:solidFill>
                <a:effectLst/>
                <a:latin typeface="Meiryo UI" panose="020B0604030504040204" pitchFamily="50" charset="-128"/>
                <a:ea typeface="Meiryo UI" panose="020B0604030504040204" pitchFamily="50" charset="-128"/>
              </a:rPr>
              <a:t>および</a:t>
            </a:r>
            <a:r>
              <a:rPr lang="en-US" altLang="ja-JP" b="1" i="0">
                <a:solidFill>
                  <a:srgbClr val="1A1A1C"/>
                </a:solidFill>
                <a:effectLst/>
                <a:latin typeface="Meiryo UI" panose="020B0604030504040204" pitchFamily="50" charset="-128"/>
                <a:ea typeface="Meiryo UI" panose="020B0604030504040204" pitchFamily="50" charset="-128"/>
              </a:rPr>
              <a:t>CSP</a:t>
            </a:r>
            <a:r>
              <a:rPr lang="ja-JP" altLang="en-US" b="1" i="0">
                <a:solidFill>
                  <a:srgbClr val="1A1A1C"/>
                </a:solidFill>
                <a:effectLst/>
                <a:latin typeface="Meiryo UI" panose="020B0604030504040204" pitchFamily="50" charset="-128"/>
                <a:ea typeface="Meiryo UI" panose="020B0604030504040204" pitchFamily="50" charset="-128"/>
              </a:rPr>
              <a:t>見積もりツールの見積もり結果もしくはそのリンク、追加で求められる情報を登録</a:t>
            </a:r>
            <a:r>
              <a:rPr lang="ja-JP" altLang="en-US" b="0" i="0">
                <a:solidFill>
                  <a:srgbClr val="1A1A1C"/>
                </a:solidFill>
                <a:effectLst/>
                <a:latin typeface="Meiryo UI" panose="020B0604030504040204" pitchFamily="50" charset="-128"/>
                <a:ea typeface="Meiryo UI" panose="020B0604030504040204" pitchFamily="50" charset="-128"/>
              </a:rPr>
              <a:t>する。</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開発構築事業者の調達の段階では、</a:t>
            </a:r>
            <a:r>
              <a:rPr lang="en-US" altLang="ja-JP" b="0" i="0">
                <a:solidFill>
                  <a:srgbClr val="1A1A1C"/>
                </a:solidFill>
                <a:effectLst/>
                <a:latin typeface="Meiryo UI" panose="020B0604030504040204" pitchFamily="50" charset="-128"/>
                <a:ea typeface="Meiryo UI" panose="020B0604030504040204" pitchFamily="50" charset="-128"/>
              </a:rPr>
              <a:t>CSP</a:t>
            </a:r>
            <a:r>
              <a:rPr lang="ja-JP" altLang="en-US" b="0" i="0">
                <a:solidFill>
                  <a:srgbClr val="1A1A1C"/>
                </a:solidFill>
                <a:effectLst/>
                <a:latin typeface="Meiryo UI" panose="020B0604030504040204" pitchFamily="50" charset="-128"/>
                <a:ea typeface="Meiryo UI" panose="020B0604030504040204" pitchFamily="50" charset="-128"/>
              </a:rPr>
              <a:t>見積もりやその他情報の更新を行う。</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1" i="0">
                <a:solidFill>
                  <a:srgbClr val="1A1A1C"/>
                </a:solidFill>
                <a:effectLst/>
                <a:latin typeface="Meiryo UI" panose="020B0604030504040204" pitchFamily="50" charset="-128"/>
                <a:ea typeface="Meiryo UI" panose="020B0604030504040204" pitchFamily="50" charset="-128"/>
              </a:rPr>
              <a:t>開発構築プロジェクト実行段階では、</a:t>
            </a:r>
            <a:r>
              <a:rPr lang="en-US" altLang="ja-JP" b="1" i="0">
                <a:solidFill>
                  <a:srgbClr val="1A1A1C"/>
                </a:solidFill>
                <a:effectLst/>
                <a:latin typeface="Meiryo UI" panose="020B0604030504040204" pitchFamily="50" charset="-128"/>
                <a:ea typeface="Meiryo UI" panose="020B0604030504040204" pitchFamily="50" charset="-128"/>
              </a:rPr>
              <a:t>CSP</a:t>
            </a:r>
            <a:r>
              <a:rPr lang="ja-JP" altLang="en-US" b="1" i="0">
                <a:solidFill>
                  <a:srgbClr val="1A1A1C"/>
                </a:solidFill>
                <a:effectLst/>
                <a:latin typeface="Meiryo UI" panose="020B0604030504040204" pitchFamily="50" charset="-128"/>
                <a:ea typeface="Meiryo UI" panose="020B0604030504040204" pitchFamily="50" charset="-128"/>
              </a:rPr>
              <a:t>見積もり情報を最終化し、必要な環境の払い出し申請</a:t>
            </a:r>
            <a:r>
              <a:rPr lang="ja-JP" altLang="en-US" b="0" i="0">
                <a:solidFill>
                  <a:srgbClr val="1A1A1C"/>
                </a:solidFill>
                <a:effectLst/>
                <a:latin typeface="Meiryo UI" panose="020B0604030504040204" pitchFamily="50" charset="-128"/>
                <a:ea typeface="Meiryo UI" panose="020B0604030504040204" pitchFamily="50" charset="-128"/>
              </a:rPr>
              <a:t>を行う。払い出された環境でガバメントクラウドからガイドされる初期設定を実施し、その後その環境にてシステム構築を行う。</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ja-JP" altLang="en-US" b="0" i="0">
                <a:solidFill>
                  <a:srgbClr val="1A1A1C"/>
                </a:solidFill>
                <a:effectLst/>
                <a:latin typeface="Meiryo UI" panose="020B0604030504040204" pitchFamily="50" charset="-128"/>
                <a:ea typeface="Meiryo UI" panose="020B0604030504040204" pitchFamily="50" charset="-128"/>
              </a:rPr>
              <a:t>システム運用段階では、各種ダッシュボードを活用しながら、サービスのサイズや利用の最適化を行い、中長期的にはアーキテクチャ変更も含めて最適化していく。</a:t>
            </a:r>
            <a:endParaRPr lang="en-US" altLang="ja-JP" b="0" i="0">
              <a:solidFill>
                <a:srgbClr val="1A1A1C"/>
              </a:solidFill>
              <a:effectLst/>
              <a:latin typeface="Meiryo UI" panose="020B0604030504040204" pitchFamily="50" charset="-128"/>
              <a:ea typeface="Meiryo UI" panose="020B0604030504040204" pitchFamily="50" charset="-128"/>
            </a:endParaRPr>
          </a:p>
          <a:p>
            <a:pPr marL="1028700" lvl="1" indent="-342900"/>
            <a:r>
              <a:rPr lang="en-US" altLang="ja-JP" b="1" i="0">
                <a:solidFill>
                  <a:srgbClr val="1A1A1C"/>
                </a:solidFill>
                <a:effectLst/>
                <a:latin typeface="Meiryo UI" panose="020B0604030504040204" pitchFamily="50" charset="-128"/>
                <a:ea typeface="Meiryo UI" panose="020B0604030504040204" pitchFamily="50" charset="-128"/>
              </a:rPr>
              <a:t>GCAS</a:t>
            </a:r>
            <a:r>
              <a:rPr lang="ja-JP" altLang="en-US" b="1" i="0">
                <a:solidFill>
                  <a:srgbClr val="1A1A1C"/>
                </a:solidFill>
                <a:effectLst/>
                <a:latin typeface="Meiryo UI" panose="020B0604030504040204" pitchFamily="50" charset="-128"/>
                <a:ea typeface="Meiryo UI" panose="020B0604030504040204" pitchFamily="50" charset="-128"/>
              </a:rPr>
              <a:t>の利用にはインターネット接続が必須</a:t>
            </a:r>
            <a:r>
              <a:rPr lang="ja-JP" altLang="en-US" b="0" i="0">
                <a:solidFill>
                  <a:srgbClr val="1A1A1C"/>
                </a:solidFill>
                <a:effectLst/>
                <a:latin typeface="Meiryo UI" panose="020B0604030504040204" pitchFamily="50" charset="-128"/>
                <a:ea typeface="Meiryo UI" panose="020B0604030504040204" pitchFamily="50" charset="-128"/>
              </a:rPr>
              <a:t>である。なお、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を利用するに当たり、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の整備、運用管理、サービス提供、利用及び調整に関する必要な事項については、</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アカウントを取得の上、</a:t>
            </a:r>
            <a:r>
              <a:rPr lang="en-US" altLang="ja-JP" b="0" i="0">
                <a:solidFill>
                  <a:srgbClr val="1A1A1C"/>
                </a:solidFill>
                <a:effectLst/>
                <a:latin typeface="Meiryo UI" panose="020B0604030504040204" pitchFamily="50" charset="-128"/>
                <a:ea typeface="Meiryo UI" panose="020B0604030504040204" pitchFamily="50" charset="-128"/>
              </a:rPr>
              <a:t>GCAS</a:t>
            </a:r>
            <a:r>
              <a:rPr lang="ja-JP" altLang="en-US" b="0" i="0">
                <a:solidFill>
                  <a:srgbClr val="1A1A1C"/>
                </a:solidFill>
                <a:effectLst/>
                <a:latin typeface="Meiryo UI" panose="020B0604030504040204" pitchFamily="50" charset="-128"/>
                <a:ea typeface="Meiryo UI" panose="020B0604030504040204" pitchFamily="50" charset="-128"/>
              </a:rPr>
              <a:t>ガイド</a:t>
            </a:r>
            <a:r>
              <a:rPr lang="en-US" altLang="ja-JP" b="0" i="0">
                <a:solidFill>
                  <a:srgbClr val="1A1A1C"/>
                </a:solidFill>
                <a:effectLst/>
                <a:latin typeface="Meiryo UI" panose="020B0604030504040204" pitchFamily="50" charset="-128"/>
                <a:ea typeface="Meiryo UI" panose="020B0604030504040204" pitchFamily="50" charset="-128"/>
              </a:rPr>
              <a:t>(</a:t>
            </a:r>
            <a:r>
              <a:rPr lang="ja-JP" altLang="en-US" b="0" i="0">
                <a:solidFill>
                  <a:srgbClr val="1A1A1C"/>
                </a:solidFill>
                <a:effectLst/>
                <a:latin typeface="Meiryo UI" panose="020B0604030504040204" pitchFamily="50" charset="-128"/>
                <a:ea typeface="Meiryo UI" panose="020B0604030504040204" pitchFamily="50" charset="-128"/>
              </a:rPr>
              <a:t>メンバー専用ページ</a:t>
            </a:r>
            <a:r>
              <a:rPr lang="en-US" altLang="ja-JP" b="0" i="0">
                <a:solidFill>
                  <a:srgbClr val="1A1A1C"/>
                </a:solidFill>
                <a:effectLst/>
                <a:latin typeface="Meiryo UI" panose="020B0604030504040204" pitchFamily="50" charset="-128"/>
                <a:ea typeface="Meiryo UI" panose="020B0604030504040204" pitchFamily="50" charset="-128"/>
              </a:rPr>
              <a:t>)</a:t>
            </a:r>
            <a:r>
              <a:rPr lang="ja-JP" altLang="en-US" b="0" i="0">
                <a:solidFill>
                  <a:srgbClr val="1A1A1C"/>
                </a:solidFill>
                <a:effectLst/>
                <a:latin typeface="Meiryo UI" panose="020B0604030504040204" pitchFamily="50" charset="-128"/>
                <a:ea typeface="Meiryo UI" panose="020B0604030504040204" pitchFamily="50" charset="-128"/>
              </a:rPr>
              <a:t>で公開されているドキュメントを参照すること。</a:t>
            </a:r>
            <a:endParaRPr lang="en-US" altLang="ja-JP" i="0">
              <a:solidFill>
                <a:srgbClr val="1A1A1C"/>
              </a:solidFill>
              <a:effectLst/>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- 8.1 </a:t>
            </a:r>
            <a:r>
              <a:rPr lang="ja-JP" altLang="en-US" sz="1400">
                <a:latin typeface="Meiryo UI" panose="020B0604030504040204" pitchFamily="50" charset="-128"/>
                <a:ea typeface="Meiryo UI" panose="020B0604030504040204" pitchFamily="50" charset="-128"/>
                <a:hlinkClick r:id="rId2"/>
              </a:rPr>
              <a:t>利用の流れ</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1107656" cy="706698"/>
          </a:xfrm>
        </p:spPr>
        <p:txBody>
          <a:bodyPr>
            <a:normAutofit/>
          </a:body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を用いて、ガバメントクラウドの利用申請や問い合わせが可能である。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3-8.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利用の流れ</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023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ガバメントクラウド利用における全体の流れ</a:t>
            </a:r>
            <a:endParaRPr lang="en-US">
              <a:latin typeface="Meiryo UI" panose="020B0604030504040204" pitchFamily="50" charset="-128"/>
              <a:ea typeface="Meiryo UI" panose="020B0604030504040204" pitchFamily="50" charset="-128"/>
            </a:endParaRPr>
          </a:p>
        </p:txBody>
      </p:sp>
      <p:sp>
        <p:nvSpPr>
          <p:cNvPr id="2" name="Text Placeholder 3">
            <a:extLst>
              <a:ext uri="{FF2B5EF4-FFF2-40B4-BE49-F238E27FC236}">
                <a16:creationId xmlns:a16="http://schemas.microsoft.com/office/drawing/2014/main" id="{DFF97B34-569A-9502-5A8F-7348166ABEB7}"/>
              </a:ext>
            </a:extLst>
          </p:cNvPr>
          <p:cNvSpPr txBox="1">
            <a:spLocks/>
          </p:cNvSpPr>
          <p:nvPr/>
        </p:nvSpPr>
        <p:spPr>
          <a:xfrm>
            <a:off x="742588" y="6427845"/>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- 7 </a:t>
            </a:r>
            <a:r>
              <a:rPr lang="ja-JP" altLang="en-US" sz="1400">
                <a:latin typeface="Meiryo UI" panose="020B0604030504040204" pitchFamily="50" charset="-128"/>
                <a:ea typeface="Meiryo UI" panose="020B0604030504040204" pitchFamily="50" charset="-128"/>
                <a:hlinkClick r:id="rId2"/>
              </a:rPr>
              <a:t>調達</a:t>
            </a:r>
            <a:endParaRPr lang="en-US" altLang="ja-JP" sz="14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D422BD3-C091-7A9C-CB1B-A668C96423FB}"/>
              </a:ext>
            </a:extLst>
          </p:cNvPr>
          <p:cNvPicPr>
            <a:picLocks noChangeAspect="1"/>
          </p:cNvPicPr>
          <p:nvPr/>
        </p:nvPicPr>
        <p:blipFill>
          <a:blip r:embed="rId3"/>
          <a:stretch>
            <a:fillRect/>
          </a:stretch>
        </p:blipFill>
        <p:spPr>
          <a:xfrm>
            <a:off x="2245453" y="2029815"/>
            <a:ext cx="7701093" cy="4422138"/>
          </a:xfrm>
          <a:prstGeom prst="rect">
            <a:avLst/>
          </a:prstGeom>
        </p:spPr>
      </p:pic>
      <p:sp>
        <p:nvSpPr>
          <p:cNvPr id="4" name="Text Placeholder 4">
            <a:extLst>
              <a:ext uri="{FF2B5EF4-FFF2-40B4-BE49-F238E27FC236}">
                <a16:creationId xmlns:a16="http://schemas.microsoft.com/office/drawing/2014/main" id="{978C417B-DCBC-5E81-4627-8D57BF767AAB}"/>
              </a:ext>
            </a:extLst>
          </p:cNvPr>
          <p:cNvSpPr txBox="1">
            <a:spLocks/>
          </p:cNvSpPr>
          <p:nvPr/>
        </p:nvSpPr>
        <p:spPr>
          <a:xfrm>
            <a:off x="742599" y="1022400"/>
            <a:ext cx="10706871" cy="706698"/>
          </a:xfrm>
          <a:prstGeom prst="rect">
            <a:avLst/>
          </a:prstGeom>
        </p:spPr>
        <p:txBody>
          <a:bodyPr vert="horz" lIns="0" tIns="0" rIns="0" bIns="0" rtlCol="0">
            <a:normAutofit fontScale="925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rtl="0">
              <a:lnSpc>
                <a:spcPct val="100000"/>
              </a:lnSpc>
              <a:spcBef>
                <a:spcPts val="0"/>
              </a:spcBef>
              <a:spcAft>
                <a:spcPts val="0"/>
              </a:spcAft>
              <a:buNone/>
            </a:pPr>
            <a:r>
              <a:rPr lang="ja-JP" altLang="en-US" sz="2000" dirty="0">
                <a:latin typeface="Meiryo UI" panose="020B0604030504040204" pitchFamily="50" charset="-128"/>
                <a:ea typeface="Meiryo UI" panose="020B0604030504040204" pitchFamily="50" charset="-128"/>
              </a:rPr>
              <a:t>ガバメントクラウドを利用するに当たって必要な準備作業と標準的な手続きは、メンバー専用ページの</a:t>
            </a:r>
            <a:r>
              <a:rPr lang="ja-JP" altLang="en-US" sz="2000" i="0" dirty="0">
                <a:solidFill>
                  <a:srgbClr val="1A1A1C"/>
                </a:solidFill>
                <a:effectLst/>
                <a:latin typeface="Meiryo UI" panose="020B0604030504040204" pitchFamily="50" charset="-128"/>
                <a:ea typeface="Meiryo UI" panose="020B0604030504040204" pitchFamily="50" charset="-128"/>
                <a:hlinkClick r:id="rId4"/>
              </a:rPr>
              <a:t>ガバメントクラウド手続き概要（全編）</a:t>
            </a:r>
            <a:r>
              <a:rPr lang="ja-JP" altLang="en-US" sz="2000" dirty="0">
                <a:latin typeface="Meiryo UI" panose="020B0604030504040204" pitchFamily="50" charset="-128"/>
                <a:ea typeface="Meiryo UI" panose="020B0604030504040204" pitchFamily="50" charset="-128"/>
              </a:rPr>
              <a:t>に掲載している。なお、アクセスには、</a:t>
            </a:r>
            <a:r>
              <a:rPr lang="en-US" altLang="ja-JP" sz="2000" dirty="0">
                <a:latin typeface="Meiryo UI" panose="020B0604030504040204" pitchFamily="50" charset="-128"/>
                <a:ea typeface="Meiryo UI" panose="020B0604030504040204" pitchFamily="50" charset="-128"/>
              </a:rPr>
              <a:t>GCAS</a:t>
            </a:r>
            <a:r>
              <a:rPr lang="ja-JP" altLang="en-US" sz="2000" dirty="0">
                <a:latin typeface="Meiryo UI" panose="020B0604030504040204" pitchFamily="50" charset="-128"/>
                <a:ea typeface="Meiryo UI" panose="020B0604030504040204" pitchFamily="50" charset="-128"/>
              </a:rPr>
              <a:t>へのユーザー登録が必要である。</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4231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vert="horz" lIns="0" tIns="0" rIns="0" bIns="0" rtlCol="0" anchor="t">
            <a:normAutofit fontScale="70000" lnSpcReduction="20000"/>
          </a:bodyPr>
          <a:lstStyle/>
          <a:p>
            <a:pPr marL="342900" indent="-342900">
              <a:buFont typeface="Arial" panose="020B0604020202020204" pitchFamily="34" charset="0"/>
              <a:buChar char="•"/>
            </a:pPr>
            <a:r>
              <a:rPr lang="ja-JP" altLang="en-US" dirty="0">
                <a:latin typeface="Meiryo UI"/>
                <a:ea typeface="Meiryo UI"/>
                <a:cs typeface="Arial"/>
              </a:rPr>
              <a:t>利用申請</a:t>
            </a:r>
          </a:p>
          <a:p>
            <a:pPr marL="1028700" lvl="1" indent="-342900"/>
            <a:r>
              <a:rPr lang="ja-JP" b="1" dirty="0">
                <a:latin typeface="Meiryo UI"/>
                <a:ea typeface="Meiryo UI"/>
                <a:cs typeface="Arial"/>
              </a:rPr>
              <a:t>利</a:t>
            </a:r>
            <a:r>
              <a:rPr lang="ja-JP" b="1" dirty="0">
                <a:latin typeface="Meiryo UI"/>
                <a:ea typeface="Meiryo UI"/>
              </a:rPr>
              <a:t>用者</a:t>
            </a:r>
            <a:r>
              <a:rPr lang="ja-JP" altLang="en-US" b="1" dirty="0">
                <a:latin typeface="Meiryo UI"/>
                <a:ea typeface="Meiryo UI"/>
              </a:rPr>
              <a:t>本人が、</a:t>
            </a:r>
            <a:r>
              <a:rPr lang="ja-JP" b="1" dirty="0">
                <a:latin typeface="Meiryo UI"/>
                <a:ea typeface="Meiryo UI"/>
              </a:rPr>
              <a:t>GCAS機能を利用し、氏名などの</a:t>
            </a:r>
            <a:r>
              <a:rPr lang="ja-JP" altLang="en-US" b="1" dirty="0">
                <a:latin typeface="Meiryo UI"/>
                <a:ea typeface="Meiryo UI"/>
              </a:rPr>
              <a:t>情報を登録する作業を行う</a:t>
            </a:r>
            <a:r>
              <a:rPr lang="ja-JP" b="1" dirty="0">
                <a:latin typeface="Meiryo UI"/>
                <a:ea typeface="Meiryo UI"/>
              </a:rPr>
              <a:t>。</a:t>
            </a:r>
            <a:r>
              <a:rPr lang="ja-JP" altLang="en-US" dirty="0">
                <a:latin typeface="Meiryo UI"/>
                <a:ea typeface="Meiryo UI"/>
              </a:rPr>
              <a:t>利用申請の際に、認証アプリケーションをインストールしたスマートフォンを使用してマイナンバーカードによる本人確認を行う必要がある。利用機関</a:t>
            </a:r>
            <a:r>
              <a:rPr lang="en-US" altLang="ja-JP" dirty="0">
                <a:latin typeface="Meiryo UI"/>
                <a:ea typeface="Meiryo UI"/>
              </a:rPr>
              <a:t>GCAS</a:t>
            </a:r>
            <a:r>
              <a:rPr lang="ja-JP" altLang="en-US" dirty="0">
                <a:latin typeface="Meiryo UI"/>
                <a:ea typeface="Meiryo UI"/>
              </a:rPr>
              <a:t>責任者が申請する場合は、マイナンバーカードによる本人確認に加えて、職責の確認のため、ガバメントクラウドチームが用意する電子署名を付与した所定の様式の添付が必要となる。スマートフォンが認証アプリケーションに対応していない等により、認証アプリケーションを利用できない場合は、</a:t>
            </a:r>
            <a:r>
              <a:rPr lang="en-US" altLang="ja-JP" dirty="0">
                <a:latin typeface="Meiryo UI"/>
                <a:ea typeface="Meiryo UI"/>
              </a:rPr>
              <a:t>PC</a:t>
            </a:r>
            <a:r>
              <a:rPr lang="ja-JP" altLang="en-US" dirty="0">
                <a:latin typeface="Meiryo UI"/>
                <a:ea typeface="Meiryo UI"/>
              </a:rPr>
              <a:t>上で「デジタル庁</a:t>
            </a:r>
            <a:r>
              <a:rPr lang="en-US" altLang="ja-JP" dirty="0">
                <a:latin typeface="Meiryo UI"/>
                <a:ea typeface="Meiryo UI"/>
              </a:rPr>
              <a:t>GPKI</a:t>
            </a:r>
            <a:r>
              <a:rPr lang="ja-JP" altLang="en-US" dirty="0">
                <a:latin typeface="Meiryo UI"/>
                <a:ea typeface="Meiryo UI"/>
              </a:rPr>
              <a:t>電子署名アプリ」を用いて本人確認を行うこと。「デジタル庁</a:t>
            </a:r>
            <a:r>
              <a:rPr lang="en-US" altLang="ja-JP" dirty="0">
                <a:latin typeface="Meiryo UI"/>
                <a:ea typeface="Meiryo UI"/>
              </a:rPr>
              <a:t>GPKI</a:t>
            </a:r>
            <a:r>
              <a:rPr lang="ja-JP" altLang="en-US" dirty="0">
                <a:latin typeface="Meiryo UI"/>
                <a:ea typeface="Meiryo UI"/>
              </a:rPr>
              <a:t>電子署名アプリ」について、不明な点等がある場合、必ずガバメントクラウドチームまで問合せを実施すること。</a:t>
            </a:r>
          </a:p>
          <a:p>
            <a:pPr marL="1028700" lvl="1" indent="-342900"/>
            <a:r>
              <a:rPr lang="ja-JP" altLang="en-US" dirty="0">
                <a:latin typeface="Meiryo UI"/>
                <a:ea typeface="Meiryo UI"/>
              </a:rPr>
              <a:t>なお、</a:t>
            </a:r>
            <a:r>
              <a:rPr lang="ja-JP" altLang="en-US" b="1" dirty="0">
                <a:latin typeface="Meiryo UI"/>
                <a:ea typeface="Meiryo UI"/>
              </a:rPr>
              <a:t>事前登録の際に登録した職場メールアドレスは、</a:t>
            </a:r>
            <a:r>
              <a:rPr lang="ja-JP" altLang="en-US" dirty="0">
                <a:latin typeface="Meiryo UI"/>
                <a:ea typeface="Meiryo UI"/>
              </a:rPr>
              <a:t>今後</a:t>
            </a:r>
            <a:r>
              <a:rPr lang="en-US" altLang="ja-JP" dirty="0">
                <a:latin typeface="Meiryo UI"/>
                <a:ea typeface="Meiryo UI"/>
              </a:rPr>
              <a:t>GCAS</a:t>
            </a:r>
            <a:r>
              <a:rPr lang="ja-JP" altLang="en-US" dirty="0">
                <a:latin typeface="Meiryo UI"/>
                <a:ea typeface="Meiryo UI"/>
              </a:rPr>
              <a:t>アカウントに紐づくメールのやり取りに利用されるため、</a:t>
            </a:r>
            <a:r>
              <a:rPr lang="ja-JP" altLang="en-US" b="1" dirty="0">
                <a:latin typeface="Meiryo UI"/>
                <a:ea typeface="Meiryo UI"/>
              </a:rPr>
              <a:t>常用されるものを選択すること。</a:t>
            </a:r>
            <a:r>
              <a:rPr lang="ja-JP" altLang="en-US" dirty="0">
                <a:latin typeface="Meiryo UI"/>
                <a:ea typeface="Meiryo UI"/>
              </a:rPr>
              <a:t>なお、</a:t>
            </a:r>
            <a:r>
              <a:rPr lang="en-US" altLang="ja-JP" dirty="0">
                <a:latin typeface="Meiryo UI"/>
                <a:ea typeface="Meiryo UI"/>
              </a:rPr>
              <a:t>GCAS</a:t>
            </a:r>
            <a:r>
              <a:rPr lang="ja-JP" altLang="en-US" dirty="0">
                <a:latin typeface="Meiryo UI"/>
                <a:ea typeface="Meiryo UI"/>
              </a:rPr>
              <a:t>アカウント自体（</a:t>
            </a:r>
            <a:r>
              <a:rPr lang="en-US" altLang="ja-JP" dirty="0">
                <a:latin typeface="Meiryo UI"/>
                <a:ea typeface="Meiryo UI"/>
              </a:rPr>
              <a:t>Google</a:t>
            </a:r>
            <a:r>
              <a:rPr lang="ja-JP" altLang="en-US" dirty="0">
                <a:latin typeface="Meiryo UI"/>
                <a:ea typeface="Meiryo UI"/>
              </a:rPr>
              <a:t>アカウント自体）が保有する</a:t>
            </a:r>
            <a:r>
              <a:rPr lang="en-US" altLang="ja-JP" dirty="0">
                <a:latin typeface="Meiryo UI"/>
                <a:ea typeface="Meiryo UI"/>
              </a:rPr>
              <a:t>G</a:t>
            </a:r>
            <a:r>
              <a:rPr lang="ja-JP" altLang="en-US" dirty="0">
                <a:latin typeface="Meiryo UI"/>
                <a:ea typeface="Meiryo UI"/>
              </a:rPr>
              <a:t>メールアドレス・</a:t>
            </a:r>
            <a:r>
              <a:rPr lang="en-US" altLang="ja-JP" dirty="0">
                <a:latin typeface="Meiryo UI"/>
                <a:ea typeface="Meiryo UI"/>
              </a:rPr>
              <a:t>G</a:t>
            </a:r>
            <a:r>
              <a:rPr lang="ja-JP" altLang="en-US" dirty="0">
                <a:latin typeface="Meiryo UI"/>
                <a:ea typeface="Meiryo UI"/>
              </a:rPr>
              <a:t>メール機能はセキュリティの観点より利用を制限している。</a:t>
            </a:r>
            <a:endParaRPr lang="en-US" altLang="ja-JP" dirty="0">
              <a:latin typeface="Meiryo UI"/>
              <a:ea typeface="Meiryo UI"/>
            </a:endParaRPr>
          </a:p>
          <a:p>
            <a:pPr marL="1028700" lvl="1" indent="-342900"/>
            <a:r>
              <a:rPr lang="ja-JP" altLang="en-US" b="1" dirty="0">
                <a:latin typeface="Meiryo UI" panose="020B0604030504040204" pitchFamily="50" charset="-128"/>
                <a:ea typeface="Meiryo UI" panose="020B0604030504040204" pitchFamily="50" charset="-128"/>
              </a:rPr>
              <a:t>事業者は</a:t>
            </a:r>
            <a:r>
              <a:rPr lang="ja-JP" altLang="en-US" dirty="0">
                <a:latin typeface="Meiryo UI" panose="020B0604030504040204" pitchFamily="50" charset="-128"/>
                <a:ea typeface="Meiryo UI" panose="020B0604030504040204" pitchFamily="50" charset="-128"/>
              </a:rPr>
              <a:t>各府省庁又は地方公共団体との間で</a:t>
            </a:r>
            <a:r>
              <a:rPr lang="ja-JP" altLang="en-US" b="1" dirty="0">
                <a:latin typeface="Meiryo UI" panose="020B0604030504040204" pitchFamily="50" charset="-128"/>
                <a:ea typeface="Meiryo UI" panose="020B0604030504040204" pitchFamily="50" charset="-128"/>
              </a:rPr>
              <a:t>守秘義務契約を締結した後に申請が可能</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dirty="0">
                <a:latin typeface="Meiryo UI"/>
                <a:ea typeface="Meiryo UI"/>
              </a:rPr>
              <a:t>初期設定</a:t>
            </a:r>
            <a:endParaRPr lang="ja-JP" altLang="en-US" b="0" i="0" dirty="0">
              <a:effectLst/>
              <a:latin typeface="Meiryo UI"/>
              <a:ea typeface="Meiryo UI"/>
            </a:endParaRPr>
          </a:p>
          <a:p>
            <a:pPr marL="1028700" lvl="1" indent="-342900"/>
            <a:r>
              <a:rPr lang="ja-JP" altLang="en-US" dirty="0">
                <a:latin typeface="Meiryo UI"/>
                <a:ea typeface="Meiryo UI"/>
              </a:rPr>
              <a:t>利用申請の承認後、</a:t>
            </a:r>
            <a:r>
              <a:rPr lang="ja-JP" altLang="en-US" b="1" dirty="0">
                <a:latin typeface="Meiryo UI"/>
                <a:ea typeface="Meiryo UI"/>
              </a:rPr>
              <a:t>利用者本人にアカウント発行通知が送付されるので、通知に記載されているアカウント情報をもとに初期パスワードの変更と多要素認証の設定を実施する。</a:t>
            </a:r>
            <a:r>
              <a:rPr lang="ja-JP" altLang="en-US" dirty="0">
                <a:solidFill>
                  <a:srgbClr val="1A1A1C"/>
                </a:solidFill>
                <a:latin typeface="Meiryo UI"/>
                <a:ea typeface="Meiryo UI"/>
              </a:rPr>
              <a:t>GCASのアカウント払い出し後の具体的な初期設定手順については</a:t>
            </a:r>
            <a:r>
              <a:rPr lang="ja-JP" altLang="en-US" b="0" i="0" dirty="0">
                <a:solidFill>
                  <a:srgbClr val="1A1A1C"/>
                </a:solidFill>
                <a:effectLst/>
                <a:latin typeface="Meiryo UI"/>
                <a:ea typeface="Meiryo UI"/>
              </a:rPr>
              <a:t>、</a:t>
            </a:r>
            <a:r>
              <a:rPr lang="ja-JP" altLang="en-US" b="0" i="0" dirty="0">
                <a:solidFill>
                  <a:srgbClr val="1A1A1C"/>
                </a:solidFill>
                <a:effectLst/>
                <a:latin typeface="Meiryo UI"/>
                <a:ea typeface="Meiryo UI"/>
                <a:hlinkClick r:id="rId2"/>
              </a:rPr>
              <a:t>「</a:t>
            </a:r>
            <a:r>
              <a:rPr lang="en-US" altLang="ja-JP" b="0" i="0" dirty="0">
                <a:solidFill>
                  <a:srgbClr val="1A1A1C"/>
                </a:solidFill>
                <a:effectLst/>
                <a:latin typeface="Meiryo UI"/>
                <a:ea typeface="Meiryo UI"/>
                <a:hlinkClick r:id="rId2"/>
              </a:rPr>
              <a:t>(3) GCAS</a:t>
            </a:r>
            <a:r>
              <a:rPr lang="ja-JP" altLang="en-US" b="0" i="0" dirty="0">
                <a:solidFill>
                  <a:srgbClr val="1A1A1C"/>
                </a:solidFill>
                <a:effectLst/>
                <a:latin typeface="Meiryo UI"/>
                <a:ea typeface="Meiryo UI"/>
                <a:hlinkClick r:id="rId2"/>
              </a:rPr>
              <a:t>認証方法」</a:t>
            </a:r>
            <a:r>
              <a:rPr lang="ja-JP" altLang="en-US" b="0" i="0" dirty="0">
                <a:solidFill>
                  <a:srgbClr val="1A1A1C"/>
                </a:solidFill>
                <a:effectLst/>
                <a:latin typeface="Meiryo UI"/>
                <a:ea typeface="Meiryo UI"/>
              </a:rPr>
              <a:t>を参照。</a:t>
            </a:r>
            <a:r>
              <a:rPr lang="ja-JP" altLang="en-US" b="1" i="0" dirty="0">
                <a:solidFill>
                  <a:srgbClr val="1A1A1C"/>
                </a:solidFill>
                <a:effectLst/>
                <a:latin typeface="Meiryo UI"/>
                <a:ea typeface="Meiryo UI"/>
              </a:rPr>
              <a:t>アカウント払い出し後、</a:t>
            </a:r>
            <a:r>
              <a:rPr lang="en-US" altLang="ja-JP" b="1" i="0" dirty="0">
                <a:solidFill>
                  <a:srgbClr val="1A1A1C"/>
                </a:solidFill>
                <a:effectLst/>
                <a:latin typeface="Meiryo UI"/>
                <a:ea typeface="Meiryo UI"/>
              </a:rPr>
              <a:t>2</a:t>
            </a:r>
            <a:r>
              <a:rPr lang="ja-JP" altLang="en-US" b="1" i="0" dirty="0">
                <a:solidFill>
                  <a:srgbClr val="1A1A1C"/>
                </a:solidFill>
                <a:effectLst/>
                <a:latin typeface="Meiryo UI"/>
                <a:ea typeface="Meiryo UI"/>
              </a:rPr>
              <a:t>週間以内に多要素認証を設定しなければ、</a:t>
            </a:r>
            <a:r>
              <a:rPr lang="en-US" altLang="ja-JP" b="1" i="0" dirty="0">
                <a:solidFill>
                  <a:srgbClr val="1A1A1C"/>
                </a:solidFill>
                <a:effectLst/>
                <a:latin typeface="Meiryo UI"/>
                <a:ea typeface="Meiryo UI"/>
              </a:rPr>
              <a:t>GCAS</a:t>
            </a:r>
            <a:r>
              <a:rPr lang="ja-JP" altLang="en-US" b="1" i="0" dirty="0">
                <a:solidFill>
                  <a:srgbClr val="1A1A1C"/>
                </a:solidFill>
                <a:effectLst/>
                <a:latin typeface="Meiryo UI"/>
                <a:ea typeface="Meiryo UI"/>
              </a:rPr>
              <a:t>アカウントが自動でロックされる。</a:t>
            </a:r>
            <a:endParaRPr lang="ja-JP" altLang="en-US" b="0" i="0" dirty="0">
              <a:solidFill>
                <a:srgbClr val="1A1A1C"/>
              </a:solidFill>
              <a:effectLst/>
              <a:latin typeface="Meiryo UI"/>
              <a:ea typeface="Meiryo UI"/>
            </a:endParaRPr>
          </a:p>
          <a:p>
            <a:pPr marL="342900" indent="-342900">
              <a:buFont typeface="Arial" panose="020B0604020202020204" pitchFamily="34" charset="0"/>
              <a:buChar char="•"/>
            </a:pPr>
            <a:r>
              <a:rPr lang="ja-JP" altLang="en-US" dirty="0">
                <a:solidFill>
                  <a:srgbClr val="1A1A1C"/>
                </a:solidFill>
                <a:latin typeface="Meiryo UI" panose="020B0604030504040204" pitchFamily="50" charset="-128"/>
                <a:ea typeface="Meiryo UI" panose="020B0604030504040204" pitchFamily="50" charset="-128"/>
              </a:rPr>
              <a:t>管理</a:t>
            </a:r>
            <a:endParaRPr lang="en-US" altLang="ja-JP" dirty="0">
              <a:solidFill>
                <a:srgbClr val="1A1A1C"/>
              </a:solidFill>
              <a:latin typeface="Meiryo UI" panose="020B0604030504040204" pitchFamily="50" charset="-128"/>
              <a:ea typeface="Meiryo UI" panose="020B0604030504040204" pitchFamily="50" charset="-128"/>
            </a:endParaRPr>
          </a:p>
          <a:p>
            <a:pPr marL="1028700" lvl="1" indent="-342900"/>
            <a:r>
              <a:rPr lang="ja-JP" altLang="en-US" b="1" dirty="0">
                <a:latin typeface="Meiryo UI" panose="020B0604030504040204" pitchFamily="50" charset="-128"/>
                <a:ea typeface="Meiryo UI" panose="020B0604030504040204" pitchFamily="50" charset="-128"/>
              </a:rPr>
              <a:t>アカウントの管理は利用システム単位で管理者が行い、定期的に棚卸を行うこと。</a:t>
            </a:r>
            <a:r>
              <a:rPr lang="ja-JP" altLang="en-US" dirty="0">
                <a:latin typeface="Meiryo UI" panose="020B0604030504040204" pitchFamily="50" charset="-128"/>
                <a:ea typeface="Meiryo UI" panose="020B0604030504040204" pitchFamily="50" charset="-128"/>
              </a:rPr>
              <a:t>異動等に伴うアカウント削除、権限の変更等の手続きについては、</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アカウント取得後、</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ガイド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メンバー専用ページ</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で公開されているドキュメントを参照すること。</a:t>
            </a:r>
            <a:r>
              <a:rPr lang="en-US" altLang="ja-JP" dirty="0">
                <a:latin typeface="Meiryo UI" panose="020B0604030504040204" pitchFamily="50" charset="-128"/>
                <a:ea typeface="Meiryo UI" panose="020B0604030504040204" pitchFamily="50" charset="-128"/>
              </a:rPr>
              <a:t>GCAS</a:t>
            </a:r>
            <a:r>
              <a:rPr lang="ja-JP" altLang="en-US" dirty="0">
                <a:latin typeface="Meiryo UI" panose="020B0604030504040204" pitchFamily="50" charset="-128"/>
                <a:ea typeface="Meiryo UI" panose="020B0604030504040204" pitchFamily="50" charset="-128"/>
              </a:rPr>
              <a:t>アカウントに紐づく情報の変更がある場合にも本項の記載に準じて行うこと。</a:t>
            </a:r>
            <a:endParaRPr lang="en-US" altLang="ja-JP" dirty="0">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- 8.2 </a:t>
            </a:r>
            <a:r>
              <a:rPr lang="ja-JP" altLang="en-US" sz="1400">
                <a:latin typeface="Meiryo UI" panose="020B0604030504040204" pitchFamily="50" charset="-128"/>
                <a:ea typeface="Meiryo UI" panose="020B0604030504040204" pitchFamily="50" charset="-128"/>
                <a:hlinkClick r:id="rId2"/>
              </a:rPr>
              <a:t>ユーザー登録</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vert="horz" lIns="0" tIns="0" rIns="0" bIns="0" rtlCol="0" anchor="t">
            <a:normAutofit fontScale="85000" lnSpcReduction="10000"/>
          </a:bodyPr>
          <a:lstStyle/>
          <a:p>
            <a:r>
              <a:rPr lang="en-US" altLang="ja-JP" dirty="0">
                <a:latin typeface="Meiryo UI"/>
                <a:ea typeface="Meiryo UI"/>
              </a:rPr>
              <a:t>GCAS</a:t>
            </a:r>
            <a:r>
              <a:rPr lang="ja-JP" altLang="en-US" dirty="0">
                <a:latin typeface="Meiryo UI"/>
                <a:ea typeface="Meiryo UI"/>
              </a:rPr>
              <a:t>の利用開始の手続きとして、</a:t>
            </a:r>
            <a:r>
              <a:rPr lang="ja-JP" dirty="0">
                <a:latin typeface="Meiryo UI"/>
                <a:ea typeface="Meiryo UI"/>
              </a:rPr>
              <a:t>GCAS利用者本人が利用申請と初期設定を行う。</a:t>
            </a:r>
            <a:endParaRPr lang="en-US" dirty="0">
              <a:latin typeface="Meiryo UI"/>
              <a:ea typeface="Meiryo UI"/>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3-9.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ユーザー登録（</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アカウントの作成）</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74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ガバメントクラウド利用概要</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ガバメントクラウドの利用を検討または利用開始する上で必要となる技術的な情報を記すことで、具体的な利用検討や利用開始ができるようになることを目的とした文書である。</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2"/>
              </a:rPr>
              <a:t>AWS</a:t>
            </a:r>
            <a:r>
              <a:rPr lang="ja-JP" altLang="en-US">
                <a:latin typeface="Meiryo UI" panose="020B0604030504040204" pitchFamily="50" charset="-128"/>
                <a:ea typeface="Meiryo UI" panose="020B0604030504040204" pitchFamily="50" charset="-128"/>
                <a:hlinkClick r:id="rId2"/>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3"/>
              </a:rPr>
              <a:t>Google Cloud</a:t>
            </a:r>
            <a:r>
              <a:rPr lang="ja-JP" altLang="en-US">
                <a:latin typeface="Meiryo UI" panose="020B0604030504040204" pitchFamily="50" charset="-128"/>
                <a:ea typeface="Meiryo UI" panose="020B0604030504040204" pitchFamily="50" charset="-128"/>
                <a:hlinkClick r:id="rId3"/>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4"/>
              </a:rPr>
              <a:t>Azure</a:t>
            </a:r>
            <a:r>
              <a:rPr lang="ja-JP" altLang="en-US">
                <a:latin typeface="Meiryo UI" panose="020B0604030504040204" pitchFamily="50" charset="-128"/>
                <a:ea typeface="Meiryo UI" panose="020B0604030504040204" pitchFamily="50" charset="-128"/>
                <a:hlinkClick r:id="rId4"/>
              </a:rPr>
              <a:t>編</a:t>
            </a:r>
            <a:endParaRPr lang="en-US" altLang="ja-JP">
              <a:latin typeface="Meiryo UI" panose="020B0604030504040204" pitchFamily="50" charset="-128"/>
              <a:ea typeface="Meiryo UI" panose="020B0604030504040204" pitchFamily="50" charset="-128"/>
            </a:endParaRPr>
          </a:p>
          <a:p>
            <a:pPr marL="1485900" lvl="2" indent="-342900"/>
            <a:r>
              <a:rPr lang="en-US" altLang="ja-JP">
                <a:latin typeface="Meiryo UI" panose="020B0604030504040204" pitchFamily="50" charset="-128"/>
                <a:ea typeface="Meiryo UI" panose="020B0604030504040204" pitchFamily="50" charset="-128"/>
                <a:hlinkClick r:id="rId5"/>
              </a:rPr>
              <a:t>OCI</a:t>
            </a:r>
            <a:r>
              <a:rPr lang="ja-JP" altLang="en-US">
                <a:latin typeface="Meiryo UI" panose="020B0604030504040204" pitchFamily="50" charset="-128"/>
                <a:ea typeface="Meiryo UI" panose="020B0604030504040204" pitchFamily="50" charset="-128"/>
                <a:hlinkClick r:id="rId5"/>
              </a:rPr>
              <a:t>編</a:t>
            </a:r>
            <a:endParaRPr lang="en-US" altLang="ja-JP">
              <a:latin typeface="Meiryo UI" panose="020B0604030504040204" pitchFamily="50" charset="-128"/>
              <a:ea typeface="Meiryo UI" panose="020B0604030504040204" pitchFamily="50" charset="-128"/>
            </a:endParaRPr>
          </a:p>
          <a:p>
            <a:pPr marL="342900" indent="-342900"/>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hlinkClick r:id="rId6"/>
              </a:rPr>
              <a:t>技術マニュアル</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ガバメントクラウド利用組織がガバメントクラウドを利用する際の利用方法および技術的な特徴・要素・制約事項を理解することを目的とした文書である。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クラウド利用料の予実管理と最適化、システム移行ガイド、</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システム移行ノウハウ等を掲載。</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16</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lstStyle/>
          <a:p>
            <a:r>
              <a:rPr lang="ja-JP" altLang="en-US">
                <a:latin typeface="Meiryo UI" panose="020B0604030504040204" pitchFamily="50" charset="-128"/>
                <a:ea typeface="Meiryo UI" panose="020B0604030504040204" pitchFamily="50" charset="-128"/>
              </a:rPr>
              <a:t>各</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の技術的な構成と利用方法を記したガイドを提供している。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4-1.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66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17</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アーキテクチャの検討の際には</a:t>
            </a:r>
            <a:r>
              <a:rPr lang="en-US" altLang="ja-JP" err="1">
                <a:latin typeface="Meiryo UI" panose="020B0604030504040204" pitchFamily="50" charset="-128"/>
                <a:ea typeface="Meiryo UI" panose="020B0604030504040204" pitchFamily="50" charset="-128"/>
              </a:rPr>
              <a:t>Replatform</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Rebuild</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Repurchase</a:t>
            </a:r>
            <a:r>
              <a:rPr lang="ja-JP" altLang="en-US">
                <a:latin typeface="Meiryo UI" panose="020B0604030504040204" pitchFamily="50" charset="-128"/>
                <a:ea typeface="Meiryo UI" panose="020B0604030504040204" pitchFamily="50" charset="-128"/>
              </a:rPr>
              <a:t>の</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パターンを意識した検討を行うこと。</a:t>
            </a:r>
            <a:r>
              <a:rPr lang="en-US" altLang="ja-JP">
                <a:latin typeface="Meiryo UI" panose="020B0604030504040204" pitchFamily="50" charset="-128"/>
                <a:ea typeface="Meiryo UI" panose="020B0604030504040204" pitchFamily="50" charset="-128"/>
              </a:rPr>
              <a:t>Rehost(</a:t>
            </a:r>
            <a:r>
              <a:rPr lang="ja-JP" altLang="en-US">
                <a:latin typeface="Meiryo UI" panose="020B0604030504040204" pitchFamily="50" charset="-128"/>
                <a:ea typeface="Meiryo UI" panose="020B0604030504040204" pitchFamily="50" charset="-128"/>
              </a:rPr>
              <a:t>リフト＆シフト</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ではガバメントクラウドを利用できない。</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 </a:t>
            </a:r>
            <a:r>
              <a:rPr lang="ja-JP" altLang="en-US" sz="1400">
                <a:latin typeface="Meiryo UI" panose="020B0604030504040204" pitchFamily="50" charset="-128"/>
                <a:ea typeface="Meiryo UI" panose="020B0604030504040204" pitchFamily="50" charset="-128"/>
              </a:rPr>
              <a:t>ガバメントクラウド利用概要</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技術マニュアル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システム移行ガイド</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4EB8F0B-AFFD-D657-4B23-63DDF30D87F0}"/>
              </a:ext>
            </a:extLst>
          </p:cNvPr>
          <p:cNvPicPr>
            <a:picLocks noChangeAspect="1"/>
          </p:cNvPicPr>
          <p:nvPr/>
        </p:nvPicPr>
        <p:blipFill>
          <a:blip r:embed="rId2"/>
          <a:stretch>
            <a:fillRect/>
          </a:stretch>
        </p:blipFill>
        <p:spPr>
          <a:xfrm>
            <a:off x="2577334" y="1989000"/>
            <a:ext cx="7044838" cy="4698639"/>
          </a:xfrm>
          <a:prstGeom prst="rect">
            <a:avLst/>
          </a:prstGeom>
        </p:spPr>
      </p:pic>
      <p:sp>
        <p:nvSpPr>
          <p:cNvPr id="9" name="Text Placeholder 3">
            <a:extLst>
              <a:ext uri="{FF2B5EF4-FFF2-40B4-BE49-F238E27FC236}">
                <a16:creationId xmlns:a16="http://schemas.microsoft.com/office/drawing/2014/main" id="{25B39711-4622-836B-86F8-443406868D11}"/>
              </a:ext>
            </a:extLst>
          </p:cNvPr>
          <p:cNvSpPr txBox="1">
            <a:spLocks/>
          </p:cNvSpPr>
          <p:nvPr/>
        </p:nvSpPr>
        <p:spPr>
          <a:xfrm>
            <a:off x="742588" y="6367463"/>
            <a:ext cx="10618413" cy="365125"/>
          </a:xfrm>
          <a:prstGeom prst="rect">
            <a:avLst/>
          </a:prstGeom>
        </p:spPr>
        <p:txBody>
          <a:bodyPr vert="horz" lIns="0" tIns="45720" rIns="9000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kumimoji="1" sz="9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a:latin typeface="Meiryo UI" panose="020B0604030504040204" pitchFamily="50" charset="-128"/>
                <a:ea typeface="Meiryo UI" panose="020B0604030504040204" pitchFamily="50" charset="-128"/>
                <a:hlinkClick r:id="rId3"/>
              </a:rPr>
              <a:t>技術マニュアル</a:t>
            </a:r>
            <a:endParaRPr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8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ガバメントクラウド利用システムにおけるセキュリティ対策 共通</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ガバメントクラウドにおけるセキュリティは、責任共有モデルにより各利用システム、ガバメントクラウド管理組織、</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の三種類に責任範囲が分割される。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5-1. </a:t>
            </a:r>
            <a:r>
              <a:rPr lang="ja-JP" altLang="en-US" sz="1400">
                <a:latin typeface="Meiryo UI" panose="020B0604030504040204" pitchFamily="50" charset="-128"/>
                <a:ea typeface="Meiryo UI" panose="020B0604030504040204" pitchFamily="50" charset="-128"/>
              </a:rPr>
              <a:t>ガバメントクラウド利用システムにおけるセキュリティ対策 共通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セキュリティの全体像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8B9686EB-D7B5-5A43-0815-5993FA10B404}"/>
              </a:ext>
            </a:extLst>
          </p:cNvPr>
          <p:cNvPicPr>
            <a:picLocks noChangeAspect="1"/>
          </p:cNvPicPr>
          <p:nvPr/>
        </p:nvPicPr>
        <p:blipFill>
          <a:blip r:embed="rId3"/>
          <a:stretch>
            <a:fillRect/>
          </a:stretch>
        </p:blipFill>
        <p:spPr>
          <a:xfrm>
            <a:off x="1366095" y="1988837"/>
            <a:ext cx="9459809" cy="4378301"/>
          </a:xfrm>
          <a:prstGeom prst="rect">
            <a:avLst/>
          </a:prstGeom>
        </p:spPr>
      </p:pic>
    </p:spTree>
    <p:extLst>
      <p:ext uri="{BB962C8B-B14F-4D97-AF65-F5344CB8AC3E}">
        <p14:creationId xmlns:p14="http://schemas.microsoft.com/office/powerpoint/2010/main" val="336726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850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リファレンスアーキテクチャの目的</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リファレンスアーキテクチャの目的は、</a:t>
            </a:r>
            <a:r>
              <a:rPr lang="ja-JP" altLang="en-US" b="1">
                <a:latin typeface="Meiryo UI" panose="020B0604030504040204" pitchFamily="50" charset="-128"/>
                <a:ea typeface="Meiryo UI" panose="020B0604030504040204" pitchFamily="50" charset="-128"/>
              </a:rPr>
              <a:t>各システムにおけるモダン化されたクラウドネイティブなシステム品質の確保</a:t>
            </a:r>
            <a:r>
              <a:rPr lang="ja-JP" altLang="en-US">
                <a:latin typeface="Meiryo UI" panose="020B0604030504040204" pitchFamily="50" charset="-128"/>
                <a:ea typeface="Meiryo UI" panose="020B0604030504040204" pitchFamily="50" charset="-128"/>
              </a:rPr>
              <a:t>に加え、</a:t>
            </a:r>
            <a:r>
              <a:rPr lang="ja-JP" altLang="en-US" b="1">
                <a:latin typeface="Meiryo UI" panose="020B0604030504040204" pitchFamily="50" charset="-128"/>
                <a:ea typeface="Meiryo UI" panose="020B0604030504040204" pitchFamily="50" charset="-128"/>
              </a:rPr>
              <a:t>アーキテクチャ設計の生産性の向上</a:t>
            </a:r>
            <a:r>
              <a:rPr lang="ja-JP" altLang="en-US">
                <a:latin typeface="Meiryo UI" panose="020B0604030504040204" pitchFamily="50" charset="-128"/>
                <a:ea typeface="Meiryo UI" panose="020B0604030504040204" pitchFamily="50" charset="-128"/>
              </a:rPr>
              <a:t>にある。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また、アーキテクチャ設計における車輪の再発明を最小化し、</a:t>
            </a:r>
            <a:r>
              <a:rPr lang="ja-JP" altLang="en-US" b="1">
                <a:latin typeface="Meiryo UI" panose="020B0604030504040204" pitchFamily="50" charset="-128"/>
                <a:ea typeface="Meiryo UI" panose="020B0604030504040204" pitchFamily="50" charset="-128"/>
              </a:rPr>
              <a:t>優れた設計を広く共有する</a:t>
            </a:r>
            <a:r>
              <a:rPr lang="ja-JP" altLang="en-US">
                <a:latin typeface="Meiryo UI" panose="020B0604030504040204" pitchFamily="50" charset="-128"/>
                <a:ea typeface="Meiryo UI" panose="020B0604030504040204" pitchFamily="50" charset="-128"/>
              </a:rPr>
              <a:t>ことも企図している。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更には、リファレンスアーキテクチャを用いることで、見積り依頼や調達仕様書で示すシステム構成についても、品質と生産性の向上が期待される。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リファレンスアーキテクチャの使い方</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見積り取得のためのシステム構成例や、調達仕様におけるシステム構成例としては、そのまま利用することが概ね可能</a:t>
            </a:r>
            <a:r>
              <a:rPr lang="ja-JP" altLang="en-US">
                <a:latin typeface="Meiryo UI" panose="020B0604030504040204" pitchFamily="50" charset="-128"/>
                <a:ea typeface="Meiryo UI" panose="020B0604030504040204" pitchFamily="50" charset="-128"/>
              </a:rPr>
              <a:t>である。見積りについては、ブロック単位でクラウド利用料やアプリケーション開発費用を取得すれば、積み上げの基礎となる数字が概ね妥当に算出可能となる。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リファレンスアーキテクチャで代替可能な部分はシステム構成図（アーキテクチャ設計）のみであり、</a:t>
            </a:r>
            <a:r>
              <a:rPr lang="ja-JP" altLang="en-US" b="1">
                <a:latin typeface="Meiryo UI" panose="020B0604030504040204" pitchFamily="50" charset="-128"/>
                <a:ea typeface="Meiryo UI" panose="020B0604030504040204" pitchFamily="50" charset="-128"/>
              </a:rPr>
              <a:t>要件定義（機能・非機能）作業については、従来と同様に必要</a:t>
            </a:r>
            <a:r>
              <a:rPr lang="ja-JP" altLang="en-US">
                <a:latin typeface="Meiryo UI" panose="020B0604030504040204" pitchFamily="50" charset="-128"/>
                <a:ea typeface="Meiryo UI" panose="020B0604030504040204" pitchFamily="50" charset="-128"/>
              </a:rPr>
              <a:t>となる。</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リファレンスアーキテクチャは全ての機能を網羅するものではない</a:t>
            </a:r>
            <a:r>
              <a:rPr lang="ja-JP" altLang="en-US">
                <a:latin typeface="Meiryo UI" panose="020B0604030504040204" pitchFamily="50" charset="-128"/>
                <a:ea typeface="Meiryo UI" panose="020B0604030504040204" pitchFamily="50" charset="-128"/>
              </a:rPr>
              <a:t>ため、適宜、各システムにおいて必要なブロックを追加されたい。また、追加されるブロックに汎用性が期待される場合はガバメントクラウドチームにフィードバックをお願いしたい。また、リファレンスアーキテクチャよりも優れた実装を行う場合やリファレンスアーキテクチャの陳腐化が明らかな場合についてもフィードバックをお願いしたい。</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19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行政官による見積依頼、事業者によるシステム構成検討のベースに使用できるアーキテクチャ図として、リファレンスアーキテクチャを提供している。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sz="1400">
                <a:latin typeface="Meiryo UI" panose="020B0604030504040204" pitchFamily="50" charset="-128"/>
                <a:ea typeface="Meiryo UI" panose="020B0604030504040204" pitchFamily="50" charset="-128"/>
              </a:rPr>
              <a:t>6-1. </a:t>
            </a:r>
            <a:r>
              <a:rPr lang="ja-JP" altLang="en-US" sz="1400">
                <a:latin typeface="Meiryo UI" panose="020B0604030504040204" pitchFamily="50" charset="-128"/>
                <a:ea typeface="Meiryo UI" panose="020B0604030504040204" pitchFamily="50" charset="-128"/>
              </a:rPr>
              <a:t>リファレンスアーキテクチャ </a:t>
            </a:r>
            <a:r>
              <a:rPr lang="en-US" altLang="ja-JP">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48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ACFAA77-DA27-56C8-218A-558F2312ECE0}"/>
              </a:ext>
            </a:extLst>
          </p:cNvPr>
          <p:cNvSpPr>
            <a:spLocks noGrp="1"/>
          </p:cNvSpPr>
          <p:nvPr>
            <p:ph type="body" sz="quarter" idx="19"/>
          </p:nvPr>
        </p:nvSpPr>
        <p:spPr>
          <a:xfrm>
            <a:off x="742600" y="922788"/>
            <a:ext cx="5353400" cy="5809637"/>
          </a:xfrm>
        </p:spPr>
        <p:txBody>
          <a:bodyPr>
            <a:noAutofit/>
          </a:bodyPr>
          <a:lstStyle/>
          <a:p>
            <a:r>
              <a:rPr lang="ja-JP" altLang="en-US" sz="1800">
                <a:latin typeface="Meiryo UI" panose="020B0604030504040204" pitchFamily="50" charset="-128"/>
                <a:ea typeface="Meiryo UI" panose="020B0604030504040204" pitchFamily="50" charset="-128"/>
              </a:rPr>
              <a:t>はじめに</a:t>
            </a:r>
            <a:endParaRPr lang="en-US" altLang="ja-JP" sz="1800">
              <a:latin typeface="Meiryo UI" panose="020B0604030504040204" pitchFamily="50" charset="-128"/>
              <a:ea typeface="Meiryo UI" panose="020B0604030504040204" pitchFamily="50" charset="-128"/>
            </a:endParaRPr>
          </a:p>
          <a:p>
            <a:r>
              <a:rPr lang="en-US" altLang="ja-JP" sz="1800">
                <a:latin typeface="Meiryo UI" panose="020B0604030504040204" pitchFamily="50" charset="-128"/>
                <a:ea typeface="Meiryo UI" panose="020B0604030504040204" pitchFamily="50" charset="-128"/>
              </a:rPr>
              <a:t>GCAS</a:t>
            </a:r>
            <a:r>
              <a:rPr lang="ja-JP" altLang="en-US" sz="1800">
                <a:latin typeface="Meiryo UI" panose="020B0604030504040204" pitchFamily="50" charset="-128"/>
                <a:ea typeface="Meiryo UI" panose="020B0604030504040204" pitchFamily="50" charset="-128"/>
              </a:rPr>
              <a:t>ガイド インデックス</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公開ページ</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メンバー専用ページ</a:t>
            </a:r>
            <a:endParaRPr lang="en-US" altLang="ja-JP" sz="1400">
              <a:latin typeface="Meiryo UI" panose="020B0604030504040204" pitchFamily="50" charset="-128"/>
              <a:ea typeface="Meiryo UI" panose="020B0604030504040204" pitchFamily="50" charset="-128"/>
            </a:endParaRPr>
          </a:p>
          <a:p>
            <a:r>
              <a:rPr lang="ja-JP" altLang="en-US" sz="1800">
                <a:latin typeface="Meiryo UI" panose="020B0604030504040204" pitchFamily="50" charset="-128"/>
                <a:ea typeface="Meiryo UI" panose="020B0604030504040204" pitchFamily="50" charset="-128"/>
              </a:rPr>
              <a:t>ガバメントクラウド概要解説</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ガバメントクラウドとは</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環境とユーザーの全体像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ネットワークの全体像</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責任分界点</a:t>
            </a:r>
            <a:endParaRPr kumimoji="1"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特徴</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制限・制約</a:t>
            </a:r>
            <a:endParaRPr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調達</a:t>
            </a:r>
            <a:endParaRPr lang="en-US" altLang="ja-JP" sz="1400">
              <a:latin typeface="Meiryo UI" panose="020B0604030504040204" pitchFamily="50" charset="-128"/>
              <a:ea typeface="Meiryo UI" panose="020B0604030504040204" pitchFamily="50" charset="-128"/>
            </a:endParaRPr>
          </a:p>
          <a:p>
            <a:pPr lvl="1"/>
            <a:r>
              <a:rPr kumimoji="1" lang="ja-JP" altLang="en-US" sz="1400">
                <a:latin typeface="Meiryo UI" panose="020B0604030504040204" pitchFamily="50" charset="-128"/>
                <a:ea typeface="Meiryo UI" panose="020B0604030504040204" pitchFamily="50" charset="-128"/>
              </a:rPr>
              <a:t>利用の流れ</a:t>
            </a:r>
            <a:endParaRPr kumimoji="1" lang="en-US" altLang="ja-JP" sz="14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ユーザー登録（</a:t>
            </a:r>
            <a:r>
              <a:rPr lang="en-US" altLang="ja-JP" sz="1400">
                <a:latin typeface="Meiryo UI" panose="020B0604030504040204" pitchFamily="50" charset="-128"/>
                <a:ea typeface="Meiryo UI" panose="020B0604030504040204" pitchFamily="50" charset="-128"/>
              </a:rPr>
              <a:t>GCAS</a:t>
            </a:r>
            <a:r>
              <a:rPr lang="ja-JP" altLang="en-US" sz="1400">
                <a:latin typeface="Meiryo UI" panose="020B0604030504040204" pitchFamily="50" charset="-128"/>
                <a:ea typeface="Meiryo UI" panose="020B0604030504040204" pitchFamily="50" charset="-128"/>
              </a:rPr>
              <a:t>アカウントの作成）</a:t>
            </a:r>
            <a:endParaRPr kumimoji="1" lang="en-US" altLang="ja-JP" sz="14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77EBE89-7A0E-ADD1-FEA8-4C73D9E298C1}"/>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a:t>
            </a:fld>
            <a:endParaRPr lang="ja-JP" altLang="en-US">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39F9604-FBEA-A6F4-0D02-37E252C2779F}"/>
              </a:ext>
            </a:extLst>
          </p:cNvPr>
          <p:cNvSpPr>
            <a:spLocks noGrp="1"/>
          </p:cNvSpPr>
          <p:nvPr>
            <p:ph type="title"/>
          </p:nvPr>
        </p:nvSpPr>
        <p:spPr/>
        <p:txBody>
          <a:bodyPr/>
          <a:lstStyle/>
          <a:p>
            <a:r>
              <a:rPr kumimoji="1" lang="ja-JP" altLang="en-US">
                <a:latin typeface="Meiryo UI" panose="020B0604030504040204" pitchFamily="50" charset="-128"/>
                <a:ea typeface="Meiryo UI" panose="020B0604030504040204" pitchFamily="50" charset="-128"/>
              </a:rPr>
              <a:t>目次</a:t>
            </a:r>
          </a:p>
        </p:txBody>
      </p:sp>
      <p:sp>
        <p:nvSpPr>
          <p:cNvPr id="7" name="テキスト プレースホルダー 1">
            <a:extLst>
              <a:ext uri="{FF2B5EF4-FFF2-40B4-BE49-F238E27FC236}">
                <a16:creationId xmlns:a16="http://schemas.microsoft.com/office/drawing/2014/main" id="{F7524DE1-05AF-B61C-44F1-C57FF3D32663}"/>
              </a:ext>
            </a:extLst>
          </p:cNvPr>
          <p:cNvSpPr txBox="1">
            <a:spLocks/>
          </p:cNvSpPr>
          <p:nvPr/>
        </p:nvSpPr>
        <p:spPr>
          <a:xfrm>
            <a:off x="6096000" y="922788"/>
            <a:ext cx="6096000" cy="5809637"/>
          </a:xfrm>
          <a:prstGeom prst="rect">
            <a:avLst/>
          </a:prstGeom>
        </p:spPr>
        <p:txBody>
          <a:bodyPr vert="horz" lIns="0" tIns="0" rIns="0" bIns="0" rtlCol="0">
            <a:noAutofit/>
          </a:bodyPr>
          <a:lstStyle>
            <a:lvl1pPr marL="457200" indent="-457200" algn="l" defTabSz="914400" rtl="0" eaLnBrk="1" latinLnBrk="0" hangingPunct="1">
              <a:lnSpc>
                <a:spcPct val="130000"/>
              </a:lnSpc>
              <a:spcBef>
                <a:spcPts val="1000"/>
              </a:spcBef>
              <a:buFont typeface="+mj-lt"/>
              <a:buAutoNum type="arabicPeriod"/>
              <a:defRPr kumimoji="1" sz="2000" kern="1200">
                <a:solidFill>
                  <a:schemeClr val="tx1"/>
                </a:solidFill>
                <a:latin typeface="+mn-lt"/>
                <a:ea typeface="+mn-ea"/>
                <a:cs typeface="+mn-cs"/>
              </a:defRPr>
            </a:lvl1pPr>
            <a:lvl2pPr marL="800100" indent="-342900" algn="l" defTabSz="914400" rtl="0" eaLnBrk="1" latinLnBrk="0" hangingPunct="1">
              <a:lnSpc>
                <a:spcPct val="120000"/>
              </a:lnSpc>
              <a:spcBef>
                <a:spcPts val="500"/>
              </a:spcBef>
              <a:buFont typeface="+mj-lt"/>
              <a:buAutoNum type="arabicPeriod"/>
              <a:defRPr kumimoji="1" sz="1800" kern="1200">
                <a:solidFill>
                  <a:schemeClr val="tx1"/>
                </a:solidFill>
                <a:latin typeface="+mn-lt"/>
                <a:ea typeface="+mn-ea"/>
                <a:cs typeface="+mn-cs"/>
              </a:defRPr>
            </a:lvl2pPr>
            <a:lvl3pPr marL="1257300" indent="-342900" algn="l" defTabSz="914400" rtl="0" eaLnBrk="1" latinLnBrk="0" hangingPunct="1">
              <a:lnSpc>
                <a:spcPct val="120000"/>
              </a:lnSpc>
              <a:spcBef>
                <a:spcPts val="500"/>
              </a:spcBef>
              <a:buFont typeface="+mj-lt"/>
              <a:buAutoNum type="arabicPeriod"/>
              <a:defRPr kumimoji="1" sz="1600" kern="1200">
                <a:solidFill>
                  <a:schemeClr val="tx1"/>
                </a:solidFill>
                <a:latin typeface="+mn-lt"/>
                <a:ea typeface="+mn-ea"/>
                <a:cs typeface="+mn-cs"/>
              </a:defRPr>
            </a:lvl3pPr>
            <a:lvl4pPr marL="17145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4pPr>
            <a:lvl5pPr marL="2171700" indent="-342900" algn="l" defTabSz="914400" rtl="0" eaLnBrk="1" latinLnBrk="0" hangingPunct="1">
              <a:lnSpc>
                <a:spcPct val="120000"/>
              </a:lnSpc>
              <a:spcBef>
                <a:spcPts val="500"/>
              </a:spcBef>
              <a:buFont typeface="+mj-lt"/>
              <a:buAutoNum type="arabicPeriod"/>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ガバメントクラウド利用概要</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技術マニュアル</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各</a:t>
            </a:r>
            <a:r>
              <a:rPr lang="en-US" altLang="ja-JP" sz="1400">
                <a:latin typeface="Meiryo UI" panose="020B0604030504040204" pitchFamily="50" charset="-128"/>
                <a:ea typeface="Meiryo UI" panose="020B0604030504040204" pitchFamily="50" charset="-128"/>
              </a:rPr>
              <a:t>CSP</a:t>
            </a:r>
            <a:r>
              <a:rPr lang="ja-JP" altLang="en-US" sz="1400">
                <a:latin typeface="Meiryo UI" panose="020B0604030504040204" pitchFamily="50" charset="-128"/>
                <a:ea typeface="Meiryo UI" panose="020B0604030504040204" pitchFamily="50" charset="-128"/>
              </a:rPr>
              <a:t>提供ガイド</a:t>
            </a:r>
            <a:endParaRPr lang="en-US" altLang="ja-JP" sz="1600">
              <a:latin typeface="Meiryo UI" panose="020B0604030504040204" pitchFamily="50" charset="-128"/>
              <a:ea typeface="Meiryo UI" panose="020B0604030504040204" pitchFamily="50" charset="-128"/>
            </a:endParaRPr>
          </a:p>
          <a:p>
            <a:pPr>
              <a:buFont typeface="+mj-lt"/>
              <a:buAutoNum type="arabicPeriod" startAt="4"/>
            </a:pPr>
            <a:r>
              <a:rPr lang="ja-JP" altLang="en-US" sz="1800">
                <a:latin typeface="Meiryo UI" panose="020B0604030504040204" pitchFamily="50" charset="-128"/>
                <a:ea typeface="Meiryo UI" panose="020B0604030504040204" pitchFamily="50" charset="-128"/>
              </a:rPr>
              <a:t>ガバメントクラウド利用システムにおけるセキュリティ対策 共通</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セキュリティの全体像</a:t>
            </a:r>
            <a:endParaRPr lang="en-US" altLang="ja-JP" sz="16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リファレンスアーキテクチャ</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リファレンスアーキテクチャの目的と使い方</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ヘルプデスク利用方法（共通編）</a:t>
            </a:r>
            <a:endParaRPr lang="en-US" altLang="ja-JP" sz="1800">
              <a:latin typeface="Meiryo UI" panose="020B0604030504040204" pitchFamily="50" charset="-128"/>
              <a:ea typeface="Meiryo UI" panose="020B0604030504040204" pitchFamily="50" charset="-128"/>
            </a:endParaRPr>
          </a:p>
          <a:p>
            <a:pPr lvl="1"/>
            <a:r>
              <a:rPr lang="ja-JP" altLang="en-US" sz="1400">
                <a:latin typeface="Meiryo UI" panose="020B0604030504040204" pitchFamily="50" charset="-128"/>
                <a:ea typeface="Meiryo UI" panose="020B0604030504040204" pitchFamily="50" charset="-128"/>
              </a:rPr>
              <a:t>サポート体制の全体像</a:t>
            </a:r>
            <a:endParaRPr lang="en-US" altLang="ja-JP" sz="1400">
              <a:latin typeface="Meiryo UI" panose="020B0604030504040204" pitchFamily="50" charset="-128"/>
              <a:ea typeface="Meiryo UI" panose="020B0604030504040204" pitchFamily="50" charset="-128"/>
            </a:endParaRPr>
          </a:p>
          <a:p>
            <a:pPr>
              <a:buAutoNum type="arabicPeriod" startAt="4"/>
            </a:pPr>
            <a:r>
              <a:rPr lang="ja-JP" altLang="en-US" sz="1800">
                <a:latin typeface="Meiryo UI" panose="020B0604030504040204" pitchFamily="50" charset="-128"/>
                <a:ea typeface="Meiryo UI" panose="020B0604030504040204" pitchFamily="50" charset="-128"/>
              </a:rPr>
              <a:t>用語集</a:t>
            </a:r>
            <a:endParaRPr lang="en-US" altLang="ja-JP" sz="18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5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20</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記載例として、リファレンスアーキテクチャの業務ブロックのうち、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版の申請・届出機能（</a:t>
            </a:r>
            <a:r>
              <a:rPr lang="en-US" altLang="ja-JP">
                <a:latin typeface="Meiryo UI" panose="020B0604030504040204" pitchFamily="50" charset="-128"/>
                <a:ea typeface="Meiryo UI" panose="020B0604030504040204" pitchFamily="50" charset="-128"/>
              </a:rPr>
              <a:t>S3</a:t>
            </a:r>
            <a:r>
              <a:rPr lang="ja-JP" altLang="en-US">
                <a:latin typeface="Meiryo UI" panose="020B0604030504040204" pitchFamily="50" charset="-128"/>
                <a:ea typeface="Meiryo UI" panose="020B0604030504040204" pitchFamily="50" charset="-128"/>
              </a:rPr>
              <a:t>保管）を抜粋して掲載する。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業務ブロック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D69707E-9A8F-0AA3-2172-72F93FE39116}"/>
              </a:ext>
            </a:extLst>
          </p:cNvPr>
          <p:cNvPicPr>
            <a:picLocks noChangeAspect="1"/>
          </p:cNvPicPr>
          <p:nvPr/>
        </p:nvPicPr>
        <p:blipFill>
          <a:blip r:embed="rId3"/>
          <a:stretch>
            <a:fillRect/>
          </a:stretch>
        </p:blipFill>
        <p:spPr>
          <a:xfrm>
            <a:off x="0" y="1988838"/>
            <a:ext cx="7276571" cy="4743588"/>
          </a:xfrm>
          <a:prstGeom prst="rect">
            <a:avLst/>
          </a:prstGeom>
        </p:spPr>
      </p:pic>
      <p:sp>
        <p:nvSpPr>
          <p:cNvPr id="19" name="Rectangle 4">
            <a:extLst>
              <a:ext uri="{FF2B5EF4-FFF2-40B4-BE49-F238E27FC236}">
                <a16:creationId xmlns:a16="http://schemas.microsoft.com/office/drawing/2014/main" id="{FB5FC241-0733-2B9D-DB3F-823D0EDC248A}"/>
              </a:ext>
            </a:extLst>
          </p:cNvPr>
          <p:cNvSpPr>
            <a:spLocks noGrp="1" noChangeArrowheads="1"/>
          </p:cNvSpPr>
          <p:nvPr>
            <p:ph type="body" sz="quarter" idx="19"/>
          </p:nvPr>
        </p:nvSpPr>
        <p:spPr bwMode="auto">
          <a:xfrm>
            <a:off x="7319964" y="2021731"/>
            <a:ext cx="4872036" cy="43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SPA（Single Page Application）における静的ファイル（HTML、JavaScript、CSS）をCloudFront及びS3で配信する。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ファイルは高耐久なオブジェクトストレージであるS3に保管する。CloudFrontはCDNとしての機能を提供し、大量のリクエストにも低レイテンシーでの応答を実現する。またWAF(※)によりインターネット経由で行われる様々な攻撃からフロントエンド配信機能を保護する。</a:t>
            </a:r>
            <a:b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b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※WAFのルールグループについては非機能ブロック「セキュリティ_通信を介した攻撃への保護」を参照すること。</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ユーザーは他の機能ブロックにおいてユーザ認証を行い、認証トークンを取得する。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申請・届出の入力データはREST APIで送信される。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REST APIはAPI Gateway及びLambdaにより構築される。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またWAFによりインターネット経由で行われる様々な攻撃からAPIを保護する。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APIリクエストの認可は認証系の機能ブロックにより発行されるトークンを検証することによって行われる。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API GatewayはLambda Authorization機能により認証トークン検証関数を起動し、APIリクエストヘッダーに含まれるトークンの有効性を検証する。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トークンが有効な場合のみ、APIリクエストは受理される。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認可されたリクエストは、申請・届出内容処理関数によって入力データ、および提出ファイルの形式チェックを行う。</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内容に問題がない場合はS3に保存される。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他の機能ブロックは申請・届出内容保管ストレージ内のファイルを参照することができる。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6C219BC1-1D88-28E2-BD3A-5958FC091603}"/>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5-1-2-1.</a:t>
            </a:r>
            <a:r>
              <a:rPr kumimoji="0" lang="ja-JP" altLang="en-US" sz="1050">
                <a:latin typeface="Meiryo UI" panose="020B0604030504040204" pitchFamily="50" charset="-128"/>
                <a:ea typeface="Meiryo UI" panose="020B0604030504040204" pitchFamily="50" charset="-128"/>
              </a:rPr>
              <a:t> 申請・届出</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申請・届出機能（パターン</a:t>
            </a:r>
            <a:r>
              <a:rPr kumimoji="0" lang="en-US" altLang="ja-JP" sz="1050">
                <a:latin typeface="Meiryo UI" panose="020B0604030504040204" pitchFamily="50" charset="-128"/>
                <a:ea typeface="Meiryo UI" panose="020B0604030504040204" pitchFamily="50" charset="-128"/>
              </a:rPr>
              <a:t>2 S3</a:t>
            </a:r>
            <a:r>
              <a:rPr kumimoji="0" lang="ja-JP" altLang="en-US" sz="1050">
                <a:latin typeface="Meiryo UI" panose="020B0604030504040204" pitchFamily="50" charset="-128"/>
                <a:ea typeface="Meiryo UI" panose="020B0604030504040204" pitchFamily="50" charset="-128"/>
              </a:rPr>
              <a:t>保管）</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300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21</a:t>
            </a:fld>
            <a:endParaRPr lang="ja-JP" altLang="en-US">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記載例として、リファレンスアーキテクチャの非機能ブロックのうち、</a:t>
            </a:r>
            <a:r>
              <a:rPr lang="en-US" altLang="ja-JP">
                <a:latin typeface="Meiryo UI" panose="020B0604030504040204" pitchFamily="50" charset="-128"/>
                <a:ea typeface="Meiryo UI" panose="020B0604030504040204" pitchFamily="50" charset="-128"/>
              </a:rPr>
              <a:t>AWS</a:t>
            </a:r>
            <a:r>
              <a:rPr lang="ja-JP" altLang="en-US">
                <a:latin typeface="Meiryo UI" panose="020B0604030504040204" pitchFamily="50" charset="-128"/>
                <a:ea typeface="Meiryo UI" panose="020B0604030504040204" pitchFamily="50" charset="-128"/>
              </a:rPr>
              <a:t>版のオブザーバビリティ サービス状態監視機能を抜粋して掲載する。</a:t>
            </a:r>
            <a:endParaRPr lang="en-US" altLang="ja-JP">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Appendix</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リファレンスアーキテクチャ </a:t>
            </a:r>
            <a:r>
              <a:rPr lang="en-US" altLang="ja-JP" sz="1400">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非機能ブロック</a:t>
            </a:r>
            <a:r>
              <a:rPr lang="ja-JP" altLang="en-US" sz="1400">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記載例</a:t>
            </a:r>
            <a:r>
              <a:rPr lang="ja-JP" altLang="en-US" sz="1400">
                <a:latin typeface="Meiryo UI" panose="020B0604030504040204" pitchFamily="50" charset="-128"/>
                <a:ea typeface="Meiryo UI" panose="020B0604030504040204" pitchFamily="50" charset="-128"/>
              </a:rPr>
              <a:t>）</a:t>
            </a:r>
            <a:endParaRPr lang="en-US">
              <a:latin typeface="Meiryo UI" panose="020B0604030504040204" pitchFamily="50" charset="-128"/>
              <a:ea typeface="Meiryo UI" panose="020B0604030504040204" pitchFamily="50" charset="-128"/>
            </a:endParaRPr>
          </a:p>
        </p:txBody>
      </p:sp>
      <p:sp>
        <p:nvSpPr>
          <p:cNvPr id="7" name="Text Placeholder 3">
            <a:extLst>
              <a:ext uri="{FF2B5EF4-FFF2-40B4-BE49-F238E27FC236}">
                <a16:creationId xmlns:a16="http://schemas.microsoft.com/office/drawing/2014/main" id="{56EBBC85-706C-BC68-5718-DB4A26719F7C}"/>
              </a:ext>
            </a:extLst>
          </p:cNvPr>
          <p:cNvSpPr>
            <a:spLocks noGrp="1"/>
          </p:cNvSpPr>
          <p:nvPr>
            <p:ph type="body" sz="quarter" idx="10"/>
          </p:nvPr>
        </p:nvSpPr>
        <p:spPr>
          <a:xfrm>
            <a:off x="742588" y="6367463"/>
            <a:ext cx="10618413" cy="365125"/>
          </a:xfrm>
        </p:spPr>
        <p:txBody>
          <a:bodyPr>
            <a:normAutofit/>
          </a:bodyPr>
          <a:lstStyle/>
          <a:p>
            <a:r>
              <a:rPr lang="ja-JP" altLang="en-US" sz="1400">
                <a:latin typeface="Meiryo UI" panose="020B0604030504040204" pitchFamily="50" charset="-128"/>
                <a:ea typeface="Meiryo UI" panose="020B0604030504040204" pitchFamily="50" charset="-128"/>
                <a:hlinkClick r:id="rId2"/>
              </a:rPr>
              <a:t>リファレンスアーキテクチャ（第</a:t>
            </a:r>
            <a:r>
              <a:rPr lang="en-US" altLang="ja-JP" sz="1400">
                <a:latin typeface="Meiryo UI" panose="020B0604030504040204" pitchFamily="50" charset="-128"/>
                <a:ea typeface="Meiryo UI" panose="020B0604030504040204" pitchFamily="50" charset="-128"/>
                <a:hlinkClick r:id="rId2"/>
              </a:rPr>
              <a:t>5</a:t>
            </a:r>
            <a:r>
              <a:rPr lang="ja-JP" altLang="en-US" sz="1400">
                <a:latin typeface="Meiryo UI" panose="020B0604030504040204" pitchFamily="50" charset="-128"/>
                <a:ea typeface="Meiryo UI" panose="020B0604030504040204" pitchFamily="50" charset="-128"/>
                <a:hlinkClick r:id="rId2"/>
              </a:rPr>
              <a:t>章 </a:t>
            </a:r>
            <a:r>
              <a:rPr lang="en-US" altLang="ja-JP" sz="1400">
                <a:latin typeface="Meiryo UI" panose="020B0604030504040204" pitchFamily="50" charset="-128"/>
                <a:ea typeface="Meiryo UI" panose="020B0604030504040204" pitchFamily="50" charset="-128"/>
                <a:hlinkClick r:id="rId2"/>
              </a:rPr>
              <a:t>AWS</a:t>
            </a:r>
            <a:r>
              <a:rPr lang="ja-JP" altLang="en-US" sz="1400">
                <a:latin typeface="Meiryo UI" panose="020B0604030504040204" pitchFamily="50" charset="-128"/>
                <a:ea typeface="Meiryo UI" panose="020B0604030504040204" pitchFamily="50" charset="-128"/>
                <a:hlinkClick r:id="rId2"/>
              </a:rPr>
              <a:t>）</a:t>
            </a:r>
            <a:endParaRPr lang="en-US" sz="140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4FB1E5B6-7BE2-2CD0-6473-07FB2EB3DF17}"/>
              </a:ext>
            </a:extLst>
          </p:cNvPr>
          <p:cNvPicPr>
            <a:picLocks noChangeAspect="1"/>
          </p:cNvPicPr>
          <p:nvPr/>
        </p:nvPicPr>
        <p:blipFill>
          <a:blip r:embed="rId3"/>
          <a:stretch>
            <a:fillRect/>
          </a:stretch>
        </p:blipFill>
        <p:spPr>
          <a:xfrm>
            <a:off x="0" y="1989000"/>
            <a:ext cx="6711005" cy="4869411"/>
          </a:xfrm>
          <a:prstGeom prst="rect">
            <a:avLst/>
          </a:prstGeom>
        </p:spPr>
      </p:pic>
      <p:sp>
        <p:nvSpPr>
          <p:cNvPr id="12" name="Rectangle 4">
            <a:extLst>
              <a:ext uri="{FF2B5EF4-FFF2-40B4-BE49-F238E27FC236}">
                <a16:creationId xmlns:a16="http://schemas.microsoft.com/office/drawing/2014/main" id="{490EFC0B-6C6C-33D6-72CB-A017B21E2F41}"/>
              </a:ext>
            </a:extLst>
          </p:cNvPr>
          <p:cNvSpPr>
            <a:spLocks noGrp="1" noChangeArrowheads="1"/>
          </p:cNvSpPr>
          <p:nvPr>
            <p:ph type="body" sz="quarter" idx="19"/>
          </p:nvPr>
        </p:nvSpPr>
        <p:spPr bwMode="auto">
          <a:xfrm>
            <a:off x="7319964" y="2038509"/>
            <a:ext cx="487203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Synthetics</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でサービス監視対象の</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URL</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監視（外形監視）を行う。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Amazon CloudWatch RUM</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で実際のユーザトラフィック情報を収集し、ユーザ体験やサービスのパフォーマンス把握を監視する。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収集したサービス応答時間やエラー発生率等をオブザーバビリティ</a:t>
            </a: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_</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システム監視機能のダッシュボード上に表示することで、定量的計測を行う。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それぞれの計測結果を必要に応じて監視機能ブロックのアラーム機能に連携させる。</a:t>
            </a:r>
            <a:endParaRPr kumimoji="0" lang="ja-JP"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 name="Rectangle 4">
            <a:extLst>
              <a:ext uri="{FF2B5EF4-FFF2-40B4-BE49-F238E27FC236}">
                <a16:creationId xmlns:a16="http://schemas.microsoft.com/office/drawing/2014/main" id="{B771A5D6-540E-C1D1-34BF-E8A6E6FBED5B}"/>
              </a:ext>
            </a:extLst>
          </p:cNvPr>
          <p:cNvSpPr txBox="1">
            <a:spLocks noChangeArrowheads="1"/>
          </p:cNvSpPr>
          <p:nvPr/>
        </p:nvSpPr>
        <p:spPr bwMode="auto">
          <a:xfrm>
            <a:off x="912173" y="1827093"/>
            <a:ext cx="487203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914400" rtl="0" eaLnBrk="1" latinLnBrk="0" hangingPunct="1">
              <a:lnSpc>
                <a:spcPct val="130000"/>
              </a:lnSpc>
              <a:spcBef>
                <a:spcPts val="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120000"/>
              </a:lnSpc>
              <a:spcBef>
                <a:spcPts val="3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3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3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pPr>
            <a:r>
              <a:rPr kumimoji="0" lang="en-US" altLang="ja-JP" sz="1050">
                <a:latin typeface="Meiryo UI" panose="020B0604030504040204" pitchFamily="50" charset="-128"/>
                <a:ea typeface="Meiryo UI" panose="020B0604030504040204" pitchFamily="50" charset="-128"/>
              </a:rPr>
              <a:t>5-2-15-2. </a:t>
            </a:r>
            <a:r>
              <a:rPr kumimoji="0" lang="ja-JP" altLang="en-US" sz="1050">
                <a:latin typeface="Meiryo UI" panose="020B0604030504040204" pitchFamily="50" charset="-128"/>
                <a:ea typeface="Meiryo UI" panose="020B0604030504040204" pitchFamily="50" charset="-128"/>
              </a:rPr>
              <a:t>オブザーバビリティ</a:t>
            </a:r>
            <a:r>
              <a:rPr kumimoji="0" lang="en-US" altLang="ja-JP" sz="1050">
                <a:latin typeface="Meiryo UI" panose="020B0604030504040204" pitchFamily="50" charset="-128"/>
                <a:ea typeface="Meiryo UI" panose="020B0604030504040204" pitchFamily="50" charset="-128"/>
              </a:rPr>
              <a:t>_</a:t>
            </a:r>
            <a:r>
              <a:rPr kumimoji="0" lang="ja-JP" altLang="en-US" sz="1050">
                <a:latin typeface="Meiryo UI" panose="020B0604030504040204" pitchFamily="50" charset="-128"/>
                <a:ea typeface="Meiryo UI" panose="020B0604030504040204" pitchFamily="50" charset="-128"/>
              </a:rPr>
              <a:t>サービス状態監視機能</a:t>
            </a:r>
          </a:p>
          <a:p>
            <a:pPr eaLnBrk="0" fontAlgn="base" hangingPunct="0">
              <a:lnSpc>
                <a:spcPct val="100000"/>
              </a:lnSpc>
              <a:spcBef>
                <a:spcPct val="0"/>
              </a:spcBef>
              <a:spcAft>
                <a:spcPct val="0"/>
              </a:spcAft>
              <a:buFontTx/>
              <a:buNone/>
            </a:pPr>
            <a:endParaRPr kumimoji="0" lang="ja-JP" altLang="ja-JP" sz="105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25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22</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ヘルプデスク利用方法（共通編）</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ガバメントクラウドに係る問い合わせや情報取得は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ヘルプデスクを利用する。</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に係る問い合わせは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サポートを直接利用する。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atin typeface="Meiryo UI" panose="020B0604030504040204" pitchFamily="50" charset="-128"/>
                <a:ea typeface="Meiryo UI" panose="020B0604030504040204" pitchFamily="50" charset="-128"/>
              </a:rPr>
              <a:t>7-1. </a:t>
            </a:r>
            <a:r>
              <a:rPr lang="ja-JP" altLang="en-US" sz="1400">
                <a:latin typeface="Meiryo UI" panose="020B0604030504040204" pitchFamily="50" charset="-128"/>
                <a:ea typeface="Meiryo UI" panose="020B0604030504040204" pitchFamily="50" charset="-128"/>
              </a:rPr>
              <a:t>ヘルプデスク利用方法（共通編） </a:t>
            </a:r>
            <a:r>
              <a:rPr lang="en-US" altLang="ja-JP" sz="1400">
                <a:latin typeface="Meiryo UI" panose="020B0604030504040204" pitchFamily="50" charset="-128"/>
                <a:ea typeface="Meiryo UI" panose="020B0604030504040204" pitchFamily="50" charset="-128"/>
              </a:rPr>
              <a:t>- </a:t>
            </a:r>
            <a:r>
              <a:rPr lang="ja-JP" altLang="en-US" sz="1400">
                <a:latin typeface="Meiryo UI" panose="020B0604030504040204" pitchFamily="50" charset="-128"/>
                <a:ea typeface="Meiryo UI" panose="020B0604030504040204" pitchFamily="50" charset="-128"/>
              </a:rPr>
              <a:t>サポート体制の全体像</a:t>
            </a:r>
            <a:endParaRPr lang="en-US">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95C7BA2-5A0F-F233-0FE7-A3BAF9C6EEE8}"/>
              </a:ext>
            </a:extLst>
          </p:cNvPr>
          <p:cNvPicPr>
            <a:picLocks noChangeAspect="1"/>
          </p:cNvPicPr>
          <p:nvPr/>
        </p:nvPicPr>
        <p:blipFill>
          <a:blip r:embed="rId3"/>
          <a:stretch>
            <a:fillRect/>
          </a:stretch>
        </p:blipFill>
        <p:spPr>
          <a:xfrm>
            <a:off x="657638" y="1988838"/>
            <a:ext cx="10876723" cy="4378300"/>
          </a:xfrm>
          <a:prstGeom prst="rect">
            <a:avLst/>
          </a:prstGeom>
        </p:spPr>
      </p:pic>
    </p:spTree>
    <p:extLst>
      <p:ext uri="{BB962C8B-B14F-4D97-AF65-F5344CB8AC3E}">
        <p14:creationId xmlns:p14="http://schemas.microsoft.com/office/powerpoint/2010/main" val="411715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「デジタル社会の実現に向けた重点計画」等の政府方針に基づき、デジタル庁が提供する複数のクラウドサービス（</a:t>
            </a:r>
            <a:r>
              <a:rPr lang="en-US" altLang="ja-JP" sz="1200" b="0" i="0">
                <a:solidFill>
                  <a:srgbClr val="1A1A1C"/>
                </a:solidFill>
                <a:effectLst/>
                <a:latin typeface="Meiryo UI" panose="020B0604030504040204" pitchFamily="50" charset="-128"/>
                <a:ea typeface="Meiryo UI" panose="020B0604030504040204" pitchFamily="50" charset="-128"/>
              </a:rPr>
              <a:t>IaaS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PaaS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SaaS</a:t>
            </a:r>
            <a:r>
              <a:rPr lang="ja-JP" altLang="en-US" sz="1200" b="0" i="0">
                <a:solidFill>
                  <a:srgbClr val="1A1A1C"/>
                </a:solidFill>
                <a:effectLst/>
                <a:latin typeface="Meiryo UI" panose="020B0604030504040204" pitchFamily="50" charset="-128"/>
                <a:ea typeface="Meiryo UI" panose="020B0604030504040204" pitchFamily="50" charset="-128"/>
              </a:rPr>
              <a:t>）の利用環境のこと。</a:t>
            </a:r>
            <a:endParaRPr lang="ja-JP" altLang="en-US" sz="1200">
              <a:latin typeface="Meiryo UI" panose="020B0604030504040204" pitchFamily="50" charset="-128"/>
              <a:ea typeface="Meiryo UI" panose="020B0604030504040204" pitchFamily="50" charset="-128"/>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27430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Project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の略字。政府情報システム及び地方公共団体情報システムのプロジェクトを推進する組織のこと。</a:t>
            </a:r>
            <a:endParaRPr sz="1200">
              <a:solidFill>
                <a:schemeClr val="dk1"/>
              </a:solidFill>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390955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90955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国の行政機関の一覧は以下</a:t>
            </a:r>
            <a:r>
              <a:rPr lang="en-US" altLang="ja-JP" sz="1200" b="0" i="0">
                <a:solidFill>
                  <a:srgbClr val="1A1A1C"/>
                </a:solidFill>
                <a:effectLst/>
                <a:latin typeface="Meiryo UI" panose="020B0604030504040204" pitchFamily="50" charset="-128"/>
                <a:ea typeface="Meiryo UI" panose="020B0604030504040204" pitchFamily="50" charset="-128"/>
              </a:rPr>
              <a:t>URL</a:t>
            </a:r>
            <a:r>
              <a:rPr lang="ja-JP" altLang="en-US" sz="1200" b="0" i="0">
                <a:solidFill>
                  <a:srgbClr val="1A1A1C"/>
                </a:solidFill>
                <a:effectLst/>
                <a:latin typeface="Meiryo UI" panose="020B0604030504040204" pitchFamily="50" charset="-128"/>
                <a:ea typeface="Meiryo UI" panose="020B0604030504040204" pitchFamily="50" charset="-128"/>
              </a:rPr>
              <a:t>参照。</a:t>
            </a:r>
            <a:br>
              <a:rPr lang="ja-JP" altLang="en-US" sz="1200">
                <a:latin typeface="Meiryo UI" panose="020B0604030504040204" pitchFamily="50" charset="-128"/>
                <a:ea typeface="Meiryo UI" panose="020B0604030504040204" pitchFamily="50" charset="-128"/>
              </a:rPr>
            </a:br>
            <a:r>
              <a:rPr lang="en-US" altLang="ja-JP" sz="1200" b="0" i="0">
                <a:effectLst/>
                <a:latin typeface="Meiryo UI" panose="020B0604030504040204" pitchFamily="50" charset="-128"/>
                <a:ea typeface="Meiryo UI" panose="020B0604030504040204" pitchFamily="50" charset="-128"/>
                <a:hlinkClick r:id="rId3"/>
              </a:rPr>
              <a:t>https://www.e-gov.go.jp/government-directory/ministries-and-agencies.html</a:t>
            </a:r>
            <a:endParaRPr lang="ja-JP" altLang="en-US" sz="1200">
              <a:latin typeface="Meiryo UI" panose="020B0604030504040204" pitchFamily="50" charset="-128"/>
              <a:ea typeface="Meiryo UI" panose="020B0604030504040204" pitchFamily="50" charset="-128"/>
            </a:endParaRPr>
          </a:p>
        </p:txBody>
      </p:sp>
      <p:sp>
        <p:nvSpPr>
          <p:cNvPr id="39" name="Google Shape;306;p26">
            <a:extLst>
              <a:ext uri="{FF2B5EF4-FFF2-40B4-BE49-F238E27FC236}">
                <a16:creationId xmlns:a16="http://schemas.microsoft.com/office/drawing/2014/main" id="{86AC0A73-1F56-0532-89A1-30F63DA1E034}"/>
              </a:ext>
            </a:extLst>
          </p:cNvPr>
          <p:cNvSpPr/>
          <p:nvPr/>
        </p:nvSpPr>
        <p:spPr>
          <a:xfrm>
            <a:off x="665624" y="45448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0" name="Google Shape;307;p26">
            <a:extLst>
              <a:ext uri="{FF2B5EF4-FFF2-40B4-BE49-F238E27FC236}">
                <a16:creationId xmlns:a16="http://schemas.microsoft.com/office/drawing/2014/main" id="{B0D64E89-4DE5-2748-85F4-C122BCDD4744}"/>
              </a:ext>
            </a:extLst>
          </p:cNvPr>
          <p:cNvSpPr/>
          <p:nvPr/>
        </p:nvSpPr>
        <p:spPr>
          <a:xfrm>
            <a:off x="4331763" y="454480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地方公共団体の一覧は以下</a:t>
            </a:r>
            <a:r>
              <a:rPr lang="en-US" altLang="ja-JP" sz="1200" b="0" i="0">
                <a:solidFill>
                  <a:srgbClr val="1A1A1C"/>
                </a:solidFill>
                <a:effectLst/>
                <a:latin typeface="Meiryo UI" panose="020B0604030504040204" pitchFamily="50" charset="-128"/>
                <a:ea typeface="Meiryo UI" panose="020B0604030504040204" pitchFamily="50" charset="-128"/>
              </a:rPr>
              <a:t>URL</a:t>
            </a:r>
            <a:r>
              <a:rPr lang="ja-JP" altLang="en-US" sz="1200" b="0" i="0">
                <a:solidFill>
                  <a:srgbClr val="1A1A1C"/>
                </a:solidFill>
                <a:effectLst/>
                <a:latin typeface="Meiryo UI" panose="020B0604030504040204" pitchFamily="50" charset="-128"/>
                <a:ea typeface="Meiryo UI" panose="020B0604030504040204" pitchFamily="50" charset="-128"/>
              </a:rPr>
              <a:t>参照。</a:t>
            </a:r>
            <a:br>
              <a:rPr lang="ja-JP" altLang="en-US" sz="1200">
                <a:latin typeface="Meiryo UI" panose="020B0604030504040204" pitchFamily="50" charset="-128"/>
                <a:ea typeface="Meiryo UI" panose="020B0604030504040204" pitchFamily="50" charset="-128"/>
              </a:rPr>
            </a:br>
            <a:r>
              <a:rPr lang="en-US" altLang="ja-JP" sz="1200" b="0" i="0">
                <a:effectLst/>
                <a:latin typeface="Meiryo UI" panose="020B0604030504040204" pitchFamily="50" charset="-128"/>
                <a:ea typeface="Meiryo UI" panose="020B0604030504040204" pitchFamily="50" charset="-128"/>
                <a:hlinkClick r:id="rId4"/>
              </a:rPr>
              <a:t>https://www.e-gov.go.jp/government-directory/local-governments.html</a:t>
            </a:r>
            <a:endParaRPr sz="1200">
              <a:latin typeface="Meiryo UI" panose="020B0604030504040204" pitchFamily="50" charset="-128"/>
              <a:ea typeface="Meiryo UI" panose="020B0604030504040204" pitchFamily="50" charset="-128"/>
            </a:endParaRPr>
          </a:p>
        </p:txBody>
      </p:sp>
      <p:sp>
        <p:nvSpPr>
          <p:cNvPr id="42" name="Google Shape;309;p26">
            <a:extLst>
              <a:ext uri="{FF2B5EF4-FFF2-40B4-BE49-F238E27FC236}">
                <a16:creationId xmlns:a16="http://schemas.microsoft.com/office/drawing/2014/main" id="{F8C7060E-A914-09A3-372C-115842B21F99}"/>
              </a:ext>
            </a:extLst>
          </p:cNvPr>
          <p:cNvSpPr/>
          <p:nvPr/>
        </p:nvSpPr>
        <p:spPr>
          <a:xfrm>
            <a:off x="1264874" y="5180053"/>
            <a:ext cx="1080000" cy="1187247"/>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18005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518005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国の行政機関が管理運用する情報システムのこと。</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815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8" name="Google Shape;316;p26">
            <a:extLst>
              <a:ext uri="{FF2B5EF4-FFF2-40B4-BE49-F238E27FC236}">
                <a16:creationId xmlns:a16="http://schemas.microsoft.com/office/drawing/2014/main" id="{1817BAC4-CAAA-AF39-4F24-CA41A175DC42}"/>
              </a:ext>
            </a:extLst>
          </p:cNvPr>
          <p:cNvSpPr/>
          <p:nvPr/>
        </p:nvSpPr>
        <p:spPr>
          <a:xfrm>
            <a:off x="4331763" y="581530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地方公共団体が管理運用する情報システムのこと。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ja-JP" altLang="en-US"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3274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PJMO</a:t>
            </a:r>
            <a:endParaRPr sz="120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90955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国の行政機関</a:t>
            </a:r>
            <a:endParaRPr sz="1200">
              <a:latin typeface="Meiryo UI" panose="020B0604030504040204" pitchFamily="50" charset="-128"/>
              <a:ea typeface="Meiryo UI" panose="020B0604030504040204" pitchFamily="50" charset="-128"/>
            </a:endParaRPr>
          </a:p>
        </p:txBody>
      </p:sp>
      <p:sp>
        <p:nvSpPr>
          <p:cNvPr id="57" name="Google Shape;305;p26">
            <a:extLst>
              <a:ext uri="{FF2B5EF4-FFF2-40B4-BE49-F238E27FC236}">
                <a16:creationId xmlns:a16="http://schemas.microsoft.com/office/drawing/2014/main" id="{CF8930D1-D733-650B-4FD3-821CC1C7615E}"/>
              </a:ext>
            </a:extLst>
          </p:cNvPr>
          <p:cNvSpPr/>
          <p:nvPr/>
        </p:nvSpPr>
        <p:spPr>
          <a:xfrm>
            <a:off x="2438318" y="45448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地方公共団体</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518005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政府情報システム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59" name="Google Shape;314;p26">
            <a:extLst>
              <a:ext uri="{FF2B5EF4-FFF2-40B4-BE49-F238E27FC236}">
                <a16:creationId xmlns:a16="http://schemas.microsoft.com/office/drawing/2014/main" id="{15360ACB-3198-6269-BA96-A73E389FCB0F}"/>
              </a:ext>
            </a:extLst>
          </p:cNvPr>
          <p:cNvSpPr/>
          <p:nvPr/>
        </p:nvSpPr>
        <p:spPr>
          <a:xfrm>
            <a:off x="2438318" y="5815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地方公共団体情報</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2003644"/>
            <a:ext cx="1080000" cy="30811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組織・役割</a:t>
            </a:r>
            <a:endParaRPr lang="ja-JP" altLang="en-US"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200" b="0" i="0" u="none" strike="noStrike" cap="none">
                <a:solidFill>
                  <a:schemeClr val="dk1"/>
                </a:solidFill>
                <a:latin typeface="Meiryo UI" panose="020B0604030504040204" pitchFamily="50" charset="-128"/>
                <a:ea typeface="Meiryo UI" panose="020B0604030504040204" pitchFamily="50" charset="-128"/>
                <a:cs typeface="Arial"/>
                <a:sym typeface="Arial"/>
              </a:rPr>
              <a:t>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00364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ガバメントクラウドを利用する政府情報システム及び地方公共団体情報システムを管理運用する組織のこと。</a:t>
            </a:r>
            <a:endParaRPr lang="ja-JP" altLang="en-US"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利用組織</a:t>
            </a:r>
            <a:endParaRPr lang="ja-JP" altLang="en-US"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264214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Portfolio Management Office </a:t>
            </a:r>
            <a:r>
              <a:rPr lang="ja-JP" altLang="en-US" sz="1200" b="0" i="0">
                <a:solidFill>
                  <a:srgbClr val="1A1A1C"/>
                </a:solidFill>
                <a:effectLst/>
                <a:latin typeface="Meiryo UI" panose="020B0604030504040204" pitchFamily="50" charset="-128"/>
                <a:ea typeface="Meiryo UI" panose="020B0604030504040204" pitchFamily="50" charset="-128"/>
              </a:rPr>
              <a:t>の略字。国の行政機関のシステムにおける全体管理組織のこと。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地方公共団体には存在しない組織。</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PMO</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08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24</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3"/>
            <a:ext cx="1080000" cy="2446729"/>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システム</a:t>
            </a:r>
            <a:endParaRPr lang="ja-JP" altLang="en-US" sz="1200">
              <a:latin typeface="Meiryo UI" panose="020B0604030504040204" pitchFamily="50" charset="-128"/>
              <a:ea typeface="Meiryo UI" panose="020B0604030504040204" pitchFamily="50" charset="-128"/>
            </a:endParaRP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ガバメントクラウドを利用するシステムのこと。構築予定、構築中、運用中のシステムを含める。</a:t>
            </a:r>
            <a:endParaRPr sz="1200">
              <a:latin typeface="Meiryo UI" panose="020B0604030504040204" pitchFamily="50" charset="-128"/>
              <a:ea typeface="Meiryo UI" panose="020B0604030504040204" pitchFamily="50" charset="-128"/>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12</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27430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デジタル庁が提供している、任意で適用可能なテンプレートのこと。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モダンアプリケーション化の参考とすることを目的としており、ガバメントクラウド利用組織は任意かつ自由にカスタムして利用することができる。</a:t>
            </a:r>
            <a:endParaRPr sz="1200">
              <a:solidFill>
                <a:schemeClr val="dk1"/>
              </a:solidFill>
              <a:latin typeface="Meiryo UI" panose="020B0604030504040204" pitchFamily="50" charset="-128"/>
              <a:ea typeface="Meiryo UI" panose="020B0604030504040204" pitchFamily="50" charset="-128"/>
            </a:endParaRPr>
          </a:p>
        </p:txBody>
      </p:sp>
      <p:sp>
        <p:nvSpPr>
          <p:cNvPr id="34" name="Google Shape;301;p26">
            <a:extLst>
              <a:ext uri="{FF2B5EF4-FFF2-40B4-BE49-F238E27FC236}">
                <a16:creationId xmlns:a16="http://schemas.microsoft.com/office/drawing/2014/main" id="{C23E5366-E9B1-3756-BDB9-03EE7A4B3448}"/>
              </a:ext>
            </a:extLst>
          </p:cNvPr>
          <p:cNvSpPr/>
          <p:nvPr/>
        </p:nvSpPr>
        <p:spPr>
          <a:xfrm>
            <a:off x="1264874" y="3909554"/>
            <a:ext cx="1080000" cy="244575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サービス</a:t>
            </a:r>
            <a:endParaRPr sz="1200">
              <a:latin typeface="Meiryo UI" panose="020B0604030504040204" pitchFamily="50" charset="-128"/>
              <a:ea typeface="Meiryo UI" panose="020B0604030504040204" pitchFamily="50" charset="-128"/>
            </a:endParaRPr>
          </a:p>
        </p:txBody>
      </p:sp>
      <p:sp>
        <p:nvSpPr>
          <p:cNvPr id="35" name="Google Shape;302;p26">
            <a:extLst>
              <a:ext uri="{FF2B5EF4-FFF2-40B4-BE49-F238E27FC236}">
                <a16:creationId xmlns:a16="http://schemas.microsoft.com/office/drawing/2014/main" id="{EA1226AD-ECD5-BEF5-3A50-9582F1308D21}"/>
              </a:ext>
            </a:extLst>
          </p:cNvPr>
          <p:cNvSpPr/>
          <p:nvPr/>
        </p:nvSpPr>
        <p:spPr>
          <a:xfrm>
            <a:off x="665624" y="3909554"/>
            <a:ext cx="504000" cy="1173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13</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6" name="Google Shape;303;p26">
            <a:extLst>
              <a:ext uri="{FF2B5EF4-FFF2-40B4-BE49-F238E27FC236}">
                <a16:creationId xmlns:a16="http://schemas.microsoft.com/office/drawing/2014/main" id="{0E29DE46-A6DF-F5BC-1AB7-44023E620D5B}"/>
              </a:ext>
            </a:extLst>
          </p:cNvPr>
          <p:cNvSpPr/>
          <p:nvPr/>
        </p:nvSpPr>
        <p:spPr>
          <a:xfrm>
            <a:off x="4331763" y="3909554"/>
            <a:ext cx="7200000" cy="11736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（ガバメントソリューションサービス）は、アクセス回線、データセンタ接続、ファブリック、セキュリティ、アプリケーション制御、インターネット接続、</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接続などをワンストップで </a:t>
            </a:r>
            <a:r>
              <a:rPr lang="en-US" altLang="ja-JP" sz="1200" b="0" i="0">
                <a:solidFill>
                  <a:srgbClr val="1A1A1C"/>
                </a:solidFill>
                <a:effectLst/>
                <a:latin typeface="Meiryo UI" panose="020B0604030504040204" pitchFamily="50" charset="-128"/>
                <a:ea typeface="Meiryo UI" panose="020B0604030504040204" pitchFamily="50" charset="-128"/>
              </a:rPr>
              <a:t>Network as a Service</a:t>
            </a:r>
            <a:r>
              <a:rPr lang="ja-JP" altLang="en-US" sz="1200" b="0" i="0">
                <a:solidFill>
                  <a:srgbClr val="1A1A1C"/>
                </a:solidFill>
                <a:effectLst/>
                <a:latin typeface="Meiryo UI" panose="020B0604030504040204" pitchFamily="50" charset="-128"/>
                <a:ea typeface="Meiryo UI" panose="020B0604030504040204" pitchFamily="50" charset="-128"/>
              </a:rPr>
              <a:t>として提供できる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ネットワークサービスを提供している。本文章における</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ネットワークとは、</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ネットワークサービスにて、ガバメントクラウドと各府省等を結ぶために構成されるものを指す。</a:t>
            </a:r>
            <a:endParaRPr sz="1200">
              <a:latin typeface="Meiryo UI" panose="020B0604030504040204" pitchFamily="50" charset="-128"/>
              <a:ea typeface="Meiryo UI" panose="020B0604030504040204" pitchFamily="50" charset="-128"/>
            </a:endParaRPr>
          </a:p>
        </p:txBody>
      </p:sp>
      <p:sp>
        <p:nvSpPr>
          <p:cNvPr id="43" name="Google Shape;310;p26">
            <a:extLst>
              <a:ext uri="{FF2B5EF4-FFF2-40B4-BE49-F238E27FC236}">
                <a16:creationId xmlns:a16="http://schemas.microsoft.com/office/drawing/2014/main" id="{766FC02A-20E0-720A-B0AB-3C2D7E0B1C94}"/>
              </a:ext>
            </a:extLst>
          </p:cNvPr>
          <p:cNvSpPr/>
          <p:nvPr/>
        </p:nvSpPr>
        <p:spPr>
          <a:xfrm>
            <a:off x="665624" y="518005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a:t>
            </a:r>
            <a:r>
              <a:rPr lang="en-US" sz="1200">
                <a:solidFill>
                  <a:schemeClr val="dk1"/>
                </a:solidFill>
                <a:latin typeface="Meiryo UI" panose="020B0604030504040204" pitchFamily="50" charset="-128"/>
                <a:ea typeface="Meiryo UI" panose="020B0604030504040204" pitchFamily="50" charset="-128"/>
                <a:cs typeface="Arial"/>
                <a:sym typeface="Arial"/>
              </a:rPr>
              <a:t>4</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4" name="Google Shape;311;p26">
            <a:extLst>
              <a:ext uri="{FF2B5EF4-FFF2-40B4-BE49-F238E27FC236}">
                <a16:creationId xmlns:a16="http://schemas.microsoft.com/office/drawing/2014/main" id="{66F1A1EF-CE03-39F3-0908-FE6DAC7EBB11}"/>
              </a:ext>
            </a:extLst>
          </p:cNvPr>
          <p:cNvSpPr/>
          <p:nvPr/>
        </p:nvSpPr>
        <p:spPr>
          <a:xfrm>
            <a:off x="4331763" y="518005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主として</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が提供する接続点に対して、</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ネットワークとして相互接続するもの。主要</a:t>
            </a:r>
            <a:r>
              <a:rPr lang="en-US" altLang="ja-JP" sz="1200" b="0" i="0">
                <a:solidFill>
                  <a:srgbClr val="1A1A1C"/>
                </a:solidFill>
                <a:effectLst/>
                <a:latin typeface="Meiryo UI" panose="020B0604030504040204" pitchFamily="50" charset="-128"/>
                <a:ea typeface="Meiryo UI" panose="020B0604030504040204" pitchFamily="50" charset="-128"/>
              </a:rPr>
              <a:t>CSP</a:t>
            </a:r>
            <a:r>
              <a:rPr lang="ja-JP" altLang="en-US" sz="1200" b="0" i="0">
                <a:solidFill>
                  <a:srgbClr val="1A1A1C"/>
                </a:solidFill>
                <a:effectLst/>
                <a:latin typeface="Meiryo UI" panose="020B0604030504040204" pitchFamily="50" charset="-128"/>
                <a:ea typeface="Meiryo UI" panose="020B0604030504040204" pitchFamily="50" charset="-128"/>
              </a:rPr>
              <a:t>提供データセンタへ直接接続することにより、</a:t>
            </a:r>
            <a:r>
              <a:rPr lang="en-US" altLang="ja-JP" sz="1200" b="0" i="0">
                <a:solidFill>
                  <a:srgbClr val="1A1A1C"/>
                </a:solidFill>
                <a:effectLst/>
                <a:latin typeface="Meiryo UI" panose="020B0604030504040204" pitchFamily="50" charset="-128"/>
                <a:ea typeface="Meiryo UI" panose="020B0604030504040204" pitchFamily="50" charset="-128"/>
              </a:rPr>
              <a:t>AWS</a:t>
            </a:r>
            <a:r>
              <a:rPr lang="ja-JP" altLang="en-US" sz="1200" b="0" i="0">
                <a:solidFill>
                  <a:srgbClr val="1A1A1C"/>
                </a:solidFill>
                <a:effectLst/>
                <a:latin typeface="Meiryo UI" panose="020B0604030504040204" pitchFamily="50" charset="-128"/>
                <a:ea typeface="Meiryo UI" panose="020B0604030504040204" pitchFamily="50" charset="-128"/>
              </a:rPr>
              <a:t>や</a:t>
            </a:r>
            <a:r>
              <a:rPr lang="en-US" altLang="ja-JP" sz="1200" b="0" i="0">
                <a:solidFill>
                  <a:srgbClr val="1A1A1C"/>
                </a:solidFill>
                <a:effectLst/>
                <a:latin typeface="Meiryo UI" panose="020B0604030504040204" pitchFamily="50" charset="-128"/>
                <a:ea typeface="Meiryo UI" panose="020B0604030504040204" pitchFamily="50" charset="-128"/>
              </a:rPr>
              <a:t>Google Cloud</a:t>
            </a:r>
            <a:r>
              <a:rPr lang="ja-JP" altLang="en-US" sz="1200" b="0" i="0">
                <a:solidFill>
                  <a:srgbClr val="1A1A1C"/>
                </a:solidFill>
                <a:effectLst/>
                <a:latin typeface="Meiryo UI" panose="020B0604030504040204" pitchFamily="50" charset="-128"/>
                <a:ea typeface="Meiryo UI" panose="020B0604030504040204" pitchFamily="50" charset="-128"/>
              </a:rPr>
              <a:t>等への接続が可能。</a:t>
            </a:r>
            <a:endParaRPr sz="1200">
              <a:latin typeface="Meiryo UI" panose="020B0604030504040204" pitchFamily="50" charset="-128"/>
              <a:ea typeface="Meiryo UI" panose="020B0604030504040204" pitchFamily="50" charset="-128"/>
            </a:endParaRPr>
          </a:p>
        </p:txBody>
      </p:sp>
      <p:sp>
        <p:nvSpPr>
          <p:cNvPr id="47" name="Google Shape;315;p26">
            <a:extLst>
              <a:ext uri="{FF2B5EF4-FFF2-40B4-BE49-F238E27FC236}">
                <a16:creationId xmlns:a16="http://schemas.microsoft.com/office/drawing/2014/main" id="{DA1CEAD3-386E-F208-52AC-DC20C9AA12AE}"/>
              </a:ext>
            </a:extLst>
          </p:cNvPr>
          <p:cNvSpPr/>
          <p:nvPr/>
        </p:nvSpPr>
        <p:spPr>
          <a:xfrm>
            <a:off x="665624" y="5815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15</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48" name="Google Shape;316;p26">
            <a:extLst>
              <a:ext uri="{FF2B5EF4-FFF2-40B4-BE49-F238E27FC236}">
                <a16:creationId xmlns:a16="http://schemas.microsoft.com/office/drawing/2014/main" id="{1817BAC4-CAAA-AF39-4F24-CA41A175DC42}"/>
              </a:ext>
            </a:extLst>
          </p:cNvPr>
          <p:cNvSpPr/>
          <p:nvPr/>
        </p:nvSpPr>
        <p:spPr>
          <a:xfrm>
            <a:off x="4331763" y="581530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en-US" altLang="ja-JP" sz="1200" b="0" i="0">
                <a:solidFill>
                  <a:srgbClr val="1A1A1C"/>
                </a:solidFill>
                <a:effectLst/>
                <a:latin typeface="Meiryo UI" panose="020B0604030504040204" pitchFamily="50" charset="-128"/>
                <a:ea typeface="Meiryo UI" panose="020B0604030504040204" pitchFamily="50" charset="-128"/>
              </a:rPr>
              <a:t>Cloud Service Provider</a:t>
            </a:r>
            <a:r>
              <a:rPr lang="ja-JP" altLang="en-US" sz="1200" b="0" i="0">
                <a:solidFill>
                  <a:srgbClr val="1A1A1C"/>
                </a:solidFill>
                <a:effectLst/>
                <a:latin typeface="Meiryo UI" panose="020B0604030504040204" pitchFamily="50" charset="-128"/>
                <a:ea typeface="Meiryo UI" panose="020B0604030504040204" pitchFamily="50" charset="-128"/>
              </a:rPr>
              <a:t>の略字。</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クラウドサービスを提供するベンダーのこと。</a:t>
            </a:r>
            <a:endParaRPr sz="1200">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利用システム</a:t>
            </a:r>
            <a:endParaRPr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3274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サンプルテンプレート</a:t>
            </a:r>
            <a:endParaRPr sz="1200">
              <a:latin typeface="Meiryo UI" panose="020B0604030504040204" pitchFamily="50" charset="-128"/>
              <a:ea typeface="Meiryo UI" panose="020B0604030504040204" pitchFamily="50" charset="-128"/>
            </a:endParaRPr>
          </a:p>
        </p:txBody>
      </p:sp>
      <p:sp>
        <p:nvSpPr>
          <p:cNvPr id="56" name="Google Shape;301;p26">
            <a:extLst>
              <a:ext uri="{FF2B5EF4-FFF2-40B4-BE49-F238E27FC236}">
                <a16:creationId xmlns:a16="http://schemas.microsoft.com/office/drawing/2014/main" id="{75A7EAA7-37EA-A098-9F58-DBDFAEB8AB94}"/>
              </a:ext>
            </a:extLst>
          </p:cNvPr>
          <p:cNvSpPr/>
          <p:nvPr/>
        </p:nvSpPr>
        <p:spPr>
          <a:xfrm>
            <a:off x="2438318" y="3909554"/>
            <a:ext cx="1800000" cy="11736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a:t>
            </a:r>
            <a:endParaRPr sz="1200">
              <a:latin typeface="Meiryo UI" panose="020B0604030504040204" pitchFamily="50" charset="-128"/>
              <a:ea typeface="Meiryo UI" panose="020B0604030504040204" pitchFamily="50" charset="-128"/>
            </a:endParaRPr>
          </a:p>
        </p:txBody>
      </p:sp>
      <p:sp>
        <p:nvSpPr>
          <p:cNvPr id="58" name="Google Shape;309;p26">
            <a:extLst>
              <a:ext uri="{FF2B5EF4-FFF2-40B4-BE49-F238E27FC236}">
                <a16:creationId xmlns:a16="http://schemas.microsoft.com/office/drawing/2014/main" id="{BCB8B4E1-E8FB-3E1E-4857-5EA563D6BA58}"/>
              </a:ext>
            </a:extLst>
          </p:cNvPr>
          <p:cNvSpPr/>
          <p:nvPr/>
        </p:nvSpPr>
        <p:spPr>
          <a:xfrm>
            <a:off x="2438318" y="518005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GSS</a:t>
            </a:r>
            <a:r>
              <a:rPr lang="ja-JP" altLang="en-US" sz="1200" b="0" i="0">
                <a:solidFill>
                  <a:srgbClr val="1A1A1C"/>
                </a:solidFill>
                <a:effectLst/>
                <a:latin typeface="Meiryo UI" panose="020B0604030504040204" pitchFamily="50" charset="-128"/>
                <a:ea typeface="Meiryo UI" panose="020B0604030504040204" pitchFamily="50" charset="-128"/>
              </a:rPr>
              <a:t>ネットワークが提供する）クラウド接続サービス</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59" name="Google Shape;314;p26">
            <a:extLst>
              <a:ext uri="{FF2B5EF4-FFF2-40B4-BE49-F238E27FC236}">
                <a16:creationId xmlns:a16="http://schemas.microsoft.com/office/drawing/2014/main" id="{15360ACB-3198-6269-BA96-A73E389FCB0F}"/>
              </a:ext>
            </a:extLst>
          </p:cNvPr>
          <p:cNvSpPr/>
          <p:nvPr/>
        </p:nvSpPr>
        <p:spPr>
          <a:xfrm>
            <a:off x="2438318" y="5815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CSP</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10</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00364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デジタル庁が利用システムに払い出す環境に適用するテンプレートのこと。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ガバナンスやセキュリティを目的としており、環境払出し前に適用される。</a:t>
            </a:r>
            <a:endParaRPr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自動適用テンプレート</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11</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264214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デジタル庁が利用システムへ適用を強制しているテンプレートのこと。</a:t>
            </a:r>
            <a:br>
              <a:rPr lang="ja-JP" altLang="en-US" sz="1200">
                <a:latin typeface="Meiryo UI" panose="020B0604030504040204" pitchFamily="50" charset="-128"/>
                <a:ea typeface="Meiryo UI" panose="020B0604030504040204" pitchFamily="50" charset="-128"/>
              </a:rPr>
            </a:br>
            <a:r>
              <a:rPr lang="ja-JP" altLang="en-US" sz="1200" b="0" i="0">
                <a:solidFill>
                  <a:srgbClr val="1A1A1C"/>
                </a:solidFill>
                <a:effectLst/>
                <a:latin typeface="Meiryo UI" panose="020B0604030504040204" pitchFamily="50" charset="-128"/>
                <a:ea typeface="Meiryo UI" panose="020B0604030504040204" pitchFamily="50" charset="-128"/>
              </a:rPr>
              <a:t>ガバナンスやセキュリティを目的としており、ガバメントクラウド利用組織は払い出された環境に対して必須で適用しなければならない。</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必須適用テンプレート</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236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25</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- 1.5 </a:t>
            </a:r>
            <a:r>
              <a:rPr lang="ja-JP" altLang="en-US" sz="1400">
                <a:latin typeface="Meiryo UI" panose="020B0604030504040204" pitchFamily="50" charset="-128"/>
                <a:ea typeface="Meiryo UI" panose="020B0604030504040204" pitchFamily="50" charset="-128"/>
                <a:hlinkClick r:id="rId2"/>
              </a:rPr>
              <a:t>用語の定義</a:t>
            </a:r>
            <a:endParaRPr lang="en-US" altLang="ja-JP" sz="140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rPr>
              <a:t>8</a:t>
            </a:r>
            <a:r>
              <a:rPr lang="en-US" altLang="ja-JP" sz="1400">
                <a:latin typeface="Meiryo UI" panose="020B0604030504040204" pitchFamily="50" charset="-128"/>
                <a:ea typeface="Meiryo UI" panose="020B0604030504040204" pitchFamily="50" charset="-128"/>
              </a:rPr>
              <a:t>-1. </a:t>
            </a:r>
            <a:r>
              <a:rPr lang="ja-JP" altLang="en-US" sz="1400">
                <a:latin typeface="Meiryo UI" panose="020B0604030504040204" pitchFamily="50" charset="-128"/>
                <a:ea typeface="Meiryo UI" panose="020B0604030504040204" pitchFamily="50" charset="-128"/>
              </a:rPr>
              <a:t>用語集</a:t>
            </a:r>
            <a:endParaRPr lang="en-US">
              <a:latin typeface="Meiryo UI" panose="020B0604030504040204" pitchFamily="50" charset="-128"/>
              <a:ea typeface="Meiryo UI" panose="020B0604030504040204" pitchFamily="50" charset="-128"/>
            </a:endParaRPr>
          </a:p>
        </p:txBody>
      </p:sp>
      <p:grpSp>
        <p:nvGrpSpPr>
          <p:cNvPr id="11" name="Google Shape;278;p26">
            <a:extLst>
              <a:ext uri="{FF2B5EF4-FFF2-40B4-BE49-F238E27FC236}">
                <a16:creationId xmlns:a16="http://schemas.microsoft.com/office/drawing/2014/main" id="{34299B20-91D3-93A4-8028-7BFB4D8D425E}"/>
              </a:ext>
            </a:extLst>
          </p:cNvPr>
          <p:cNvGrpSpPr/>
          <p:nvPr/>
        </p:nvGrpSpPr>
        <p:grpSpPr>
          <a:xfrm>
            <a:off x="1264853" y="985958"/>
            <a:ext cx="1080000" cy="307777"/>
            <a:chOff x="2524125" y="2286000"/>
            <a:chExt cx="1162050" cy="307777"/>
          </a:xfrm>
        </p:grpSpPr>
        <p:sp>
          <p:nvSpPr>
            <p:cNvPr id="12" name="Google Shape;279;p26">
              <a:extLst>
                <a:ext uri="{FF2B5EF4-FFF2-40B4-BE49-F238E27FC236}">
                  <a16:creationId xmlns:a16="http://schemas.microsoft.com/office/drawing/2014/main" id="{589B8887-528C-8ACC-B2CD-466943402F27}"/>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カテゴリ</a:t>
              </a:r>
              <a:endParaRPr sz="1200">
                <a:latin typeface="Meiryo UI" panose="020B0604030504040204" pitchFamily="50" charset="-128"/>
                <a:ea typeface="Meiryo UI" panose="020B0604030504040204" pitchFamily="50" charset="-128"/>
              </a:endParaRPr>
            </a:p>
          </p:txBody>
        </p:sp>
        <p:cxnSp>
          <p:nvCxnSpPr>
            <p:cNvPr id="13" name="Google Shape;280;p26">
              <a:extLst>
                <a:ext uri="{FF2B5EF4-FFF2-40B4-BE49-F238E27FC236}">
                  <a16:creationId xmlns:a16="http://schemas.microsoft.com/office/drawing/2014/main" id="{51E01067-FB2A-6E5E-CC2A-0683049247EA}"/>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14" name="Google Shape;281;p26">
            <a:extLst>
              <a:ext uri="{FF2B5EF4-FFF2-40B4-BE49-F238E27FC236}">
                <a16:creationId xmlns:a16="http://schemas.microsoft.com/office/drawing/2014/main" id="{16BE0FAD-3719-9F9E-64A7-C2AC53D09D01}"/>
              </a:ext>
            </a:extLst>
          </p:cNvPr>
          <p:cNvGrpSpPr/>
          <p:nvPr/>
        </p:nvGrpSpPr>
        <p:grpSpPr>
          <a:xfrm>
            <a:off x="4331845" y="985958"/>
            <a:ext cx="7164038" cy="307777"/>
            <a:chOff x="2524125" y="2286000"/>
            <a:chExt cx="1162050" cy="307777"/>
          </a:xfrm>
        </p:grpSpPr>
        <p:sp>
          <p:nvSpPr>
            <p:cNvPr id="15" name="Google Shape;282;p26">
              <a:extLst>
                <a:ext uri="{FF2B5EF4-FFF2-40B4-BE49-F238E27FC236}">
                  <a16:creationId xmlns:a16="http://schemas.microsoft.com/office/drawing/2014/main" id="{2C965B20-BED6-E785-6B88-BBB826469A3C}"/>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説明</a:t>
              </a:r>
              <a:endParaRPr sz="1200">
                <a:latin typeface="Meiryo UI" panose="020B0604030504040204" pitchFamily="50" charset="-128"/>
                <a:ea typeface="Meiryo UI" panose="020B0604030504040204" pitchFamily="50" charset="-128"/>
              </a:endParaRPr>
            </a:p>
          </p:txBody>
        </p:sp>
        <p:cxnSp>
          <p:nvCxnSpPr>
            <p:cNvPr id="16" name="Google Shape;283;p26">
              <a:extLst>
                <a:ext uri="{FF2B5EF4-FFF2-40B4-BE49-F238E27FC236}">
                  <a16:creationId xmlns:a16="http://schemas.microsoft.com/office/drawing/2014/main" id="{94E5F4B7-239B-104B-49A3-BDD89517850E}"/>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grpSp>
        <p:nvGrpSpPr>
          <p:cNvPr id="21" name="Google Shape;288;p26">
            <a:extLst>
              <a:ext uri="{FF2B5EF4-FFF2-40B4-BE49-F238E27FC236}">
                <a16:creationId xmlns:a16="http://schemas.microsoft.com/office/drawing/2014/main" id="{8BD08054-AFC1-2B86-D9EC-374502139391}"/>
              </a:ext>
            </a:extLst>
          </p:cNvPr>
          <p:cNvGrpSpPr/>
          <p:nvPr/>
        </p:nvGrpSpPr>
        <p:grpSpPr>
          <a:xfrm>
            <a:off x="665584" y="985958"/>
            <a:ext cx="503982" cy="307777"/>
            <a:chOff x="2524125" y="2286000"/>
            <a:chExt cx="1162051" cy="307777"/>
          </a:xfrm>
        </p:grpSpPr>
        <p:sp>
          <p:nvSpPr>
            <p:cNvPr id="22" name="Google Shape;289;p26">
              <a:extLst>
                <a:ext uri="{FF2B5EF4-FFF2-40B4-BE49-F238E27FC236}">
                  <a16:creationId xmlns:a16="http://schemas.microsoft.com/office/drawing/2014/main" id="{81D0E0F8-BF55-4D5C-3598-E5673F4EDB3C}"/>
                </a:ext>
              </a:extLst>
            </p:cNvPr>
            <p:cNvSpPr txBox="1"/>
            <p:nvPr/>
          </p:nvSpPr>
          <p:spPr>
            <a:xfrm>
              <a:off x="2524125" y="2286000"/>
              <a:ext cx="11620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200" b="0" i="0" u="none" strike="noStrike" cap="none">
                  <a:solidFill>
                    <a:srgbClr val="000000"/>
                  </a:solidFill>
                  <a:latin typeface="Meiryo UI" panose="020B0604030504040204" pitchFamily="50" charset="-128"/>
                  <a:ea typeface="Meiryo UI" panose="020B0604030504040204" pitchFamily="50" charset="-128"/>
                  <a:cs typeface="Arial"/>
                  <a:sym typeface="Arial"/>
                </a:rPr>
                <a:t>No</a:t>
              </a:r>
              <a:endParaRPr sz="1200" b="0" i="0" u="none" strike="noStrike" cap="none">
                <a:solidFill>
                  <a:srgbClr val="000000"/>
                </a:solidFill>
                <a:latin typeface="Meiryo UI" panose="020B0604030504040204" pitchFamily="50" charset="-128"/>
                <a:ea typeface="Meiryo UI" panose="020B0604030504040204" pitchFamily="50" charset="-128"/>
                <a:cs typeface="Arial"/>
                <a:sym typeface="Arial"/>
              </a:endParaRPr>
            </a:p>
          </p:txBody>
        </p:sp>
        <p:cxnSp>
          <p:nvCxnSpPr>
            <p:cNvPr id="23" name="Google Shape;290;p26">
              <a:extLst>
                <a:ext uri="{FF2B5EF4-FFF2-40B4-BE49-F238E27FC236}">
                  <a16:creationId xmlns:a16="http://schemas.microsoft.com/office/drawing/2014/main" id="{63024BB4-2E47-0FC2-E938-547EB4C2E11B}"/>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26" name="Google Shape;293;p26">
            <a:extLst>
              <a:ext uri="{FF2B5EF4-FFF2-40B4-BE49-F238E27FC236}">
                <a16:creationId xmlns:a16="http://schemas.microsoft.com/office/drawing/2014/main" id="{BAEEBFB3-BA72-55E4-E1CE-10FCE4E3D34F}"/>
              </a:ext>
            </a:extLst>
          </p:cNvPr>
          <p:cNvSpPr/>
          <p:nvPr/>
        </p:nvSpPr>
        <p:spPr>
          <a:xfrm>
            <a:off x="1264874" y="1367574"/>
            <a:ext cx="108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rPr>
              <a:t>ツール</a:t>
            </a:r>
          </a:p>
        </p:txBody>
      </p:sp>
      <p:sp>
        <p:nvSpPr>
          <p:cNvPr id="27" name="Google Shape;294;p26">
            <a:extLst>
              <a:ext uri="{FF2B5EF4-FFF2-40B4-BE49-F238E27FC236}">
                <a16:creationId xmlns:a16="http://schemas.microsoft.com/office/drawing/2014/main" id="{1BD16EC7-A83A-6547-B64A-6A624A30EE34}"/>
              </a:ext>
            </a:extLst>
          </p:cNvPr>
          <p:cNvSpPr/>
          <p:nvPr/>
        </p:nvSpPr>
        <p:spPr>
          <a:xfrm>
            <a:off x="665624" y="136757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16</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28" name="Google Shape;295;p26">
            <a:extLst>
              <a:ext uri="{FF2B5EF4-FFF2-40B4-BE49-F238E27FC236}">
                <a16:creationId xmlns:a16="http://schemas.microsoft.com/office/drawing/2014/main" id="{F2623529-49CE-203C-5613-954E928D1E8B}"/>
              </a:ext>
            </a:extLst>
          </p:cNvPr>
          <p:cNvSpPr/>
          <p:nvPr/>
        </p:nvSpPr>
        <p:spPr>
          <a:xfrm>
            <a:off x="4331763" y="136757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オンボーディングツールとしてガバメントクラウドの情報提供、問合わせ対応、利用申請、利用案内等を行う</a:t>
            </a:r>
            <a:r>
              <a:rPr lang="en-US" altLang="ja-JP" sz="1200" b="0" i="0">
                <a:solidFill>
                  <a:srgbClr val="1A1A1C"/>
                </a:solidFill>
                <a:effectLst/>
                <a:latin typeface="Meiryo UI" panose="020B0604030504040204" pitchFamily="50" charset="-128"/>
                <a:ea typeface="Meiryo UI" panose="020B0604030504040204" pitchFamily="50" charset="-128"/>
              </a:rPr>
              <a:t>Web</a:t>
            </a:r>
            <a:r>
              <a:rPr lang="ja-JP" altLang="en-US" sz="1200" b="0" i="0">
                <a:solidFill>
                  <a:srgbClr val="1A1A1C"/>
                </a:solidFill>
                <a:effectLst/>
                <a:latin typeface="Meiryo UI" panose="020B0604030504040204" pitchFamily="50" charset="-128"/>
                <a:ea typeface="Meiryo UI" panose="020B0604030504040204" pitchFamily="50" charset="-128"/>
              </a:rPr>
              <a:t>サービスのこと。</a:t>
            </a:r>
            <a:endParaRPr sz="1200">
              <a:latin typeface="Meiryo UI" panose="020B0604030504040204" pitchFamily="50" charset="-128"/>
              <a:ea typeface="Meiryo UI" panose="020B0604030504040204" pitchFamily="50" charset="-128"/>
            </a:endParaRPr>
          </a:p>
        </p:txBody>
      </p:sp>
      <p:sp>
        <p:nvSpPr>
          <p:cNvPr id="31" name="Google Shape;298;p26">
            <a:extLst>
              <a:ext uri="{FF2B5EF4-FFF2-40B4-BE49-F238E27FC236}">
                <a16:creationId xmlns:a16="http://schemas.microsoft.com/office/drawing/2014/main" id="{829027EB-D743-549D-C57D-37837E2DF041}"/>
              </a:ext>
            </a:extLst>
          </p:cNvPr>
          <p:cNvSpPr/>
          <p:nvPr/>
        </p:nvSpPr>
        <p:spPr>
          <a:xfrm>
            <a:off x="665624" y="327430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19</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32" name="Google Shape;299;p26">
            <a:extLst>
              <a:ext uri="{FF2B5EF4-FFF2-40B4-BE49-F238E27FC236}">
                <a16:creationId xmlns:a16="http://schemas.microsoft.com/office/drawing/2014/main" id="{12128C70-F0E3-AD64-AD83-A6752241FEC8}"/>
              </a:ext>
            </a:extLst>
          </p:cNvPr>
          <p:cNvSpPr/>
          <p:nvPr/>
        </p:nvSpPr>
        <p:spPr>
          <a:xfrm>
            <a:off x="4331763" y="3274304"/>
            <a:ext cx="7200000" cy="540000"/>
          </a:xfrm>
          <a:prstGeom prst="rect">
            <a:avLst/>
          </a:prstGeom>
          <a:solidFill>
            <a:srgbClr val="DDEAF6"/>
          </a:solidFill>
          <a:ln>
            <a:noFill/>
          </a:ln>
        </p:spPr>
        <p:txBody>
          <a:bodyPr spcFirstLastPara="1" wrap="square" lIns="91425" tIns="45700" rIns="91425" bIns="45700" anchor="ctr" anchorCtr="0">
            <a:noAutofit/>
          </a:bodyPr>
          <a:lstStyle/>
          <a:p>
            <a:pPr lvl="0" algn="l" rtl="0">
              <a:spcBef>
                <a:spcPts val="0"/>
              </a:spcBef>
              <a:spcAft>
                <a:spcPts val="0"/>
              </a:spcAft>
              <a:buClr>
                <a:schemeClr val="dk1"/>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サーバやネットワーク等のインフラ構成をコードで記述することにより、環境の構築や管理を自動化すること。</a:t>
            </a:r>
            <a:endParaRPr sz="1200">
              <a:solidFill>
                <a:schemeClr val="dk1"/>
              </a:solidFill>
              <a:latin typeface="Meiryo UI" panose="020B0604030504040204" pitchFamily="50" charset="-128"/>
              <a:ea typeface="Meiryo UI" panose="020B0604030504040204" pitchFamily="50" charset="-128"/>
            </a:endParaRPr>
          </a:p>
        </p:txBody>
      </p:sp>
      <p:grpSp>
        <p:nvGrpSpPr>
          <p:cNvPr id="51" name="Google Shape;278;p26">
            <a:extLst>
              <a:ext uri="{FF2B5EF4-FFF2-40B4-BE49-F238E27FC236}">
                <a16:creationId xmlns:a16="http://schemas.microsoft.com/office/drawing/2014/main" id="{BA7598A9-E4EF-FDBC-1621-824BD992FAA3}"/>
              </a:ext>
            </a:extLst>
          </p:cNvPr>
          <p:cNvGrpSpPr/>
          <p:nvPr/>
        </p:nvGrpSpPr>
        <p:grpSpPr>
          <a:xfrm>
            <a:off x="2438318" y="985958"/>
            <a:ext cx="1800031" cy="307777"/>
            <a:chOff x="2524125" y="2286000"/>
            <a:chExt cx="1162050" cy="307777"/>
          </a:xfrm>
        </p:grpSpPr>
        <p:sp>
          <p:nvSpPr>
            <p:cNvPr id="52" name="Google Shape;279;p26">
              <a:extLst>
                <a:ext uri="{FF2B5EF4-FFF2-40B4-BE49-F238E27FC236}">
                  <a16:creationId xmlns:a16="http://schemas.microsoft.com/office/drawing/2014/main" id="{774AF79B-91B6-2441-4B93-6B4394DDF9F4}"/>
                </a:ext>
              </a:extLst>
            </p:cNvPr>
            <p:cNvSpPr txBox="1"/>
            <p:nvPr/>
          </p:nvSpPr>
          <p:spPr>
            <a:xfrm>
              <a:off x="2524125" y="2286000"/>
              <a:ext cx="116205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altLang="en-US" sz="1200">
                  <a:solidFill>
                    <a:srgbClr val="000000"/>
                  </a:solidFill>
                  <a:latin typeface="Meiryo UI" panose="020B0604030504040204" pitchFamily="50" charset="-128"/>
                  <a:ea typeface="Meiryo UI" panose="020B0604030504040204" pitchFamily="50" charset="-128"/>
                  <a:cs typeface="Arial"/>
                  <a:sym typeface="Arial"/>
                </a:rPr>
                <a:t>用語</a:t>
              </a:r>
              <a:endParaRPr sz="1200">
                <a:latin typeface="Meiryo UI" panose="020B0604030504040204" pitchFamily="50" charset="-128"/>
                <a:ea typeface="Meiryo UI" panose="020B0604030504040204" pitchFamily="50" charset="-128"/>
              </a:endParaRPr>
            </a:p>
          </p:txBody>
        </p:sp>
        <p:cxnSp>
          <p:nvCxnSpPr>
            <p:cNvPr id="53" name="Google Shape;280;p26">
              <a:extLst>
                <a:ext uri="{FF2B5EF4-FFF2-40B4-BE49-F238E27FC236}">
                  <a16:creationId xmlns:a16="http://schemas.microsoft.com/office/drawing/2014/main" id="{287F4E93-3300-9E7B-51E8-81A056633BB7}"/>
                </a:ext>
              </a:extLst>
            </p:cNvPr>
            <p:cNvCxnSpPr/>
            <p:nvPr/>
          </p:nvCxnSpPr>
          <p:spPr>
            <a:xfrm>
              <a:off x="2524125" y="2593777"/>
              <a:ext cx="1162050" cy="0"/>
            </a:xfrm>
            <a:prstGeom prst="straightConnector1">
              <a:avLst/>
            </a:prstGeom>
            <a:noFill/>
            <a:ln w="9525" cap="flat" cmpd="sng">
              <a:solidFill>
                <a:schemeClr val="dk1"/>
              </a:solidFill>
              <a:prstDash val="solid"/>
              <a:round/>
              <a:headEnd type="none" w="sm" len="sm"/>
              <a:tailEnd type="none" w="sm" len="sm"/>
            </a:ln>
          </p:spPr>
        </p:cxnSp>
      </p:grpSp>
      <p:sp>
        <p:nvSpPr>
          <p:cNvPr id="54" name="Google Shape;293;p26">
            <a:extLst>
              <a:ext uri="{FF2B5EF4-FFF2-40B4-BE49-F238E27FC236}">
                <a16:creationId xmlns:a16="http://schemas.microsoft.com/office/drawing/2014/main" id="{13D54387-7A99-7E4E-46B4-A089F31233E0}"/>
              </a:ext>
            </a:extLst>
          </p:cNvPr>
          <p:cNvSpPr/>
          <p:nvPr/>
        </p:nvSpPr>
        <p:spPr>
          <a:xfrm>
            <a:off x="2438318" y="136757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a:solidFill>
                  <a:srgbClr val="1A1A1C"/>
                </a:solidFill>
                <a:effectLst/>
                <a:latin typeface="Meiryo UI" panose="020B0604030504040204" pitchFamily="50" charset="-128"/>
                <a:ea typeface="Meiryo UI" panose="020B0604030504040204" pitchFamily="50" charset="-128"/>
              </a:rPr>
              <a:t>GCAS</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Government Cloud Assistant Service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55" name="Google Shape;297;p26">
            <a:extLst>
              <a:ext uri="{FF2B5EF4-FFF2-40B4-BE49-F238E27FC236}">
                <a16:creationId xmlns:a16="http://schemas.microsoft.com/office/drawing/2014/main" id="{EAC7F69C-A7FA-F4CF-D76D-CB85407DAACD}"/>
              </a:ext>
            </a:extLst>
          </p:cNvPr>
          <p:cNvSpPr/>
          <p:nvPr/>
        </p:nvSpPr>
        <p:spPr>
          <a:xfrm>
            <a:off x="2438318" y="327430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b="0" i="0" err="1">
                <a:solidFill>
                  <a:srgbClr val="1A1A1C"/>
                </a:solidFill>
                <a:effectLst/>
                <a:latin typeface="Meiryo UI" panose="020B0604030504040204" pitchFamily="50" charset="-128"/>
                <a:ea typeface="Meiryo UI" panose="020B0604030504040204" pitchFamily="50" charset="-128"/>
              </a:rPr>
              <a:t>IaC</a:t>
            </a:r>
            <a:r>
              <a:rPr lang="ja-JP" altLang="en-US" sz="1200" b="0" i="0">
                <a:solidFill>
                  <a:srgbClr val="1A1A1C"/>
                </a:solidFill>
                <a:effectLst/>
                <a:latin typeface="Meiryo UI" panose="020B0604030504040204" pitchFamily="50" charset="-128"/>
                <a:ea typeface="Meiryo UI" panose="020B0604030504040204" pitchFamily="50" charset="-128"/>
              </a:rPr>
              <a:t>（</a:t>
            </a:r>
            <a:r>
              <a:rPr lang="en-US" altLang="ja-JP" sz="1200" b="0" i="0">
                <a:solidFill>
                  <a:srgbClr val="1A1A1C"/>
                </a:solidFill>
                <a:effectLst/>
                <a:latin typeface="Meiryo UI" panose="020B0604030504040204" pitchFamily="50" charset="-128"/>
                <a:ea typeface="Meiryo UI" panose="020B0604030504040204" pitchFamily="50" charset="-128"/>
              </a:rPr>
              <a:t>Infrastructure as Code</a:t>
            </a:r>
            <a:r>
              <a:rPr lang="ja-JP" altLang="en-US" sz="1200" b="0" i="0">
                <a:solidFill>
                  <a:srgbClr val="1A1A1C"/>
                </a:solidFill>
                <a:effectLst/>
                <a:latin typeface="Meiryo UI" panose="020B0604030504040204" pitchFamily="50" charset="-128"/>
                <a:ea typeface="Meiryo UI" panose="020B0604030504040204" pitchFamily="50" charset="-128"/>
              </a:rPr>
              <a:t>）</a:t>
            </a:r>
            <a:endParaRPr sz="1200">
              <a:latin typeface="Meiryo UI" panose="020B0604030504040204" pitchFamily="50" charset="-128"/>
              <a:ea typeface="Meiryo UI" panose="020B0604030504040204" pitchFamily="50" charset="-128"/>
            </a:endParaRPr>
          </a:p>
        </p:txBody>
      </p:sp>
      <p:sp>
        <p:nvSpPr>
          <p:cNvPr id="64" name="Google Shape;293;p26">
            <a:extLst>
              <a:ext uri="{FF2B5EF4-FFF2-40B4-BE49-F238E27FC236}">
                <a16:creationId xmlns:a16="http://schemas.microsoft.com/office/drawing/2014/main" id="{CC82EDD3-3903-90B3-B0A1-2ACC467AD577}"/>
              </a:ext>
            </a:extLst>
          </p:cNvPr>
          <p:cNvSpPr/>
          <p:nvPr/>
        </p:nvSpPr>
        <p:spPr>
          <a:xfrm>
            <a:off x="1264874" y="2003644"/>
            <a:ext cx="1080000" cy="181066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技術</a:t>
            </a:r>
            <a:endParaRPr sz="1200">
              <a:latin typeface="Meiryo UI" panose="020B0604030504040204" pitchFamily="50" charset="-128"/>
              <a:ea typeface="Meiryo UI" panose="020B0604030504040204" pitchFamily="50" charset="-128"/>
            </a:endParaRPr>
          </a:p>
        </p:txBody>
      </p:sp>
      <p:sp>
        <p:nvSpPr>
          <p:cNvPr id="65" name="Google Shape;294;p26">
            <a:extLst>
              <a:ext uri="{FF2B5EF4-FFF2-40B4-BE49-F238E27FC236}">
                <a16:creationId xmlns:a16="http://schemas.microsoft.com/office/drawing/2014/main" id="{F8B7A548-947B-8A55-08E4-3B6AAB8D0832}"/>
              </a:ext>
            </a:extLst>
          </p:cNvPr>
          <p:cNvSpPr/>
          <p:nvPr/>
        </p:nvSpPr>
        <p:spPr>
          <a:xfrm>
            <a:off x="665624" y="2003644"/>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a:solidFill>
                  <a:schemeClr val="dk1"/>
                </a:solidFill>
                <a:latin typeface="Meiryo UI" panose="020B0604030504040204" pitchFamily="50" charset="-128"/>
                <a:ea typeface="Meiryo UI" panose="020B0604030504040204" pitchFamily="50" charset="-128"/>
                <a:cs typeface="Arial"/>
                <a:sym typeface="Arial"/>
              </a:rPr>
              <a:t>17</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66" name="Google Shape;295;p26">
            <a:extLst>
              <a:ext uri="{FF2B5EF4-FFF2-40B4-BE49-F238E27FC236}">
                <a16:creationId xmlns:a16="http://schemas.microsoft.com/office/drawing/2014/main" id="{0E17095A-C9A5-7271-AD92-6478C450E269}"/>
              </a:ext>
            </a:extLst>
          </p:cNvPr>
          <p:cNvSpPr/>
          <p:nvPr/>
        </p:nvSpPr>
        <p:spPr>
          <a:xfrm>
            <a:off x="4331763" y="2003644"/>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新しい技術のこと。ただし、研究室レベルの最先端技術は含まず、市場に一定レベルで普及しているもの。</a:t>
            </a:r>
            <a:endParaRPr sz="1200">
              <a:latin typeface="Meiryo UI" panose="020B0604030504040204" pitchFamily="50" charset="-128"/>
              <a:ea typeface="Meiryo UI" panose="020B0604030504040204" pitchFamily="50" charset="-128"/>
            </a:endParaRPr>
          </a:p>
        </p:txBody>
      </p:sp>
      <p:sp>
        <p:nvSpPr>
          <p:cNvPr id="67" name="Google Shape;293;p26">
            <a:extLst>
              <a:ext uri="{FF2B5EF4-FFF2-40B4-BE49-F238E27FC236}">
                <a16:creationId xmlns:a16="http://schemas.microsoft.com/office/drawing/2014/main" id="{A9B7E8A7-DCE0-610C-8BB7-6AD929570630}"/>
              </a:ext>
            </a:extLst>
          </p:cNvPr>
          <p:cNvSpPr/>
          <p:nvPr/>
        </p:nvSpPr>
        <p:spPr>
          <a:xfrm>
            <a:off x="2438318" y="2003644"/>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モダン技術</a:t>
            </a:r>
            <a:endParaRPr sz="1200">
              <a:latin typeface="Meiryo UI" panose="020B0604030504040204" pitchFamily="50" charset="-128"/>
              <a:ea typeface="Meiryo UI" panose="020B0604030504040204" pitchFamily="50" charset="-128"/>
            </a:endParaRPr>
          </a:p>
        </p:txBody>
      </p:sp>
      <p:sp>
        <p:nvSpPr>
          <p:cNvPr id="69" name="Google Shape;294;p26">
            <a:extLst>
              <a:ext uri="{FF2B5EF4-FFF2-40B4-BE49-F238E27FC236}">
                <a16:creationId xmlns:a16="http://schemas.microsoft.com/office/drawing/2014/main" id="{65146115-0FC8-464B-B50F-024F48BEE716}"/>
              </a:ext>
            </a:extLst>
          </p:cNvPr>
          <p:cNvSpPr/>
          <p:nvPr/>
        </p:nvSpPr>
        <p:spPr>
          <a:xfrm>
            <a:off x="665624" y="2642145"/>
            <a:ext cx="504000" cy="54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dk1"/>
                </a:solidFill>
                <a:latin typeface="Meiryo UI" panose="020B0604030504040204" pitchFamily="50" charset="-128"/>
                <a:ea typeface="Meiryo UI" panose="020B0604030504040204" pitchFamily="50" charset="-128"/>
                <a:cs typeface="Arial"/>
                <a:sym typeface="Arial"/>
              </a:rPr>
              <a:t>18</a:t>
            </a:r>
            <a:endParaRPr sz="1200" b="0" i="0" u="none" strike="noStrike" cap="none">
              <a:solidFill>
                <a:schemeClr val="dk1"/>
              </a:solidFill>
              <a:latin typeface="Meiryo UI" panose="020B0604030504040204" pitchFamily="50" charset="-128"/>
              <a:ea typeface="Meiryo UI" panose="020B0604030504040204" pitchFamily="50" charset="-128"/>
              <a:cs typeface="Arial"/>
              <a:sym typeface="Arial"/>
            </a:endParaRPr>
          </a:p>
        </p:txBody>
      </p:sp>
      <p:sp>
        <p:nvSpPr>
          <p:cNvPr id="70" name="Google Shape;295;p26">
            <a:extLst>
              <a:ext uri="{FF2B5EF4-FFF2-40B4-BE49-F238E27FC236}">
                <a16:creationId xmlns:a16="http://schemas.microsoft.com/office/drawing/2014/main" id="{6D488F2D-6C84-3CE9-FD48-D9408B6FEBA9}"/>
              </a:ext>
            </a:extLst>
          </p:cNvPr>
          <p:cNvSpPr/>
          <p:nvPr/>
        </p:nvSpPr>
        <p:spPr>
          <a:xfrm>
            <a:off x="4331763" y="2642145"/>
            <a:ext cx="7200000" cy="540000"/>
          </a:xfrm>
          <a:prstGeom prst="rect">
            <a:avLst/>
          </a:prstGeom>
          <a:solidFill>
            <a:srgbClr val="DDEAF6"/>
          </a:solid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1400"/>
            </a:pPr>
            <a:r>
              <a:rPr lang="ja-JP" altLang="en-US" sz="1200" b="0" i="0">
                <a:solidFill>
                  <a:srgbClr val="1A1A1C"/>
                </a:solidFill>
                <a:effectLst/>
                <a:latin typeface="Meiryo UI" panose="020B0604030504040204" pitchFamily="50" charset="-128"/>
                <a:ea typeface="Meiryo UI" panose="020B0604030504040204" pitchFamily="50" charset="-128"/>
              </a:rPr>
              <a:t>モダン技術によって構築されているアプリケーションのこと。</a:t>
            </a:r>
            <a:r>
              <a:rPr lang="en-US" altLang="ja-JP" sz="1200" b="0" i="0">
                <a:solidFill>
                  <a:srgbClr val="1A1A1C"/>
                </a:solidFill>
                <a:effectLst/>
                <a:latin typeface="Meiryo UI" panose="020B0604030504040204" pitchFamily="50" charset="-128"/>
                <a:ea typeface="Meiryo UI" panose="020B0604030504040204" pitchFamily="50" charset="-128"/>
              </a:rPr>
              <a:t>2022</a:t>
            </a:r>
            <a:r>
              <a:rPr lang="ja-JP" altLang="en-US" sz="1200" b="0" i="0">
                <a:solidFill>
                  <a:srgbClr val="1A1A1C"/>
                </a:solidFill>
                <a:effectLst/>
                <a:latin typeface="Meiryo UI" panose="020B0604030504040204" pitchFamily="50" charset="-128"/>
                <a:ea typeface="Meiryo UI" panose="020B0604030504040204" pitchFamily="50" charset="-128"/>
              </a:rPr>
              <a:t>年現在であれば、マイクロサービスアーキテクチャ、</a:t>
            </a:r>
            <a:r>
              <a:rPr lang="en-US" altLang="ja-JP" sz="1200" b="0" i="0">
                <a:solidFill>
                  <a:srgbClr val="1A1A1C"/>
                </a:solidFill>
                <a:effectLst/>
                <a:latin typeface="Meiryo UI" panose="020B0604030504040204" pitchFamily="50" charset="-128"/>
                <a:ea typeface="Meiryo UI" panose="020B0604030504040204" pitchFamily="50" charset="-128"/>
              </a:rPr>
              <a:t>API</a:t>
            </a:r>
            <a:r>
              <a:rPr lang="ja-JP" altLang="en-US" sz="1200" b="0" i="0">
                <a:solidFill>
                  <a:srgbClr val="1A1A1C"/>
                </a:solidFill>
                <a:effectLst/>
                <a:latin typeface="Meiryo UI" panose="020B0604030504040204" pitchFamily="50" charset="-128"/>
                <a:ea typeface="Meiryo UI" panose="020B0604030504040204" pitchFamily="50" charset="-128"/>
              </a:rPr>
              <a:t>、クラウドネイティブ、マネージドサービスによる構成等が特徴。</a:t>
            </a:r>
            <a:endParaRPr sz="1200">
              <a:latin typeface="Meiryo UI" panose="020B0604030504040204" pitchFamily="50" charset="-128"/>
              <a:ea typeface="Meiryo UI" panose="020B0604030504040204" pitchFamily="50" charset="-128"/>
            </a:endParaRPr>
          </a:p>
        </p:txBody>
      </p:sp>
      <p:sp>
        <p:nvSpPr>
          <p:cNvPr id="71" name="Google Shape;293;p26">
            <a:extLst>
              <a:ext uri="{FF2B5EF4-FFF2-40B4-BE49-F238E27FC236}">
                <a16:creationId xmlns:a16="http://schemas.microsoft.com/office/drawing/2014/main" id="{50F90C3C-1BB9-0D03-9BD5-CEEBCD5F5A35}"/>
              </a:ext>
            </a:extLst>
          </p:cNvPr>
          <p:cNvSpPr/>
          <p:nvPr/>
        </p:nvSpPr>
        <p:spPr>
          <a:xfrm>
            <a:off x="2438318" y="2642145"/>
            <a:ext cx="1800000" cy="54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rPr>
              <a:t>モダンアプリケーション</a:t>
            </a:r>
            <a:endParaRPr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328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7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fontScale="92500"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本文書の目的</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ガイドの概要理解</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本文書の想定読者</a:t>
            </a:r>
            <a:endParaRPr lang="en-US" altLang="ja-JP">
              <a:latin typeface="Meiryo UI" panose="020B0604030504040204" pitchFamily="50" charset="-128"/>
              <a:ea typeface="Meiryo UI" panose="020B0604030504040204" pitchFamily="50" charset="-128"/>
            </a:endParaRPr>
          </a:p>
          <a:p>
            <a:pPr marL="1028700" lvl="1" indent="-342900"/>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ガイドに初めて触れる行政官等</a:t>
            </a:r>
            <a:r>
              <a:rPr lang="en-US" altLang="ja-JP">
                <a:latin typeface="Meiryo UI" panose="020B0604030504040204" pitchFamily="50" charset="-128"/>
                <a:ea typeface="Meiryo UI" panose="020B0604030504040204" pitchFamily="50" charset="-128"/>
              </a:rPr>
              <a:t>/</a:t>
            </a:r>
            <a:r>
              <a:rPr lang="zh-TW" altLang="en-US">
                <a:latin typeface="Meiryo UI" panose="020B0604030504040204" pitchFamily="50" charset="-128"/>
                <a:ea typeface="Meiryo UI" panose="020B0604030504040204" pitchFamily="50" charset="-128"/>
              </a:rPr>
              <a:t>業務委託事業者</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Government Cloud Assistant Service</a:t>
            </a:r>
            <a:r>
              <a:rPr lang="ja-JP" altLang="en-US">
                <a:latin typeface="Meiryo UI" panose="020B0604030504040204" pitchFamily="50" charset="-128"/>
                <a:ea typeface="Meiryo UI" panose="020B0604030504040204" pitchFamily="50" charset="-128"/>
              </a:rPr>
              <a:t>）とは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ガバメントクラウドの情報提供、問い合わせ対応、利用申請、利用案内等を行う</a:t>
            </a:r>
            <a:r>
              <a:rPr lang="en-US" altLang="ja-JP">
                <a:latin typeface="Meiryo UI" panose="020B0604030504040204" pitchFamily="50" charset="-128"/>
                <a:ea typeface="Meiryo UI" panose="020B0604030504040204" pitchFamily="50" charset="-128"/>
              </a:rPr>
              <a:t>Web</a:t>
            </a:r>
            <a:r>
              <a:rPr lang="ja-JP" altLang="en-US">
                <a:latin typeface="Meiryo UI" panose="020B0604030504040204" pitchFamily="50" charset="-128"/>
                <a:ea typeface="Meiryo UI" panose="020B0604030504040204" pitchFamily="50" charset="-128"/>
              </a:rPr>
              <a:t>サービスである。</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ガイドとは</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ガバメントクラウドを利用する国と地方公共団体および当該団体から業務委託を受けた方向けのマニュアル。</a:t>
            </a:r>
            <a:endParaRPr lang="en-US" altLang="ja-JP">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やガバメントクラウドに関する質問・相談</a:t>
            </a:r>
            <a:endParaRPr lang="en-US" altLang="ja-JP">
              <a:latin typeface="Meiryo UI" panose="020B0604030504040204" pitchFamily="50" charset="-128"/>
              <a:ea typeface="Meiryo UI" panose="020B0604030504040204" pitchFamily="50" charset="-128"/>
            </a:endParaRPr>
          </a:p>
          <a:p>
            <a:pPr marL="1028700" lvl="1" indent="-342900"/>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ヘルプデスクから質問・相談することが可能である。</a:t>
            </a:r>
            <a:r>
              <a:rPr lang="en-US" altLang="ja-JP">
                <a:latin typeface="Meiryo UI" panose="020B0604030504040204" pitchFamily="50" charset="-128"/>
                <a:ea typeface="Meiryo UI" panose="020B0604030504040204" pitchFamily="50" charset="-128"/>
              </a:rPr>
              <a:t> GCAS</a:t>
            </a:r>
            <a:r>
              <a:rPr lang="ja-JP" altLang="en-US">
                <a:latin typeface="Meiryo UI" panose="020B0604030504040204" pitchFamily="50" charset="-128"/>
                <a:ea typeface="Meiryo UI" panose="020B0604030504040204" pitchFamily="50" charset="-128"/>
              </a:rPr>
              <a:t>ヘルプデスクへのリンクは「メンバー専用ページ（非公開）</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ガバメントクラウドの全般的なガイド </a:t>
            </a:r>
            <a:r>
              <a:rPr lang="en-US" altLang="ja-JP">
                <a:latin typeface="Meiryo UI" panose="020B0604030504040204" pitchFamily="50" charset="-128"/>
                <a:ea typeface="Meiryo UI" panose="020B0604030504040204" pitchFamily="50" charset="-128"/>
              </a:rPr>
              <a:t>&gt; </a:t>
            </a:r>
            <a:r>
              <a:rPr lang="ja-JP" altLang="en-US">
                <a:latin typeface="Meiryo UI" panose="020B0604030504040204" pitchFamily="50" charset="-128"/>
                <a:ea typeface="Meiryo UI" panose="020B0604030504040204" pitchFamily="50" charset="-128"/>
              </a:rPr>
              <a:t>概要文書」の「</a:t>
            </a:r>
            <a:r>
              <a:rPr lang="ja-JP" altLang="en-US">
                <a:latin typeface="Meiryo UI" panose="020B0604030504040204" pitchFamily="50" charset="-128"/>
                <a:ea typeface="Meiryo UI" panose="020B0604030504040204" pitchFamily="50" charset="-128"/>
                <a:hlinkClick r:id="rId2"/>
              </a:rPr>
              <a:t>ガバメントクラウド手続き概要</a:t>
            </a:r>
            <a:r>
              <a:rPr lang="en-US" altLang="ja-JP">
                <a:latin typeface="Meiryo UI" panose="020B0604030504040204" pitchFamily="50" charset="-128"/>
                <a:ea typeface="Meiryo UI" panose="020B0604030504040204" pitchFamily="50" charset="-128"/>
                <a:hlinkClick r:id="rId2"/>
              </a:rPr>
              <a:t>_2 </a:t>
            </a:r>
            <a:r>
              <a:rPr lang="ja-JP" altLang="en-US">
                <a:latin typeface="Meiryo UI" panose="020B0604030504040204" pitchFamily="50" charset="-128"/>
                <a:ea typeface="Meiryo UI" panose="020B0604030504040204" pitchFamily="50" charset="-128"/>
                <a:hlinkClick r:id="rId2"/>
              </a:rPr>
              <a:t>システム計画</a:t>
            </a:r>
            <a:r>
              <a:rPr lang="ja-JP" altLang="en-US">
                <a:latin typeface="Meiryo UI" panose="020B0604030504040204" pitchFamily="50" charset="-128"/>
                <a:ea typeface="Meiryo UI" panose="020B0604030504040204" pitchFamily="50" charset="-128"/>
              </a:rPr>
              <a:t>」に記載がある。メンバー専用ページへのアクセスには、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3</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en-US" sz="1400">
                <a:latin typeface="Meiryo UI" panose="020B0604030504040204" pitchFamily="50" charset="-128"/>
                <a:ea typeface="Meiryo UI" panose="020B0604030504040204" pitchFamily="50" charset="-128"/>
                <a:hlinkClick r:id="rId3"/>
              </a:rPr>
              <a:t>GCAS</a:t>
            </a:r>
            <a:r>
              <a:rPr lang="ja-JP" altLang="en-US" sz="1400">
                <a:latin typeface="Meiryo UI" panose="020B0604030504040204" pitchFamily="50" charset="-128"/>
                <a:ea typeface="Meiryo UI" panose="020B0604030504040204" pitchFamily="50" charset="-128"/>
                <a:hlinkClick r:id="rId3"/>
              </a:rPr>
              <a:t>ガイド</a:t>
            </a:r>
            <a:endParaRPr lang="en-US"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809041" cy="706698"/>
          </a:xfrm>
        </p:spPr>
        <p:txBody>
          <a:bodyPr>
            <a:normAutofit fontScale="70000" lnSpcReduction="20000"/>
          </a:bodyPr>
          <a:lstStyle/>
          <a:p>
            <a:r>
              <a:rPr lang="ja-JP" altLang="en-US">
                <a:latin typeface="Meiryo UI" panose="020B0604030504040204" pitchFamily="50" charset="-128"/>
                <a:ea typeface="Meiryo UI" panose="020B0604030504040204" pitchFamily="50" charset="-128"/>
              </a:rPr>
              <a:t>本文書は</a:t>
            </a:r>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ガイドから記載を抜粋し、概要を記した文書である。対象読者が</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ガイドおよびガバメントクラウドの概要を理解し、</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ガイドを読む際のスムーズな理解の一助になることを目的としている。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1-1. </a:t>
            </a:r>
            <a:r>
              <a:rPr lang="ja-JP" altLang="en-US">
                <a:latin typeface="Meiryo UI" panose="020B0604030504040204" pitchFamily="50" charset="-128"/>
                <a:ea typeface="Meiryo UI" panose="020B0604030504040204" pitchFamily="50" charset="-128"/>
              </a:rPr>
              <a:t>はじめに</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60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4</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2-1.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公開ページ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98156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977896"/>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algn="ctr"/>
            <a:r>
              <a:rPr lang="ja-JP" altLang="en-US" sz="1200" b="0" i="0">
                <a:solidFill>
                  <a:srgbClr val="1A1A1C"/>
                </a:solidFill>
                <a:effectLst/>
                <a:latin typeface="Meiryo UI" panose="020B0604030504040204" pitchFamily="50" charset="-128"/>
                <a:ea typeface="Meiryo UI" panose="020B0604030504040204" pitchFamily="50" charset="-128"/>
                <a:hlinkClick r:id="rId3"/>
              </a:rPr>
              <a:t>概要文書</a:t>
            </a:r>
            <a:endParaRPr lang="ja-JP" altLang="en-US" sz="1200" b="0" i="0">
              <a:solidFill>
                <a:srgbClr val="1A1A1C"/>
              </a:solidFill>
              <a:effectLst/>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355044"/>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リファレンス</a:t>
            </a:r>
            <a:endParaRPr lang="en-US" altLang="ja-JP" sz="1200">
              <a:latin typeface="Meiryo UI" panose="020B0604030504040204" pitchFamily="50" charset="-128"/>
              <a:ea typeface="Meiryo UI" panose="020B0604030504040204" pitchFamily="50" charset="-128"/>
              <a:hlinkClick r:id="rId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5"/>
              </a:rPr>
              <a:t>アーキテクチャ</a:t>
            </a:r>
            <a:endParaRPr lang="ja-JP" altLang="en-US" sz="1200">
              <a:latin typeface="Meiryo UI" panose="020B0604030504040204" pitchFamily="50" charset="-128"/>
              <a:ea typeface="Meiryo UI" panose="020B0604030504040204" pitchFamily="50" charset="-128"/>
            </a:endParaRPr>
          </a:p>
        </p:txBody>
      </p:sp>
      <p:sp>
        <p:nvSpPr>
          <p:cNvPr id="28" name="Google Shape;293;p26">
            <a:extLst>
              <a:ext uri="{FF2B5EF4-FFF2-40B4-BE49-F238E27FC236}">
                <a16:creationId xmlns:a16="http://schemas.microsoft.com/office/drawing/2014/main" id="{58DBA54A-6D00-980D-9BCD-EE94E0E11EE7}"/>
              </a:ext>
            </a:extLst>
          </p:cNvPr>
          <p:cNvSpPr/>
          <p:nvPr/>
        </p:nvSpPr>
        <p:spPr>
          <a:xfrm>
            <a:off x="2440124"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ヘルプデスク</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6"/>
              </a:rPr>
              <a:t>利用方法</a:t>
            </a:r>
            <a:endParaRPr lang="en-US" altLang="ja-JP" sz="1200">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6"/>
              </a:rPr>
              <a:t>(</a:t>
            </a:r>
            <a:r>
              <a:rPr lang="ja-JP" altLang="en-US" sz="1200">
                <a:latin typeface="Meiryo UI" panose="020B0604030504040204" pitchFamily="50" charset="-128"/>
                <a:ea typeface="Meiryo UI" panose="020B0604030504040204" pitchFamily="50" charset="-128"/>
                <a:hlinkClick r:id="rId6"/>
              </a:rPr>
              <a:t>共通編</a:t>
            </a:r>
            <a:r>
              <a:rPr lang="en-US" altLang="ja-JP" sz="1200">
                <a:latin typeface="Meiryo UI" panose="020B0604030504040204" pitchFamily="50" charset="-128"/>
                <a:ea typeface="Meiryo UI" panose="020B0604030504040204" pitchFamily="50" charset="-128"/>
                <a:hlinkClick r:id="rId6"/>
              </a:rPr>
              <a:t>)</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ガバメントクラウド概要解説</a:t>
            </a:r>
            <a:endParaRPr lang="en-US" altLang="ja-JP" sz="1200" b="0" i="0">
              <a:solidFill>
                <a:srgbClr val="1A1A1C"/>
              </a:solidFill>
              <a:effectLst/>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7"/>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16355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ガバメントクラウド</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利用概要</a:t>
            </a:r>
            <a:endParaRPr lang="en-US" altLang="ja-JP" sz="1200">
              <a:latin typeface="Meiryo UI" panose="020B0604030504040204" pitchFamily="50" charset="-128"/>
              <a:ea typeface="Meiryo UI" panose="020B0604030504040204" pitchFamily="50" charset="-128"/>
              <a:hlinkClick r:id="rId8"/>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8"/>
              </a:rPr>
              <a:t>（各</a:t>
            </a: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algn="ct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利用システム</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における</a:t>
            </a:r>
            <a:endParaRPr lang="en-US" altLang="ja-JP" sz="1200">
              <a:latin typeface="Meiryo UI" panose="020B0604030504040204" pitchFamily="50" charset="-128"/>
              <a:ea typeface="Meiryo UI" panose="020B0604030504040204" pitchFamily="50" charset="-128"/>
              <a:hlinkClick r:id="rId9"/>
            </a:endParaRPr>
          </a:p>
          <a:p>
            <a:pPr algn="ctr"/>
            <a:r>
              <a:rPr lang="ja-JP" altLang="en-US" sz="1200">
                <a:latin typeface="Meiryo UI" panose="020B0604030504040204" pitchFamily="50" charset="-128"/>
                <a:ea typeface="Meiryo UI" panose="020B0604030504040204" pitchFamily="50" charset="-128"/>
                <a:hlinkClick r:id="rId9"/>
              </a:rPr>
              <a:t>セキュリティ対策（共通）</a:t>
            </a:r>
            <a:endParaRPr lang="ja-JP" altLang="en-US" sz="1200">
              <a:latin typeface="Meiryo UI" panose="020B0604030504040204" pitchFamily="50" charset="-128"/>
              <a:ea typeface="Meiryo UI" panose="020B0604030504040204" pitchFamily="50" charset="-128"/>
            </a:endParaRPr>
          </a:p>
        </p:txBody>
      </p:sp>
      <p:sp>
        <p:nvSpPr>
          <p:cNvPr id="36" name="Google Shape;293;p26">
            <a:extLst>
              <a:ext uri="{FF2B5EF4-FFF2-40B4-BE49-F238E27FC236}">
                <a16:creationId xmlns:a16="http://schemas.microsoft.com/office/drawing/2014/main" id="{9A643F8C-9ED5-4451-8713-1206153D7738}"/>
              </a:ext>
            </a:extLst>
          </p:cNvPr>
          <p:cNvSpPr/>
          <p:nvPr/>
        </p:nvSpPr>
        <p:spPr>
          <a:xfrm>
            <a:off x="4138041"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GCAS</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運用管理・</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利用規程</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517896"/>
            <a:ext cx="437917" cy="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370355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4895044"/>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8C1E699-2CE1-F4FA-C45C-D7559737BB0D}"/>
              </a:ext>
            </a:extLst>
          </p:cNvPr>
          <p:cNvCxnSpPr>
            <a:cxnSpLocks/>
            <a:endCxn id="28" idx="1"/>
          </p:cNvCxnSpPr>
          <p:nvPr/>
        </p:nvCxnSpPr>
        <p:spPr>
          <a:xfrm>
            <a:off x="2205038" y="608652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516797"/>
            <a:ext cx="0" cy="3569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516797"/>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908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AF2B81BB-9CB0-9E32-8379-A0D71B7D2688}"/>
              </a:ext>
            </a:extLst>
          </p:cNvPr>
          <p:cNvCxnSpPr>
            <a:cxnSpLocks/>
            <a:endCxn id="36" idx="1"/>
          </p:cNvCxnSpPr>
          <p:nvPr/>
        </p:nvCxnSpPr>
        <p:spPr>
          <a:xfrm>
            <a:off x="3919082" y="608652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516797"/>
            <a:ext cx="0" cy="3569732"/>
          </a:xfrm>
          <a:prstGeom prst="line">
            <a:avLst/>
          </a:prstGeom>
        </p:spPr>
        <p:style>
          <a:lnRef idx="1">
            <a:schemeClr val="accent1"/>
          </a:lnRef>
          <a:fillRef idx="0">
            <a:schemeClr val="accent1"/>
          </a:fillRef>
          <a:effectRef idx="0">
            <a:schemeClr val="accent1"/>
          </a:effectRef>
          <a:fontRef idx="minor">
            <a:schemeClr val="tx1"/>
          </a:fontRef>
        </p:style>
      </p:cxnSp>
      <p:sp>
        <p:nvSpPr>
          <p:cNvPr id="96" name="Google Shape;293;p26">
            <a:extLst>
              <a:ext uri="{FF2B5EF4-FFF2-40B4-BE49-F238E27FC236}">
                <a16:creationId xmlns:a16="http://schemas.microsoft.com/office/drawing/2014/main" id="{FF442CFB-9B80-37DC-95B7-018FC4247CE3}"/>
              </a:ext>
            </a:extLst>
          </p:cNvPr>
          <p:cNvSpPr/>
          <p:nvPr/>
        </p:nvSpPr>
        <p:spPr>
          <a:xfrm>
            <a:off x="5832645"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利用概要</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a:t>
            </a:r>
            <a:r>
              <a:rPr lang="en-US" altLang="ja-JP" sz="1200">
                <a:latin typeface="Meiryo UI" panose="020B0604030504040204" pitchFamily="50" charset="-128"/>
                <a:ea typeface="Meiryo UI" panose="020B0604030504040204" pitchFamily="50" charset="-128"/>
                <a:hlinkClick r:id="rId11"/>
              </a:rPr>
              <a:t>AWS</a:t>
            </a:r>
            <a:r>
              <a:rPr lang="ja-JP" altLang="en-US" sz="1200">
                <a:latin typeface="Meiryo UI" panose="020B0604030504040204" pitchFamily="50" charset="-128"/>
                <a:ea typeface="Meiryo UI" panose="020B0604030504040204" pitchFamily="50" charset="-128"/>
                <a:hlinkClick r:id="rId11"/>
              </a:rPr>
              <a:t>編）</a:t>
            </a:r>
            <a:endParaRPr lang="ja-JP" altLang="en-US" sz="1200">
              <a:latin typeface="Meiryo UI" panose="020B0604030504040204" pitchFamily="50" charset="-128"/>
              <a:ea typeface="Meiryo UI" panose="020B0604030504040204" pitchFamily="50" charset="-128"/>
            </a:endParaRPr>
          </a:p>
        </p:txBody>
      </p:sp>
      <p:sp>
        <p:nvSpPr>
          <p:cNvPr id="97" name="Google Shape;293;p26">
            <a:extLst>
              <a:ext uri="{FF2B5EF4-FFF2-40B4-BE49-F238E27FC236}">
                <a16:creationId xmlns:a16="http://schemas.microsoft.com/office/drawing/2014/main" id="{3CAEDFF6-D12D-3AC1-6B03-5412C4BCE945}"/>
              </a:ext>
            </a:extLst>
          </p:cNvPr>
          <p:cNvSpPr/>
          <p:nvPr/>
        </p:nvSpPr>
        <p:spPr>
          <a:xfrm>
            <a:off x="5832645"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利用概要</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a:t>
            </a:r>
            <a:r>
              <a:rPr lang="en-US" altLang="ja-JP" sz="1200">
                <a:latin typeface="Meiryo UI" panose="020B0604030504040204" pitchFamily="50" charset="-128"/>
                <a:ea typeface="Meiryo UI" panose="020B0604030504040204" pitchFamily="50" charset="-128"/>
                <a:hlinkClick r:id="rId12"/>
              </a:rPr>
              <a:t>Google Cloud</a:t>
            </a:r>
            <a:r>
              <a:rPr lang="ja-JP" altLang="en-US" sz="1200">
                <a:latin typeface="Meiryo UI" panose="020B0604030504040204" pitchFamily="50" charset="-128"/>
                <a:ea typeface="Meiryo UI" panose="020B0604030504040204" pitchFamily="50" charset="-128"/>
                <a:hlinkClick r:id="rId12"/>
              </a:rPr>
              <a:t>編）</a:t>
            </a:r>
            <a:endParaRPr lang="ja-JP" altLang="en-US" sz="1200">
              <a:latin typeface="Meiryo UI" panose="020B0604030504040204" pitchFamily="50" charset="-128"/>
              <a:ea typeface="Meiryo UI" panose="020B0604030504040204" pitchFamily="50" charset="-128"/>
            </a:endParaRPr>
          </a:p>
        </p:txBody>
      </p:sp>
      <p:sp>
        <p:nvSpPr>
          <p:cNvPr id="98" name="Google Shape;293;p26">
            <a:extLst>
              <a:ext uri="{FF2B5EF4-FFF2-40B4-BE49-F238E27FC236}">
                <a16:creationId xmlns:a16="http://schemas.microsoft.com/office/drawing/2014/main" id="{21486731-5EB2-2A8E-A916-BCD0BE9C3834}"/>
              </a:ext>
            </a:extLst>
          </p:cNvPr>
          <p:cNvSpPr/>
          <p:nvPr/>
        </p:nvSpPr>
        <p:spPr>
          <a:xfrm>
            <a:off x="5832645"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ガバメントクラウド</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利用概要</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a:t>
            </a:r>
            <a:r>
              <a:rPr lang="en-US" altLang="ja-JP" sz="1200">
                <a:latin typeface="Meiryo UI" panose="020B0604030504040204" pitchFamily="50" charset="-128"/>
                <a:ea typeface="Meiryo UI" panose="020B0604030504040204" pitchFamily="50" charset="-128"/>
                <a:hlinkClick r:id="rId13"/>
              </a:rPr>
              <a:t>Azure</a:t>
            </a:r>
            <a:r>
              <a:rPr lang="ja-JP" altLang="en-US" sz="1200">
                <a:latin typeface="Meiryo UI" panose="020B0604030504040204" pitchFamily="50" charset="-128"/>
                <a:ea typeface="Meiryo UI" panose="020B0604030504040204" pitchFamily="50" charset="-128"/>
                <a:hlinkClick r:id="rId13"/>
              </a:rPr>
              <a:t>編）</a:t>
            </a:r>
            <a:endParaRPr lang="ja-JP" altLang="en-US" sz="1200">
              <a:latin typeface="Meiryo UI" panose="020B0604030504040204" pitchFamily="50" charset="-128"/>
              <a:ea typeface="Meiryo UI" panose="020B0604030504040204" pitchFamily="50" charset="-128"/>
            </a:endParaRPr>
          </a:p>
        </p:txBody>
      </p:sp>
      <p:sp>
        <p:nvSpPr>
          <p:cNvPr id="99" name="Google Shape;293;p26">
            <a:extLst>
              <a:ext uri="{FF2B5EF4-FFF2-40B4-BE49-F238E27FC236}">
                <a16:creationId xmlns:a16="http://schemas.microsoft.com/office/drawing/2014/main" id="{07A3413F-362B-413B-EF5C-417DC5FB782D}"/>
              </a:ext>
            </a:extLst>
          </p:cNvPr>
          <p:cNvSpPr/>
          <p:nvPr/>
        </p:nvSpPr>
        <p:spPr>
          <a:xfrm>
            <a:off x="5832645"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利用概要</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a:t>
            </a:r>
            <a:r>
              <a:rPr lang="en-US" altLang="ja-JP" sz="1200">
                <a:latin typeface="Meiryo UI" panose="020B0604030504040204" pitchFamily="50" charset="-128"/>
                <a:ea typeface="Meiryo UI" panose="020B0604030504040204" pitchFamily="50" charset="-128"/>
                <a:hlinkClick r:id="rId14"/>
              </a:rPr>
              <a:t>OCI</a:t>
            </a:r>
            <a:r>
              <a:rPr lang="ja-JP" altLang="en-US" sz="1200">
                <a:latin typeface="Meiryo UI" panose="020B0604030504040204" pitchFamily="50" charset="-128"/>
                <a:ea typeface="Meiryo UI" panose="020B0604030504040204" pitchFamily="50" charset="-128"/>
                <a:hlinkClick r:id="rId14"/>
              </a:rPr>
              <a:t>編）</a:t>
            </a:r>
            <a:endParaRPr lang="ja-JP" altLang="en-US" sz="1200">
              <a:latin typeface="Meiryo UI" panose="020B0604030504040204" pitchFamily="50" charset="-128"/>
              <a:ea typeface="Meiryo UI" panose="020B0604030504040204" pitchFamily="50" charset="-128"/>
            </a:endParaRPr>
          </a:p>
        </p:txBody>
      </p:sp>
      <p:cxnSp>
        <p:nvCxnSpPr>
          <p:cNvPr id="100" name="直線矢印コネクタ 99">
            <a:extLst>
              <a:ext uri="{FF2B5EF4-FFF2-40B4-BE49-F238E27FC236}">
                <a16:creationId xmlns:a16="http://schemas.microsoft.com/office/drawing/2014/main" id="{B7696ECF-CBD8-A053-3B1D-19BBBACDA8D8}"/>
              </a:ext>
            </a:extLst>
          </p:cNvPr>
          <p:cNvCxnSpPr>
            <a:cxnSpLocks/>
          </p:cNvCxnSpPr>
          <p:nvPr/>
        </p:nvCxnSpPr>
        <p:spPr>
          <a:xfrm flipV="1">
            <a:off x="5394728" y="3702460"/>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A110ED18-183C-F0B0-23EC-45691DD78F83}"/>
              </a:ext>
            </a:extLst>
          </p:cNvPr>
          <p:cNvCxnSpPr>
            <a:cxnSpLocks/>
          </p:cNvCxnSpPr>
          <p:nvPr/>
        </p:nvCxnSpPr>
        <p:spPr>
          <a:xfrm>
            <a:off x="5613686" y="2516797"/>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37FC09D5-84AC-1757-D948-FF8FD21EAD2A}"/>
              </a:ext>
            </a:extLst>
          </p:cNvPr>
          <p:cNvCxnSpPr>
            <a:cxnSpLocks/>
            <a:endCxn id="98" idx="1"/>
          </p:cNvCxnSpPr>
          <p:nvPr/>
        </p:nvCxnSpPr>
        <p:spPr>
          <a:xfrm>
            <a:off x="5613686"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2148F072-F2E4-F733-7497-3374AC499526}"/>
              </a:ext>
            </a:extLst>
          </p:cNvPr>
          <p:cNvCxnSpPr>
            <a:cxnSpLocks/>
            <a:endCxn id="99" idx="1"/>
          </p:cNvCxnSpPr>
          <p:nvPr/>
        </p:nvCxnSpPr>
        <p:spPr>
          <a:xfrm>
            <a:off x="5613686" y="608652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E9D98AD-F7E6-AAC3-D877-A44520765EE9}"/>
              </a:ext>
            </a:extLst>
          </p:cNvPr>
          <p:cNvCxnSpPr>
            <a:cxnSpLocks/>
          </p:cNvCxnSpPr>
          <p:nvPr/>
        </p:nvCxnSpPr>
        <p:spPr>
          <a:xfrm>
            <a:off x="5613686" y="2516797"/>
            <a:ext cx="0" cy="3569732"/>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935782"/>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9754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 公開ページの全体像として、構成を示す。</a:t>
            </a:r>
            <a:endParaRPr lang="en-US">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362908"/>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ガバメントクラウド</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AWS </a:t>
            </a:r>
            <a:r>
              <a:rPr lang="ja-JP" altLang="en-US" sz="1200">
                <a:latin typeface="Meiryo UI" panose="020B0604030504040204" pitchFamily="50" charset="-128"/>
                <a:ea typeface="Meiryo UI" panose="020B0604030504040204" pitchFamily="50" charset="-128"/>
                <a:hlinkClick r:id="rId15"/>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ガバメントクラウド</a:t>
            </a:r>
            <a:endParaRPr lang="en-US" altLang="ja-JP" sz="120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6"/>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6"/>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ガバメントクラウド</a:t>
            </a:r>
            <a:endParaRPr lang="en-US" altLang="ja-JP" sz="120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7"/>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7"/>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8"/>
              </a:rPr>
              <a:t>ガバメントクラウド</a:t>
            </a:r>
            <a:endParaRPr lang="en-US" altLang="ja-JP" sz="1200">
              <a:latin typeface="Meiryo UI" panose="020B0604030504040204" pitchFamily="50" charset="-128"/>
              <a:ea typeface="Meiryo UI" panose="020B0604030504040204" pitchFamily="50" charset="-128"/>
              <a:hlinkClick r:id="rId18"/>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8"/>
              </a:rPr>
              <a:t>OCI </a:t>
            </a:r>
            <a:r>
              <a:rPr lang="ja-JP" altLang="en-US" sz="1200">
                <a:latin typeface="Meiryo UI" panose="020B0604030504040204" pitchFamily="50" charset="-128"/>
                <a:ea typeface="Meiryo UI" panose="020B0604030504040204" pitchFamily="50" charset="-128"/>
                <a:hlinkClick r:id="rId18"/>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6561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114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5</a:t>
            </a:fld>
            <a:endParaRPr lang="ja-JP" alt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atin typeface="Meiryo UI" panose="020B0604030504040204" pitchFamily="50" charset="-128"/>
                <a:ea typeface="Meiryo UI" panose="020B0604030504040204" pitchFamily="50" charset="-128"/>
              </a:rPr>
              <a:t>2-2. GCAS</a:t>
            </a:r>
            <a:r>
              <a:rPr lang="ja-JP" altLang="en-US">
                <a:latin typeface="Meiryo UI" panose="020B0604030504040204" pitchFamily="50" charset="-128"/>
                <a:ea typeface="Meiryo UI" panose="020B0604030504040204" pitchFamily="50" charset="-128"/>
              </a:rPr>
              <a:t>ガイド インデックス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メンバー専用ページ</a:t>
            </a:r>
            <a:endParaRPr lang="en-US">
              <a:latin typeface="Meiryo UI" panose="020B0604030504040204" pitchFamily="50" charset="-128"/>
              <a:ea typeface="Meiryo UI" panose="020B0604030504040204" pitchFamily="50" charset="-128"/>
            </a:endParaRPr>
          </a:p>
        </p:txBody>
      </p:sp>
      <p:sp>
        <p:nvSpPr>
          <p:cNvPr id="8" name="Google Shape;293;p26">
            <a:extLst>
              <a:ext uri="{FF2B5EF4-FFF2-40B4-BE49-F238E27FC236}">
                <a16:creationId xmlns:a16="http://schemas.microsoft.com/office/drawing/2014/main" id="{04174407-D352-4ECA-6E36-B8084AF7DBF4}"/>
              </a:ext>
            </a:extLst>
          </p:cNvPr>
          <p:cNvSpPr/>
          <p:nvPr/>
        </p:nvSpPr>
        <p:spPr>
          <a:xfrm>
            <a:off x="742207" y="1981569"/>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（非公開）</a:t>
            </a:r>
            <a:endParaRPr lang="en-US" altLang="ja-JP" sz="1200">
              <a:latin typeface="Meiryo UI" panose="020B0604030504040204" pitchFamily="50" charset="-128"/>
              <a:ea typeface="Meiryo UI" panose="020B0604030504040204" pitchFamily="50" charset="-128"/>
              <a:hlinkClick r:id="rId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2"/>
              </a:rPr>
              <a:t>ガバメントクラウドの全般的なガイド</a:t>
            </a:r>
            <a:endParaRPr lang="ja-JP" altLang="en-US" sz="1200">
              <a:latin typeface="Meiryo UI" panose="020B0604030504040204" pitchFamily="50" charset="-128"/>
              <a:ea typeface="Meiryo UI" panose="020B0604030504040204" pitchFamily="50" charset="-128"/>
            </a:endParaRPr>
          </a:p>
        </p:txBody>
      </p:sp>
      <p:sp>
        <p:nvSpPr>
          <p:cNvPr id="25" name="Google Shape;293;p26">
            <a:extLst>
              <a:ext uri="{FF2B5EF4-FFF2-40B4-BE49-F238E27FC236}">
                <a16:creationId xmlns:a16="http://schemas.microsoft.com/office/drawing/2014/main" id="{72257EB9-5702-D1BF-DA24-96F4F17DBAF3}"/>
              </a:ext>
            </a:extLst>
          </p:cNvPr>
          <p:cNvSpPr/>
          <p:nvPr/>
        </p:nvSpPr>
        <p:spPr>
          <a:xfrm>
            <a:off x="2440124" y="1977896"/>
            <a:ext cx="1260000" cy="1080000"/>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（非公開）</a:t>
            </a:r>
            <a:endParaRPr lang="en-US" altLang="zh-TW" sz="1200">
              <a:latin typeface="Meiryo UI" panose="020B0604030504040204" pitchFamily="50" charset="-128"/>
              <a:ea typeface="Meiryo UI" panose="020B0604030504040204" pitchFamily="50" charset="-128"/>
              <a:hlinkClick r:id="rId3"/>
            </a:endParaRPr>
          </a:p>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3"/>
              </a:rPr>
              <a:t>概要文書</a:t>
            </a:r>
            <a:endParaRPr lang="ja-JP" altLang="en-US" sz="1200">
              <a:latin typeface="Meiryo UI" panose="020B0604030504040204" pitchFamily="50" charset="-128"/>
              <a:ea typeface="Meiryo UI" panose="020B0604030504040204" pitchFamily="50" charset="-128"/>
            </a:endParaRPr>
          </a:p>
        </p:txBody>
      </p:sp>
      <p:sp>
        <p:nvSpPr>
          <p:cNvPr id="26" name="Google Shape;293;p26">
            <a:extLst>
              <a:ext uri="{FF2B5EF4-FFF2-40B4-BE49-F238E27FC236}">
                <a16:creationId xmlns:a16="http://schemas.microsoft.com/office/drawing/2014/main" id="{80DE2CA6-0B01-FDAE-41CB-0C1296848E4B}"/>
              </a:ext>
            </a:extLst>
          </p:cNvPr>
          <p:cNvSpPr/>
          <p:nvPr/>
        </p:nvSpPr>
        <p:spPr>
          <a:xfrm>
            <a:off x="2440124"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27" name="Google Shape;293;p26">
            <a:extLst>
              <a:ext uri="{FF2B5EF4-FFF2-40B4-BE49-F238E27FC236}">
                <a16:creationId xmlns:a16="http://schemas.microsoft.com/office/drawing/2014/main" id="{6C6418FD-9B4A-902A-B3FD-CE6729F9D0AF}"/>
              </a:ext>
            </a:extLst>
          </p:cNvPr>
          <p:cNvSpPr/>
          <p:nvPr/>
        </p:nvSpPr>
        <p:spPr>
          <a:xfrm>
            <a:off x="2440124" y="4355044"/>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200">
                <a:latin typeface="Meiryo UI" panose="020B0604030504040204" pitchFamily="50" charset="-128"/>
                <a:ea typeface="Meiryo UI" panose="020B0604030504040204" pitchFamily="50" charset="-128"/>
                <a:hlinkClick r:id="rId5"/>
              </a:rPr>
              <a:t>調達仕様書雛形</a:t>
            </a:r>
            <a:endParaRPr lang="ja-JP" altLang="en-US" sz="1200">
              <a:latin typeface="Meiryo UI" panose="020B0604030504040204" pitchFamily="50" charset="-128"/>
              <a:ea typeface="Meiryo UI" panose="020B0604030504040204" pitchFamily="50" charset="-128"/>
            </a:endParaRPr>
          </a:p>
        </p:txBody>
      </p:sp>
      <p:sp>
        <p:nvSpPr>
          <p:cNvPr id="33" name="Google Shape;293;p26">
            <a:extLst>
              <a:ext uri="{FF2B5EF4-FFF2-40B4-BE49-F238E27FC236}">
                <a16:creationId xmlns:a16="http://schemas.microsoft.com/office/drawing/2014/main" id="{39958C82-0B8B-FDE7-7701-0B9AF61DC206}"/>
              </a:ext>
            </a:extLst>
          </p:cNvPr>
          <p:cNvSpPr/>
          <p:nvPr/>
        </p:nvSpPr>
        <p:spPr>
          <a:xfrm>
            <a:off x="4138041"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ガバメントクラウド</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手続き概要</a:t>
            </a:r>
            <a:endParaRPr lang="en-US" altLang="ja-JP" sz="1200" b="0" i="0">
              <a:solidFill>
                <a:srgbClr val="1A1A1C"/>
              </a:solidFill>
              <a:effectLst/>
              <a:latin typeface="Meiryo UI" panose="020B0604030504040204" pitchFamily="50" charset="-128"/>
              <a:ea typeface="Meiryo UI" panose="020B0604030504040204" pitchFamily="50" charset="-128"/>
              <a:hlinkClick r:id="rId6"/>
            </a:endParaRPr>
          </a:p>
          <a:p>
            <a:pPr marL="0" marR="0" lvl="0" indent="0" algn="ctr" rtl="0">
              <a:lnSpc>
                <a:spcPct val="100000"/>
              </a:lnSpc>
              <a:spcBef>
                <a:spcPts val="0"/>
              </a:spcBef>
              <a:spcAft>
                <a:spcPts val="0"/>
              </a:spcAft>
              <a:buNone/>
            </a:pPr>
            <a:r>
              <a:rPr lang="ja-JP" altLang="en-US" sz="1200" b="0" i="0">
                <a:solidFill>
                  <a:srgbClr val="1A1A1C"/>
                </a:solidFill>
                <a:effectLst/>
                <a:latin typeface="Meiryo UI" panose="020B0604030504040204" pitchFamily="50" charset="-128"/>
                <a:ea typeface="Meiryo UI" panose="020B0604030504040204" pitchFamily="50" charset="-128"/>
                <a:hlinkClick r:id="rId6"/>
              </a:rPr>
              <a:t>（全編）</a:t>
            </a:r>
            <a:endParaRPr lang="ja-JP" altLang="en-US" sz="1200">
              <a:latin typeface="Meiryo UI" panose="020B0604030504040204" pitchFamily="50" charset="-128"/>
              <a:ea typeface="Meiryo UI" panose="020B0604030504040204" pitchFamily="50" charset="-128"/>
            </a:endParaRPr>
          </a:p>
        </p:txBody>
      </p:sp>
      <p:sp>
        <p:nvSpPr>
          <p:cNvPr id="34" name="Google Shape;293;p26">
            <a:extLst>
              <a:ext uri="{FF2B5EF4-FFF2-40B4-BE49-F238E27FC236}">
                <a16:creationId xmlns:a16="http://schemas.microsoft.com/office/drawing/2014/main" id="{C911F556-2BA8-3C5B-5BF2-58D7593ADB58}"/>
              </a:ext>
            </a:extLst>
          </p:cNvPr>
          <p:cNvSpPr/>
          <p:nvPr/>
        </p:nvSpPr>
        <p:spPr>
          <a:xfrm>
            <a:off x="4138041"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ガバメントクラウド</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手続き概要</a:t>
            </a:r>
            <a:endParaRPr lang="en-US" altLang="ja-JP" sz="1200">
              <a:latin typeface="Meiryo UI" panose="020B0604030504040204" pitchFamily="50" charset="-128"/>
              <a:ea typeface="Meiryo UI" panose="020B0604030504040204" pitchFamily="50" charset="-128"/>
              <a:hlinkClick r:id="rId7"/>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7"/>
              </a:rPr>
              <a:t>別紙</a:t>
            </a:r>
            <a:endParaRPr lang="ja-JP" altLang="en-US" sz="1200">
              <a:latin typeface="Meiryo UI" panose="020B0604030504040204" pitchFamily="50" charset="-128"/>
              <a:ea typeface="Meiryo UI" panose="020B0604030504040204" pitchFamily="50" charset="-128"/>
            </a:endParaRPr>
          </a:p>
        </p:txBody>
      </p:sp>
      <p:sp>
        <p:nvSpPr>
          <p:cNvPr id="35" name="Google Shape;293;p26">
            <a:extLst>
              <a:ext uri="{FF2B5EF4-FFF2-40B4-BE49-F238E27FC236}">
                <a16:creationId xmlns:a16="http://schemas.microsoft.com/office/drawing/2014/main" id="{477F831F-2D4E-F7EA-0378-A109AD75045A}"/>
              </a:ext>
            </a:extLst>
          </p:cNvPr>
          <p:cNvSpPr/>
          <p:nvPr/>
        </p:nvSpPr>
        <p:spPr>
          <a:xfrm>
            <a:off x="4138041"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algn="ctr"/>
            <a:r>
              <a:rPr lang="en-US" altLang="ja-JP" sz="1200">
                <a:latin typeface="Meiryo UI" panose="020B0604030504040204" pitchFamily="50" charset="-128"/>
                <a:ea typeface="Meiryo UI" panose="020B0604030504040204" pitchFamily="50" charset="-128"/>
                <a:hlinkClick r:id="rId8"/>
              </a:rPr>
              <a:t>CSP</a:t>
            </a:r>
            <a:r>
              <a:rPr lang="ja-JP" altLang="en-US" sz="1200">
                <a:latin typeface="Meiryo UI" panose="020B0604030504040204" pitchFamily="50" charset="-128"/>
                <a:ea typeface="Meiryo UI" panose="020B0604030504040204" pitchFamily="50" charset="-128"/>
                <a:hlinkClick r:id="rId8"/>
              </a:rPr>
              <a:t>が提供する</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支援サービス・</a:t>
            </a:r>
            <a:endParaRPr lang="en-US" altLang="ja-JP" sz="1200">
              <a:latin typeface="Meiryo UI" panose="020B0604030504040204" pitchFamily="50" charset="-128"/>
              <a:ea typeface="Meiryo UI" panose="020B0604030504040204" pitchFamily="50" charset="-128"/>
              <a:hlinkClick r:id="rId8"/>
            </a:endParaRPr>
          </a:p>
          <a:p>
            <a:pPr algn="ctr"/>
            <a:r>
              <a:rPr lang="ja-JP" altLang="en-US" sz="1200">
                <a:latin typeface="Meiryo UI" panose="020B0604030504040204" pitchFamily="50" charset="-128"/>
                <a:ea typeface="Meiryo UI" panose="020B0604030504040204" pitchFamily="50" charset="-128"/>
                <a:hlinkClick r:id="rId8"/>
              </a:rPr>
              <a:t>サポート</a:t>
            </a:r>
            <a:endParaRPr lang="ja-JP" altLang="en-US" sz="1200">
              <a:latin typeface="Meiryo UI" panose="020B0604030504040204" pitchFamily="50" charset="-128"/>
              <a:ea typeface="Meiryo UI" panose="020B0604030504040204" pitchFamily="50" charset="-128"/>
            </a:endParaRPr>
          </a:p>
        </p:txBody>
      </p:sp>
      <p:cxnSp>
        <p:nvCxnSpPr>
          <p:cNvPr id="60" name="直線矢印コネクタ 59">
            <a:extLst>
              <a:ext uri="{FF2B5EF4-FFF2-40B4-BE49-F238E27FC236}">
                <a16:creationId xmlns:a16="http://schemas.microsoft.com/office/drawing/2014/main" id="{BB582F54-8CC1-A5BF-2A71-9505C39D8931}"/>
              </a:ext>
            </a:extLst>
          </p:cNvPr>
          <p:cNvCxnSpPr>
            <a:cxnSpLocks/>
            <a:stCxn id="8" idx="3"/>
            <a:endCxn id="25" idx="1"/>
          </p:cNvCxnSpPr>
          <p:nvPr/>
        </p:nvCxnSpPr>
        <p:spPr>
          <a:xfrm flipV="1">
            <a:off x="2002207" y="2517896"/>
            <a:ext cx="437917" cy="3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77EF8E-88A9-64BF-D058-D8E7985F1BD6}"/>
              </a:ext>
            </a:extLst>
          </p:cNvPr>
          <p:cNvCxnSpPr>
            <a:cxnSpLocks/>
            <a:endCxn id="26" idx="1"/>
          </p:cNvCxnSpPr>
          <p:nvPr/>
        </p:nvCxnSpPr>
        <p:spPr>
          <a:xfrm>
            <a:off x="2205038" y="3703559"/>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AF3D9F9E-F1CC-5AF2-99E3-90C0651E503A}"/>
              </a:ext>
            </a:extLst>
          </p:cNvPr>
          <p:cNvCxnSpPr>
            <a:cxnSpLocks/>
            <a:endCxn id="27" idx="1"/>
          </p:cNvCxnSpPr>
          <p:nvPr/>
        </p:nvCxnSpPr>
        <p:spPr>
          <a:xfrm>
            <a:off x="2205038" y="4895044"/>
            <a:ext cx="235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F600CBAC-8721-3762-5B52-2ABF60718E55}"/>
              </a:ext>
            </a:extLst>
          </p:cNvPr>
          <p:cNvCxnSpPr>
            <a:cxnSpLocks/>
          </p:cNvCxnSpPr>
          <p:nvPr/>
        </p:nvCxnSpPr>
        <p:spPr>
          <a:xfrm>
            <a:off x="2205038" y="2516797"/>
            <a:ext cx="0" cy="3569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B6FAB7E3-6DCE-A9A2-6130-7CEA4A6D198B}"/>
              </a:ext>
            </a:extLst>
          </p:cNvPr>
          <p:cNvCxnSpPr>
            <a:cxnSpLocks/>
            <a:stCxn id="25" idx="3"/>
            <a:endCxn id="33" idx="1"/>
          </p:cNvCxnSpPr>
          <p:nvPr/>
        </p:nvCxnSpPr>
        <p:spPr>
          <a:xfrm flipV="1">
            <a:off x="3700124" y="2516797"/>
            <a:ext cx="437917" cy="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D3B28A93-79AA-5CC1-0715-987F86711597}"/>
              </a:ext>
            </a:extLst>
          </p:cNvPr>
          <p:cNvCxnSpPr>
            <a:cxnSpLocks/>
            <a:endCxn id="34" idx="1"/>
          </p:cNvCxnSpPr>
          <p:nvPr/>
        </p:nvCxnSpPr>
        <p:spPr>
          <a:xfrm>
            <a:off x="391908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30D2A4A-FFCF-1A3B-D958-DD6B0A13A019}"/>
              </a:ext>
            </a:extLst>
          </p:cNvPr>
          <p:cNvCxnSpPr>
            <a:cxnSpLocks/>
            <a:endCxn id="35" idx="1"/>
          </p:cNvCxnSpPr>
          <p:nvPr/>
        </p:nvCxnSpPr>
        <p:spPr>
          <a:xfrm>
            <a:off x="3919082" y="4895044"/>
            <a:ext cx="218959" cy="4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1BF509F-7933-9146-495B-FB569FD7466F}"/>
              </a:ext>
            </a:extLst>
          </p:cNvPr>
          <p:cNvCxnSpPr>
            <a:cxnSpLocks/>
          </p:cNvCxnSpPr>
          <p:nvPr/>
        </p:nvCxnSpPr>
        <p:spPr>
          <a:xfrm>
            <a:off x="3919082" y="2516797"/>
            <a:ext cx="0" cy="2378247"/>
          </a:xfrm>
          <a:prstGeom prst="line">
            <a:avLst/>
          </a:prstGeom>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A871C26F-C812-F4A3-D670-3DEB35566E99}"/>
              </a:ext>
            </a:extLst>
          </p:cNvPr>
          <p:cNvSpPr txBox="1"/>
          <p:nvPr/>
        </p:nvSpPr>
        <p:spPr>
          <a:xfrm>
            <a:off x="3363332" y="3935782"/>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06EFA99D-E8DF-69BF-C7E8-F9C781D9EA46}"/>
              </a:ext>
            </a:extLst>
          </p:cNvPr>
          <p:cNvSpPr txBox="1"/>
          <p:nvPr/>
        </p:nvSpPr>
        <p:spPr>
          <a:xfrm>
            <a:off x="8133276" y="1975453"/>
            <a:ext cx="336792" cy="307777"/>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07" name="Text Placeholder 4">
            <a:extLst>
              <a:ext uri="{FF2B5EF4-FFF2-40B4-BE49-F238E27FC236}">
                <a16:creationId xmlns:a16="http://schemas.microsoft.com/office/drawing/2014/main" id="{35C3826E-A2AB-AF03-23D7-34B4B7A1DDA6}"/>
              </a:ext>
            </a:extLst>
          </p:cNvPr>
          <p:cNvSpPr txBox="1">
            <a:spLocks/>
          </p:cNvSpPr>
          <p:nvPr/>
        </p:nvSpPr>
        <p:spPr>
          <a:xfrm>
            <a:off x="742599" y="1022400"/>
            <a:ext cx="10706871" cy="706698"/>
          </a:xfrm>
          <a:prstGeom prst="rect">
            <a:avLst/>
          </a:prstGeom>
        </p:spPr>
        <p:txBody>
          <a:bodyPr vert="horz" lIns="0" tIns="0" rIns="0" bIns="0" rtlCol="0">
            <a:normAutofit fontScale="77500" lnSpcReduction="20000"/>
          </a:bodyPr>
          <a:lstStyle>
            <a:lvl1pPr marL="0" marR="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kumimoji="1" sz="2800" b="1" kern="1200">
                <a:solidFill>
                  <a:schemeClr val="tx1"/>
                </a:solidFill>
                <a:latin typeface="+mn-lt"/>
                <a:ea typeface="+mn-ea"/>
                <a:cs typeface="+mn-cs"/>
              </a:defRPr>
            </a:lvl1pPr>
            <a:lvl2pPr marL="684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008000" indent="-2520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 メンバー専用ページの全体像として、構成を示す。アクセスには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へのユーザー登録が必要である。本文書にはメンバー専用ページの記載内容を掲載していない。</a:t>
            </a:r>
            <a:endParaRPr lang="en-US">
              <a:latin typeface="Meiryo UI" panose="020B0604030504040204" pitchFamily="50" charset="-128"/>
              <a:ea typeface="Meiryo UI" panose="020B0604030504040204" pitchFamily="50" charset="-128"/>
            </a:endParaRPr>
          </a:p>
        </p:txBody>
      </p:sp>
      <p:sp>
        <p:nvSpPr>
          <p:cNvPr id="108" name="Google Shape;293;p26">
            <a:extLst>
              <a:ext uri="{FF2B5EF4-FFF2-40B4-BE49-F238E27FC236}">
                <a16:creationId xmlns:a16="http://schemas.microsoft.com/office/drawing/2014/main" id="{CCE9AE4A-F592-66B2-69DB-E97AB490EF9A}"/>
              </a:ext>
            </a:extLst>
          </p:cNvPr>
          <p:cNvSpPr/>
          <p:nvPr/>
        </p:nvSpPr>
        <p:spPr>
          <a:xfrm>
            <a:off x="847006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（非公開）</a:t>
            </a:r>
            <a:endParaRPr lang="en-US" altLang="ja-JP" sz="1200">
              <a:latin typeface="Meiryo UI" panose="020B0604030504040204" pitchFamily="50" charset="-128"/>
              <a:ea typeface="Meiryo UI" panose="020B0604030504040204" pitchFamily="50" charset="-128"/>
              <a:hlinkClick r:id="rId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4"/>
              </a:rPr>
              <a:t>技術マニュアル（各</a:t>
            </a:r>
            <a:r>
              <a:rPr lang="en-US" altLang="ja-JP" sz="1200">
                <a:latin typeface="Meiryo UI" panose="020B0604030504040204" pitchFamily="50" charset="-128"/>
                <a:ea typeface="Meiryo UI" panose="020B0604030504040204" pitchFamily="50" charset="-128"/>
                <a:hlinkClick r:id="rId4"/>
              </a:rPr>
              <a:t>CSP</a:t>
            </a:r>
            <a:r>
              <a:rPr lang="ja-JP" altLang="en-US" sz="1200">
                <a:latin typeface="Meiryo UI" panose="020B0604030504040204" pitchFamily="50" charset="-128"/>
                <a:ea typeface="Meiryo UI" panose="020B0604030504040204" pitchFamily="50" charset="-128"/>
                <a:hlinkClick r:id="rId4"/>
              </a:rPr>
              <a:t>）</a:t>
            </a:r>
            <a:endParaRPr lang="ja-JP" altLang="en-US" sz="120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908F7089-0DA5-4A77-1492-C1E8AEA3832B}"/>
              </a:ext>
            </a:extLst>
          </p:cNvPr>
          <p:cNvSpPr txBox="1"/>
          <p:nvPr/>
        </p:nvSpPr>
        <p:spPr>
          <a:xfrm>
            <a:off x="9791373" y="2362908"/>
            <a:ext cx="336792" cy="307777"/>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a:t>
            </a:r>
            <a:endParaRPr kumimoji="1" lang="ja-JP" altLang="en-US" sz="1400">
              <a:latin typeface="Meiryo UI" panose="020B0604030504040204" pitchFamily="50" charset="-128"/>
              <a:ea typeface="Meiryo UI" panose="020B0604030504040204" pitchFamily="50" charset="-128"/>
            </a:endParaRPr>
          </a:p>
        </p:txBody>
      </p:sp>
      <p:sp>
        <p:nvSpPr>
          <p:cNvPr id="110" name="Google Shape;293;p26">
            <a:extLst>
              <a:ext uri="{FF2B5EF4-FFF2-40B4-BE49-F238E27FC236}">
                <a16:creationId xmlns:a16="http://schemas.microsoft.com/office/drawing/2014/main" id="{BD5E9323-53F2-AB11-4D3E-4959840AF19B}"/>
              </a:ext>
            </a:extLst>
          </p:cNvPr>
          <p:cNvSpPr/>
          <p:nvPr/>
        </p:nvSpPr>
        <p:spPr>
          <a:xfrm>
            <a:off x="10189470"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（非公開）</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9"/>
              </a:rPr>
              <a:t>ガバメントクラウド</a:t>
            </a:r>
            <a:endParaRPr lang="en-US" altLang="ja-JP" sz="1200">
              <a:latin typeface="Meiryo UI" panose="020B0604030504040204" pitchFamily="50" charset="-128"/>
              <a:ea typeface="Meiryo UI" panose="020B0604030504040204" pitchFamily="50" charset="-128"/>
              <a:hlinkClick r:id="rId9"/>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9"/>
              </a:rPr>
              <a:t>AWS </a:t>
            </a:r>
            <a:r>
              <a:rPr lang="ja-JP" altLang="en-US" sz="1200">
                <a:latin typeface="Meiryo UI" panose="020B0604030504040204" pitchFamily="50" charset="-128"/>
                <a:ea typeface="Meiryo UI" panose="020B0604030504040204" pitchFamily="50" charset="-128"/>
                <a:hlinkClick r:id="rId9"/>
              </a:rPr>
              <a:t>利用ガイド</a:t>
            </a:r>
            <a:endParaRPr lang="ja-JP" altLang="en-US" sz="1200">
              <a:latin typeface="Meiryo UI" panose="020B0604030504040204" pitchFamily="50" charset="-128"/>
              <a:ea typeface="Meiryo UI" panose="020B0604030504040204" pitchFamily="50" charset="-128"/>
            </a:endParaRPr>
          </a:p>
        </p:txBody>
      </p:sp>
      <p:sp>
        <p:nvSpPr>
          <p:cNvPr id="111" name="Google Shape;293;p26">
            <a:extLst>
              <a:ext uri="{FF2B5EF4-FFF2-40B4-BE49-F238E27FC236}">
                <a16:creationId xmlns:a16="http://schemas.microsoft.com/office/drawing/2014/main" id="{E29473CF-F692-88D5-0E72-6450F8A5F760}"/>
              </a:ext>
            </a:extLst>
          </p:cNvPr>
          <p:cNvSpPr/>
          <p:nvPr/>
        </p:nvSpPr>
        <p:spPr>
          <a:xfrm>
            <a:off x="10189470"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（非公開）</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ガバメントクラウド</a:t>
            </a:r>
            <a:endParaRPr lang="en-US" altLang="ja-JP" sz="1200">
              <a:latin typeface="Meiryo UI" panose="020B0604030504040204" pitchFamily="50" charset="-128"/>
              <a:ea typeface="Meiryo UI" panose="020B0604030504040204" pitchFamily="50" charset="-128"/>
              <a:hlinkClick r:id="rId10"/>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0"/>
              </a:rPr>
              <a:t>Google Cloud</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0"/>
              </a:rPr>
              <a:t>利用ガイド</a:t>
            </a:r>
            <a:endParaRPr lang="ja-JP" altLang="en-US" sz="1200">
              <a:latin typeface="Meiryo UI" panose="020B0604030504040204" pitchFamily="50" charset="-128"/>
              <a:ea typeface="Meiryo UI" panose="020B0604030504040204" pitchFamily="50" charset="-128"/>
            </a:endParaRPr>
          </a:p>
        </p:txBody>
      </p:sp>
      <p:sp>
        <p:nvSpPr>
          <p:cNvPr id="112" name="Google Shape;293;p26">
            <a:extLst>
              <a:ext uri="{FF2B5EF4-FFF2-40B4-BE49-F238E27FC236}">
                <a16:creationId xmlns:a16="http://schemas.microsoft.com/office/drawing/2014/main" id="{3B2C1222-9B24-BF5A-B3F7-2D928FC1BEB9}"/>
              </a:ext>
            </a:extLst>
          </p:cNvPr>
          <p:cNvSpPr/>
          <p:nvPr/>
        </p:nvSpPr>
        <p:spPr>
          <a:xfrm>
            <a:off x="10189470" y="435976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（非公開）</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ガバメントクラウド</a:t>
            </a:r>
            <a:endParaRPr lang="en-US" altLang="ja-JP" sz="1200">
              <a:latin typeface="Meiryo UI" panose="020B0604030504040204" pitchFamily="50" charset="-128"/>
              <a:ea typeface="Meiryo UI" panose="020B0604030504040204" pitchFamily="50" charset="-128"/>
              <a:hlinkClick r:id="rId11"/>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1"/>
              </a:rPr>
              <a:t>Microsoft Azure</a:t>
            </a: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1"/>
              </a:rPr>
              <a:t>利用ガイド</a:t>
            </a:r>
            <a:endParaRPr lang="ja-JP" altLang="en-US" sz="1200">
              <a:latin typeface="Meiryo UI" panose="020B0604030504040204" pitchFamily="50" charset="-128"/>
              <a:ea typeface="Meiryo UI" panose="020B0604030504040204" pitchFamily="50" charset="-128"/>
            </a:endParaRPr>
          </a:p>
        </p:txBody>
      </p:sp>
      <p:sp>
        <p:nvSpPr>
          <p:cNvPr id="113" name="Google Shape;293;p26">
            <a:extLst>
              <a:ext uri="{FF2B5EF4-FFF2-40B4-BE49-F238E27FC236}">
                <a16:creationId xmlns:a16="http://schemas.microsoft.com/office/drawing/2014/main" id="{56147455-2B8F-50ED-1589-A094DCFBE8FD}"/>
              </a:ext>
            </a:extLst>
          </p:cNvPr>
          <p:cNvSpPr/>
          <p:nvPr/>
        </p:nvSpPr>
        <p:spPr>
          <a:xfrm>
            <a:off x="10189470" y="554652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（非公開）</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2"/>
              </a:rPr>
              <a:t>ガバメントクラウド</a:t>
            </a:r>
            <a:endParaRPr lang="en-US" altLang="ja-JP" sz="1200">
              <a:latin typeface="Meiryo UI" panose="020B0604030504040204" pitchFamily="50" charset="-128"/>
              <a:ea typeface="Meiryo UI" panose="020B0604030504040204" pitchFamily="50" charset="-128"/>
              <a:hlinkClick r:id="rId12"/>
            </a:endParaRPr>
          </a:p>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2"/>
              </a:rPr>
              <a:t>OCI </a:t>
            </a:r>
            <a:r>
              <a:rPr lang="ja-JP" altLang="en-US" sz="1200">
                <a:latin typeface="Meiryo UI" panose="020B0604030504040204" pitchFamily="50" charset="-128"/>
                <a:ea typeface="Meiryo UI" panose="020B0604030504040204" pitchFamily="50" charset="-128"/>
                <a:hlinkClick r:id="rId12"/>
              </a:rPr>
              <a:t>利用ガイド</a:t>
            </a:r>
            <a:endParaRPr lang="ja-JP" altLang="en-US" sz="1200">
              <a:latin typeface="Meiryo UI" panose="020B0604030504040204" pitchFamily="50" charset="-128"/>
              <a:ea typeface="Meiryo UI" panose="020B0604030504040204" pitchFamily="50" charset="-128"/>
            </a:endParaRPr>
          </a:p>
        </p:txBody>
      </p:sp>
      <p:cxnSp>
        <p:nvCxnSpPr>
          <p:cNvPr id="119" name="直線コネクタ 118">
            <a:extLst>
              <a:ext uri="{FF2B5EF4-FFF2-40B4-BE49-F238E27FC236}">
                <a16:creationId xmlns:a16="http://schemas.microsoft.com/office/drawing/2014/main" id="{B42733B8-6209-B3BC-3EF0-F2454D58126E}"/>
              </a:ext>
            </a:extLst>
          </p:cNvPr>
          <p:cNvCxnSpPr>
            <a:cxnSpLocks/>
          </p:cNvCxnSpPr>
          <p:nvPr/>
        </p:nvCxnSpPr>
        <p:spPr>
          <a:xfrm>
            <a:off x="7779444" y="1967336"/>
            <a:ext cx="0" cy="4659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D47AEB1D-63C7-B7B6-411D-0E76795B7B60}"/>
              </a:ext>
            </a:extLst>
          </p:cNvPr>
          <p:cNvSpPr txBox="1"/>
          <p:nvPr/>
        </p:nvSpPr>
        <p:spPr>
          <a:xfrm>
            <a:off x="9243421" y="1656115"/>
            <a:ext cx="1432696" cy="523220"/>
          </a:xfrm>
          <a:prstGeom prst="rect">
            <a:avLst/>
          </a:prstGeom>
          <a:noFill/>
        </p:spPr>
        <p:txBody>
          <a:bodyPr wrap="square" rtlCol="0">
            <a:spAutoFit/>
          </a:bodyPr>
          <a:lstStyle/>
          <a:p>
            <a:r>
              <a:rPr lang="ja-JP" altLang="en-US" sz="1400">
                <a:latin typeface="Meiryo UI" panose="020B0604030504040204" pitchFamily="50" charset="-128"/>
                <a:ea typeface="Meiryo UI" panose="020B0604030504040204" pitchFamily="50" charset="-128"/>
              </a:rPr>
              <a:t>記載</a:t>
            </a:r>
            <a:r>
              <a:rPr kumimoji="1" lang="ja-JP" altLang="en-US" sz="1400">
                <a:latin typeface="Meiryo UI" panose="020B0604030504040204" pitchFamily="50" charset="-128"/>
                <a:ea typeface="Meiryo UI" panose="020B0604030504040204" pitchFamily="50" charset="-128"/>
              </a:rPr>
              <a:t>内容は同一</a:t>
            </a:r>
            <a:endParaRPr kumimoji="1" lang="en-US" altLang="ja-JP" sz="1400">
              <a:latin typeface="Meiryo UI" panose="020B0604030504040204" pitchFamily="50" charset="-128"/>
              <a:ea typeface="Meiryo UI" panose="020B0604030504040204" pitchFamily="50" charset="-128"/>
            </a:endParaRPr>
          </a:p>
          <a:p>
            <a:endParaRPr kumimoji="1" lang="ja-JP" altLang="en-US" sz="1400">
              <a:latin typeface="Meiryo UI" panose="020B0604030504040204" pitchFamily="50" charset="-128"/>
              <a:ea typeface="Meiryo UI" panose="020B0604030504040204" pitchFamily="50" charset="-128"/>
            </a:endParaRPr>
          </a:p>
        </p:txBody>
      </p:sp>
      <p:sp>
        <p:nvSpPr>
          <p:cNvPr id="4" name="Google Shape;293;p26">
            <a:extLst>
              <a:ext uri="{FF2B5EF4-FFF2-40B4-BE49-F238E27FC236}">
                <a16:creationId xmlns:a16="http://schemas.microsoft.com/office/drawing/2014/main" id="{59C62C86-CA05-E61A-390B-86713646B7D5}"/>
              </a:ext>
            </a:extLst>
          </p:cNvPr>
          <p:cNvSpPr/>
          <p:nvPr/>
        </p:nvSpPr>
        <p:spPr>
          <a:xfrm>
            <a:off x="742207" y="3163559"/>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3"/>
              </a:rPr>
              <a:t>GCAS</a:t>
            </a:r>
            <a:r>
              <a:rPr lang="ja-JP" altLang="en-US" sz="1200">
                <a:latin typeface="Meiryo UI" panose="020B0604030504040204" pitchFamily="50" charset="-128"/>
                <a:ea typeface="Meiryo UI" panose="020B0604030504040204" pitchFamily="50" charset="-128"/>
                <a:hlinkClick r:id="rId13"/>
              </a:rPr>
              <a:t>システム</a:t>
            </a:r>
            <a:endParaRPr lang="en-US" altLang="ja-JP" sz="1200">
              <a:latin typeface="Meiryo UI" panose="020B0604030504040204" pitchFamily="50" charset="-128"/>
              <a:ea typeface="Meiryo UI" panose="020B0604030504040204" pitchFamily="50" charset="-128"/>
              <a:hlinkClick r:id="rId13"/>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3"/>
              </a:rPr>
              <a:t>情報登録</a:t>
            </a:r>
            <a:endParaRPr lang="ja-JP" altLang="en-US" sz="1200">
              <a:latin typeface="Meiryo UI" panose="020B0604030504040204" pitchFamily="50" charset="-128"/>
              <a:ea typeface="Meiryo UI" panose="020B0604030504040204" pitchFamily="50" charset="-128"/>
            </a:endParaRPr>
          </a:p>
        </p:txBody>
      </p:sp>
      <p:sp>
        <p:nvSpPr>
          <p:cNvPr id="5" name="Google Shape;293;p26">
            <a:extLst>
              <a:ext uri="{FF2B5EF4-FFF2-40B4-BE49-F238E27FC236}">
                <a16:creationId xmlns:a16="http://schemas.microsoft.com/office/drawing/2014/main" id="{C82F6BE6-2F24-E3D7-2618-6E1A0D062D1A}"/>
              </a:ext>
            </a:extLst>
          </p:cNvPr>
          <p:cNvSpPr/>
          <p:nvPr/>
        </p:nvSpPr>
        <p:spPr>
          <a:xfrm>
            <a:off x="742207" y="4370552"/>
            <a:ext cx="1260000" cy="108000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ガバメントクラウド</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テンプレートの</a:t>
            </a:r>
            <a:endParaRPr lang="en-US" altLang="ja-JP" sz="1200">
              <a:latin typeface="Meiryo UI" panose="020B0604030504040204" pitchFamily="50" charset="-128"/>
              <a:ea typeface="Meiryo UI" panose="020B0604030504040204" pitchFamily="50" charset="-128"/>
              <a:hlinkClick r:id="rId14"/>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4"/>
              </a:rPr>
              <a:t>ダウンロード</a:t>
            </a:r>
            <a:endParaRPr lang="ja-JP" altLang="en-US" sz="1200">
              <a:latin typeface="Meiryo UI" panose="020B0604030504040204" pitchFamily="50" charset="-128"/>
              <a:ea typeface="Meiryo UI" panose="020B0604030504040204" pitchFamily="50" charset="-128"/>
            </a:endParaRPr>
          </a:p>
        </p:txBody>
      </p:sp>
      <p:sp>
        <p:nvSpPr>
          <p:cNvPr id="9" name="Google Shape;293;p26">
            <a:extLst>
              <a:ext uri="{FF2B5EF4-FFF2-40B4-BE49-F238E27FC236}">
                <a16:creationId xmlns:a16="http://schemas.microsoft.com/office/drawing/2014/main" id="{D60376FC-4CC2-F996-E75A-703715552710}"/>
              </a:ext>
            </a:extLst>
          </p:cNvPr>
          <p:cNvSpPr/>
          <p:nvPr/>
        </p:nvSpPr>
        <p:spPr>
          <a:xfrm>
            <a:off x="5835958" y="1976797"/>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ja-JP" sz="1200">
                <a:latin typeface="Meiryo UI" panose="020B0604030504040204" pitchFamily="50" charset="-128"/>
                <a:ea typeface="Meiryo UI" panose="020B0604030504040204" pitchFamily="50" charset="-128"/>
                <a:hlinkClick r:id="rId15"/>
              </a:rPr>
              <a:t>GCAS</a:t>
            </a:r>
            <a:r>
              <a:rPr lang="ja-JP" altLang="en-US" sz="1200">
                <a:latin typeface="Meiryo UI" panose="020B0604030504040204" pitchFamily="50" charset="-128"/>
                <a:ea typeface="Meiryo UI" panose="020B0604030504040204" pitchFamily="50" charset="-128"/>
                <a:hlinkClick r:id="rId15"/>
              </a:rPr>
              <a:t>シングル</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サインオンを</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利用しない</a:t>
            </a:r>
            <a:endParaRPr lang="en-US" altLang="ja-JP" sz="1200">
              <a:latin typeface="Meiryo UI" panose="020B0604030504040204" pitchFamily="50" charset="-128"/>
              <a:ea typeface="Meiryo UI" panose="020B0604030504040204" pitchFamily="50" charset="-128"/>
              <a:hlinkClick r:id="rId15"/>
            </a:endParaRPr>
          </a:p>
          <a:p>
            <a:pPr marL="0" marR="0" lvl="0" indent="0" algn="ctr" rtl="0">
              <a:lnSpc>
                <a:spcPct val="100000"/>
              </a:lnSpc>
              <a:spcBef>
                <a:spcPts val="0"/>
              </a:spcBef>
              <a:spcAft>
                <a:spcPts val="0"/>
              </a:spcAft>
              <a:buNone/>
            </a:pPr>
            <a:r>
              <a:rPr lang="ja-JP" altLang="en-US" sz="1200">
                <a:latin typeface="Meiryo UI" panose="020B0604030504040204" pitchFamily="50" charset="-128"/>
                <a:ea typeface="Meiryo UI" panose="020B0604030504040204" pitchFamily="50" charset="-128"/>
                <a:hlinkClick r:id="rId15"/>
              </a:rPr>
              <a:t>緊急アクセス</a:t>
            </a:r>
            <a:endParaRPr lang="ja-JP" altLang="en-US" sz="120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24A48FE7-F9F8-9B51-45D5-63CFB940F242}"/>
              </a:ext>
            </a:extLst>
          </p:cNvPr>
          <p:cNvCxnSpPr>
            <a:cxnSpLocks/>
          </p:cNvCxnSpPr>
          <p:nvPr/>
        </p:nvCxnSpPr>
        <p:spPr>
          <a:xfrm>
            <a:off x="3917425" y="1833193"/>
            <a:ext cx="1695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0D3B664-31BB-90F5-41FE-20CB8B5ED35C}"/>
              </a:ext>
            </a:extLst>
          </p:cNvPr>
          <p:cNvCxnSpPr>
            <a:cxnSpLocks/>
          </p:cNvCxnSpPr>
          <p:nvPr/>
        </p:nvCxnSpPr>
        <p:spPr>
          <a:xfrm flipV="1">
            <a:off x="5612607" y="1833193"/>
            <a:ext cx="0" cy="68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C17AD28-5414-93F6-CE61-FBDA2DCD616F}"/>
              </a:ext>
            </a:extLst>
          </p:cNvPr>
          <p:cNvCxnSpPr>
            <a:cxnSpLocks/>
          </p:cNvCxnSpPr>
          <p:nvPr/>
        </p:nvCxnSpPr>
        <p:spPr>
          <a:xfrm>
            <a:off x="5612607" y="2516797"/>
            <a:ext cx="227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CA9D66-1F14-0843-BF62-53640B105BFE}"/>
              </a:ext>
            </a:extLst>
          </p:cNvPr>
          <p:cNvCxnSpPr>
            <a:cxnSpLocks/>
          </p:cNvCxnSpPr>
          <p:nvPr/>
        </p:nvCxnSpPr>
        <p:spPr>
          <a:xfrm flipV="1">
            <a:off x="3919860" y="1833193"/>
            <a:ext cx="0" cy="6836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Google Shape;293;p26">
            <a:extLst>
              <a:ext uri="{FF2B5EF4-FFF2-40B4-BE49-F238E27FC236}">
                <a16:creationId xmlns:a16="http://schemas.microsoft.com/office/drawing/2014/main" id="{BD3E4CF9-EE78-9E3A-B0EC-1F4B2F349B34}"/>
              </a:ext>
            </a:extLst>
          </p:cNvPr>
          <p:cNvSpPr/>
          <p:nvPr/>
        </p:nvSpPr>
        <p:spPr>
          <a:xfrm>
            <a:off x="5828821" y="3163559"/>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ガバメントクラウドにおける</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利用システム</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不具合時の</a:t>
            </a:r>
            <a:endParaRPr lang="en-US" altLang="ja-JP" sz="1200" dirty="0">
              <a:latin typeface="Meiryo UI" panose="020B0604030504040204" pitchFamily="50" charset="-128"/>
              <a:ea typeface="Meiryo UI" panose="020B0604030504040204" pitchFamily="50" charset="-128"/>
              <a:hlinkClick r:id="rId16"/>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6"/>
              </a:rPr>
              <a:t>問題判別</a:t>
            </a:r>
            <a:endParaRPr lang="ja-JP" altLang="en-US" sz="1200" dirty="0">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7D184065-F5F3-1D1C-0592-F6398E3E2CFD}"/>
              </a:ext>
            </a:extLst>
          </p:cNvPr>
          <p:cNvCxnSpPr>
            <a:cxnSpLocks/>
            <a:endCxn id="13" idx="1"/>
          </p:cNvCxnSpPr>
          <p:nvPr/>
        </p:nvCxnSpPr>
        <p:spPr>
          <a:xfrm>
            <a:off x="5609862" y="3703559"/>
            <a:ext cx="218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0673B64-A326-080B-6F02-C792E072647C}"/>
              </a:ext>
            </a:extLst>
          </p:cNvPr>
          <p:cNvCxnSpPr>
            <a:cxnSpLocks/>
          </p:cNvCxnSpPr>
          <p:nvPr/>
        </p:nvCxnSpPr>
        <p:spPr>
          <a:xfrm>
            <a:off x="5611519" y="1833193"/>
            <a:ext cx="0" cy="18703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293;p26">
            <a:extLst>
              <a:ext uri="{FF2B5EF4-FFF2-40B4-BE49-F238E27FC236}">
                <a16:creationId xmlns:a16="http://schemas.microsoft.com/office/drawing/2014/main" id="{68C11650-7F23-20A1-98E6-56BED58F2596}"/>
              </a:ext>
            </a:extLst>
          </p:cNvPr>
          <p:cNvSpPr/>
          <p:nvPr/>
        </p:nvSpPr>
        <p:spPr>
          <a:xfrm>
            <a:off x="2442121" y="5546528"/>
            <a:ext cx="1260000" cy="108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7"/>
              </a:rPr>
              <a:t>地方公共団体</a:t>
            </a:r>
            <a:endParaRPr lang="en-US" altLang="ja-JP" sz="1200" dirty="0">
              <a:latin typeface="Meiryo UI" panose="020B0604030504040204" pitchFamily="50" charset="-128"/>
              <a:ea typeface="Meiryo UI" panose="020B0604030504040204" pitchFamily="50" charset="-128"/>
              <a:hlinkClick r:id="rId17"/>
            </a:endParaRPr>
          </a:p>
          <a:p>
            <a:pPr marL="0" marR="0" lvl="0" indent="0" algn="ctr" rtl="0">
              <a:lnSpc>
                <a:spcPct val="100000"/>
              </a:lnSpc>
              <a:spcBef>
                <a:spcPts val="0"/>
              </a:spcBef>
              <a:spcAft>
                <a:spcPts val="0"/>
              </a:spcAft>
              <a:buNone/>
            </a:pPr>
            <a:r>
              <a:rPr lang="ja-JP" altLang="en-US" sz="1200" dirty="0">
                <a:latin typeface="Meiryo UI" panose="020B0604030504040204" pitchFamily="50" charset="-128"/>
                <a:ea typeface="Meiryo UI" panose="020B0604030504040204" pitchFamily="50" charset="-128"/>
                <a:hlinkClick r:id="rId17"/>
              </a:rPr>
              <a:t>向けガイドライン</a:t>
            </a:r>
            <a:endParaRPr lang="ja-JP" altLang="en-US" sz="1200" dirty="0">
              <a:latin typeface="Meiryo UI" panose="020B0604030504040204" pitchFamily="50" charset="-128"/>
              <a:ea typeface="Meiryo UI" panose="020B0604030504040204" pitchFamily="50" charset="-128"/>
            </a:endParaRPr>
          </a:p>
        </p:txBody>
      </p:sp>
      <p:cxnSp>
        <p:nvCxnSpPr>
          <p:cNvPr id="2" name="直線矢印コネクタ 1">
            <a:extLst>
              <a:ext uri="{FF2B5EF4-FFF2-40B4-BE49-F238E27FC236}">
                <a16:creationId xmlns:a16="http://schemas.microsoft.com/office/drawing/2014/main" id="{E3EE81B4-8D42-0016-51C5-1A7F0F5842D5}"/>
              </a:ext>
            </a:extLst>
          </p:cNvPr>
          <p:cNvCxnSpPr>
            <a:cxnSpLocks/>
            <a:endCxn id="19" idx="1"/>
          </p:cNvCxnSpPr>
          <p:nvPr/>
        </p:nvCxnSpPr>
        <p:spPr>
          <a:xfrm>
            <a:off x="2205038" y="6086528"/>
            <a:ext cx="237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8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ガバメントクラウドとは</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ガバメントクラウドでは選定する</a:t>
            </a:r>
            <a:r>
              <a:rPr lang="en-US" altLang="ja-JP" sz="1600">
                <a:latin typeface="Meiryo UI" panose="020B0604030504040204" pitchFamily="50" charset="-128"/>
                <a:ea typeface="Meiryo UI" panose="020B0604030504040204" pitchFamily="50" charset="-128"/>
              </a:rPr>
              <a:t>CSP</a:t>
            </a:r>
            <a:r>
              <a:rPr lang="ja-JP" altLang="en-US" sz="1600">
                <a:latin typeface="Meiryo UI" panose="020B0604030504040204" pitchFamily="50" charset="-128"/>
                <a:ea typeface="Meiryo UI" panose="020B0604030504040204" pitchFamily="50" charset="-128"/>
              </a:rPr>
              <a:t>が提供するクラウドサービスのメリットを最大限享受できるよう、</a:t>
            </a:r>
            <a:r>
              <a:rPr lang="ja-JP" altLang="en-US" sz="1600" b="1">
                <a:latin typeface="Meiryo UI" panose="020B0604030504040204" pitchFamily="50" charset="-128"/>
                <a:ea typeface="Meiryo UI" panose="020B0604030504040204" pitchFamily="50" charset="-128"/>
              </a:rPr>
              <a:t>必要最小限のガバナンスおよびセキュリティ設定の適用</a:t>
            </a:r>
            <a:r>
              <a:rPr lang="ja-JP" altLang="en-US" sz="1600">
                <a:latin typeface="Meiryo UI" panose="020B0604030504040204" pitchFamily="50" charset="-128"/>
                <a:ea typeface="Meiryo UI" panose="020B0604030504040204" pitchFamily="50" charset="-128"/>
              </a:rPr>
              <a:t>を除き、原則として独自に共通的な機能・サービスを実装し提供することは行わず、</a:t>
            </a:r>
            <a:r>
              <a:rPr lang="ja-JP" altLang="en-US" sz="1600" b="1">
                <a:latin typeface="Meiryo UI" panose="020B0604030504040204" pitchFamily="50" charset="-128"/>
                <a:ea typeface="Meiryo UI" panose="020B0604030504040204" pitchFamily="50" charset="-128"/>
              </a:rPr>
              <a:t>可能な限りクラウドサービスをネイティブに利用出来る</a:t>
            </a:r>
            <a:r>
              <a:rPr lang="ja-JP" altLang="en-US" sz="1600">
                <a:latin typeface="Meiryo UI" panose="020B0604030504040204" pitchFamily="50" charset="-128"/>
                <a:ea typeface="Meiryo UI" panose="020B0604030504040204" pitchFamily="50" charset="-128"/>
              </a:rPr>
              <a:t>方針である。独自にクラウドを調達する場合と同様、</a:t>
            </a:r>
            <a:r>
              <a:rPr lang="ja-JP" altLang="en-US" sz="1600" b="1">
                <a:latin typeface="Meiryo UI" panose="020B0604030504040204" pitchFamily="50" charset="-128"/>
                <a:ea typeface="Meiryo UI" panose="020B0604030504040204" pitchFamily="50" charset="-128"/>
              </a:rPr>
              <a:t>利用機関のポリシーや利用システムの要件を踏まえ、利用システムの責任においてシステム稼働環境の構築や運用を行う必要がある。</a:t>
            </a:r>
            <a:endParaRPr lang="en-US" altLang="ja-JP" sz="1600" b="1">
              <a:latin typeface="Meiryo UI" panose="020B0604030504040204" pitchFamily="50" charset="-128"/>
              <a:ea typeface="Meiryo UI" panose="020B0604030504040204" pitchFamily="50" charset="-128"/>
            </a:endParaRPr>
          </a:p>
          <a:p>
            <a:endParaRPr lang="en-US" altLang="ja-JP" sz="180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800">
                <a:latin typeface="Meiryo UI" panose="020B0604030504040204" pitchFamily="50" charset="-128"/>
                <a:ea typeface="Meiryo UI" panose="020B0604030504040204" pitchFamily="50" charset="-128"/>
              </a:rPr>
              <a:t>対象システム</a:t>
            </a:r>
            <a:endParaRPr lang="en-US" altLang="ja-JP" sz="18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ガバメントクラウドの対象システムはデジタル・ガバメント推進標準ガイドラインが適用されるサービス・業務改革並びにこれらに伴う政府情報システムの整備及び管理に関する事項に適用するものとする。</a:t>
            </a:r>
            <a:endParaRPr lang="en-US" altLang="ja-JP" sz="16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ただし、特定秘密（特定秘密の保護に関する法律（平成</a:t>
            </a:r>
            <a:r>
              <a:rPr lang="en-US" altLang="ja-JP" sz="1600">
                <a:latin typeface="Meiryo UI" panose="020B0604030504040204" pitchFamily="50" charset="-128"/>
                <a:ea typeface="Meiryo UI" panose="020B0604030504040204" pitchFamily="50" charset="-128"/>
              </a:rPr>
              <a:t>25</a:t>
            </a:r>
            <a:r>
              <a:rPr lang="ja-JP" altLang="en-US" sz="1600">
                <a:latin typeface="Meiryo UI" panose="020B0604030504040204" pitchFamily="50" charset="-128"/>
                <a:ea typeface="Meiryo UI" panose="020B0604030504040204" pitchFamily="50" charset="-128"/>
              </a:rPr>
              <a:t>年法律第</a:t>
            </a:r>
            <a:r>
              <a:rPr lang="en-US" altLang="ja-JP" sz="1600">
                <a:latin typeface="Meiryo UI" panose="020B0604030504040204" pitchFamily="50" charset="-128"/>
                <a:ea typeface="Meiryo UI" panose="020B0604030504040204" pitchFamily="50" charset="-128"/>
              </a:rPr>
              <a:t>108</a:t>
            </a:r>
            <a:r>
              <a:rPr lang="ja-JP" altLang="en-US" sz="1600">
                <a:latin typeface="Meiryo UI" panose="020B0604030504040204" pitchFamily="50" charset="-128"/>
                <a:ea typeface="Meiryo UI" panose="020B0604030504040204" pitchFamily="50" charset="-128"/>
              </a:rPr>
              <a:t>号）第</a:t>
            </a:r>
            <a:r>
              <a:rPr lang="en-US" altLang="ja-JP" sz="1600">
                <a:latin typeface="Meiryo UI" panose="020B0604030504040204" pitchFamily="50" charset="-128"/>
                <a:ea typeface="Meiryo UI" panose="020B0604030504040204" pitchFamily="50" charset="-128"/>
              </a:rPr>
              <a:t>3</a:t>
            </a:r>
            <a:r>
              <a:rPr lang="ja-JP" altLang="en-US" sz="1600">
                <a:latin typeface="Meiryo UI" panose="020B0604030504040204" pitchFamily="50" charset="-128"/>
                <a:ea typeface="Meiryo UI" panose="020B0604030504040204" pitchFamily="50" charset="-128"/>
              </a:rPr>
              <a:t>条第</a:t>
            </a:r>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項に規定する特定秘密をいう。）及び行政文書の管理に関するガイドライン（内閣総理大臣決定。初版平成</a:t>
            </a:r>
            <a:r>
              <a:rPr lang="en-US" altLang="ja-JP" sz="1600">
                <a:latin typeface="Meiryo UI" panose="020B0604030504040204" pitchFamily="50" charset="-128"/>
                <a:ea typeface="Meiryo UI" panose="020B0604030504040204" pitchFamily="50" charset="-128"/>
              </a:rPr>
              <a:t>23</a:t>
            </a:r>
            <a:r>
              <a:rPr lang="ja-JP" altLang="en-US" sz="1600">
                <a:latin typeface="Meiryo UI" panose="020B0604030504040204" pitchFamily="50" charset="-128"/>
                <a:ea typeface="Meiryo UI" panose="020B0604030504040204" pitchFamily="50" charset="-128"/>
              </a:rPr>
              <a:t>年</a:t>
            </a:r>
            <a:r>
              <a:rPr lang="en-US" altLang="ja-JP" sz="1600">
                <a:latin typeface="Meiryo UI" panose="020B0604030504040204" pitchFamily="50" charset="-128"/>
                <a:ea typeface="Meiryo UI" panose="020B0604030504040204" pitchFamily="50" charset="-128"/>
              </a:rPr>
              <a:t>4</a:t>
            </a:r>
            <a:r>
              <a:rPr lang="ja-JP" altLang="en-US" sz="1600">
                <a:latin typeface="Meiryo UI" panose="020B0604030504040204" pitchFamily="50" charset="-128"/>
                <a:ea typeface="Meiryo UI" panose="020B0604030504040204" pitchFamily="50" charset="-128"/>
              </a:rPr>
              <a:t>月</a:t>
            </a:r>
            <a:r>
              <a:rPr lang="en-US" altLang="ja-JP" sz="1600">
                <a:latin typeface="Meiryo UI" panose="020B0604030504040204" pitchFamily="50" charset="-128"/>
                <a:ea typeface="Meiryo UI" panose="020B0604030504040204" pitchFamily="50" charset="-128"/>
              </a:rPr>
              <a:t>1</a:t>
            </a:r>
            <a:r>
              <a:rPr lang="ja-JP" altLang="en-US" sz="1600">
                <a:latin typeface="Meiryo UI" panose="020B0604030504040204" pitchFamily="50" charset="-128"/>
                <a:ea typeface="Meiryo UI" panose="020B0604030504040204" pitchFamily="50" charset="-128"/>
              </a:rPr>
              <a:t>日。）に掲げる</a:t>
            </a:r>
            <a:r>
              <a:rPr lang="ja-JP" altLang="en-US" sz="1600" b="1">
                <a:latin typeface="Meiryo UI" panose="020B0604030504040204" pitchFamily="50" charset="-128"/>
                <a:ea typeface="Meiryo UI" panose="020B0604030504040204" pitchFamily="50" charset="-128"/>
              </a:rPr>
              <a:t>秘密文書中極秘文書に該当する情報を扱う政府情報システムについては対象外</a:t>
            </a:r>
            <a:r>
              <a:rPr lang="ja-JP" altLang="en-US" sz="1600">
                <a:latin typeface="Meiryo UI" panose="020B0604030504040204" pitchFamily="50" charset="-128"/>
                <a:ea typeface="Meiryo UI" panose="020B0604030504040204" pitchFamily="50" charset="-128"/>
              </a:rPr>
              <a:t>とする。</a:t>
            </a:r>
            <a:endParaRPr lang="en-US" altLang="ja-JP" sz="1600">
              <a:latin typeface="Meiryo UI" panose="020B0604030504040204" pitchFamily="50" charset="-128"/>
              <a:ea typeface="Meiryo UI" panose="020B0604030504040204" pitchFamily="50" charset="-128"/>
            </a:endParaRPr>
          </a:p>
          <a:p>
            <a:pPr marL="971550" lvl="1" indent="-285750"/>
            <a:r>
              <a:rPr lang="ja-JP" altLang="en-US" sz="1600">
                <a:latin typeface="Meiryo UI" panose="020B0604030504040204" pitchFamily="50" charset="-128"/>
                <a:ea typeface="Meiryo UI" panose="020B0604030504040204" pitchFamily="50" charset="-128"/>
              </a:rPr>
              <a:t>また、安全保障、公共の安全・秩序の維持といった</a:t>
            </a:r>
            <a:r>
              <a:rPr lang="ja-JP" altLang="en-US" sz="1600" b="1">
                <a:latin typeface="Meiryo UI" panose="020B0604030504040204" pitchFamily="50" charset="-128"/>
                <a:ea typeface="Meiryo UI" panose="020B0604030504040204" pitchFamily="50" charset="-128"/>
              </a:rPr>
              <a:t>機微な情報及び当該情報になり得る情報を扱う政府情報システムについても対象外</a:t>
            </a:r>
            <a:r>
              <a:rPr lang="ja-JP" altLang="en-US" sz="1600">
                <a:latin typeface="Meiryo UI" panose="020B0604030504040204" pitchFamily="50" charset="-128"/>
                <a:ea typeface="Meiryo UI" panose="020B0604030504040204" pitchFamily="50" charset="-128"/>
              </a:rPr>
              <a:t>とする。</a:t>
            </a: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6</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- 3.1 </a:t>
            </a:r>
            <a:r>
              <a:rPr lang="ja-JP" altLang="en-US" sz="1400">
                <a:latin typeface="Meiryo UI" panose="020B0604030504040204" pitchFamily="50" charset="-128"/>
                <a:ea typeface="Meiryo UI" panose="020B0604030504040204" pitchFamily="50" charset="-128"/>
                <a:hlinkClick r:id="rId2"/>
              </a:rPr>
              <a:t>ガバメントクラウドとは</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ガバメントクラウドとは政府情報システム等を運用するため、セキュリティ対策やガバナンス機能が適用されるクラウド環境である。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3-1.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ガバメントクラウドとは</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8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環境の全体像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ガバメントクラウドでは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ごとに全体管理のための「共通領域（全体管理機能）」と「利用システム向け領域」が存在する。</a:t>
            </a:r>
          </a:p>
          <a:p>
            <a:pPr marL="1028700" lvl="1" indent="-342900"/>
            <a:r>
              <a:rPr lang="ja-JP" altLang="en-US">
                <a:latin typeface="Meiryo UI" panose="020B0604030504040204" pitchFamily="50" charset="-128"/>
                <a:ea typeface="Meiryo UI" panose="020B0604030504040204" pitchFamily="50" charset="-128"/>
              </a:rPr>
              <a:t>各利用システムは、利用システム向け領域に払い出された分離された環境のなかにシステムを構成する。各環境は、独立した管理機能を保持しており、環境ごとの管理画面や管理機能を有し、利用システムが操作できる。また、許可しない限り他環境とネットワーク的に接続されることはない。</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利用者はデジタル庁より提供される必須適用テンプレートを環境に適用する。</a:t>
            </a:r>
            <a:endParaRPr lang="en-US" altLang="ja-JP" b="1">
              <a:latin typeface="Meiryo UI" panose="020B0604030504040204" pitchFamily="50" charset="-128"/>
              <a:ea typeface="Meiryo UI" panose="020B0604030504040204" pitchFamily="50" charset="-128"/>
            </a:endParaRPr>
          </a:p>
          <a:p>
            <a:pPr lvl="1" indent="0">
              <a:buNone/>
            </a:pPr>
            <a:endParaRPr lang="en-US" altLang="ja-JP" b="1">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ユーザーの全体像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a:latin typeface="Meiryo UI" panose="020B0604030504040204" pitchFamily="50" charset="-128"/>
                <a:ea typeface="Meiryo UI" panose="020B0604030504040204" pitchFamily="50" charset="-128"/>
              </a:rPr>
              <a:t>ガバメントクラウド利用組織からの利用申請の情報に基づき、デジタル庁より必要な数のシステムを稼働させるクラウド環境が払い出される。また、その</a:t>
            </a:r>
            <a:r>
              <a:rPr lang="ja-JP" altLang="en-US" b="1">
                <a:latin typeface="Meiryo UI" panose="020B0604030504040204" pitchFamily="50" charset="-128"/>
                <a:ea typeface="Meiryo UI" panose="020B0604030504040204" pitchFamily="50" charset="-128"/>
              </a:rPr>
              <a:t>環境を管理する管理者権限ユーザーが提供される。</a:t>
            </a:r>
            <a:endParaRPr lang="en-US" altLang="ja-JP" b="1">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7</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- 3.3.1 </a:t>
            </a:r>
            <a:r>
              <a:rPr lang="ja-JP" altLang="en-US" sz="1400">
                <a:latin typeface="Meiryo UI" panose="020B0604030504040204" pitchFamily="50" charset="-128"/>
                <a:ea typeface="Meiryo UI" panose="020B0604030504040204" pitchFamily="50" charset="-128"/>
                <a:hlinkClick r:id="rId2"/>
              </a:rPr>
              <a:t>環境の全体像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ガバメントクラウドでは独立した環境を利用者に提供する。利用者は、その環境に各利用システムを構成する。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3-2.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環境とユーザーの全体像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32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80D3-7A88-4B14-B63B-D41F8CC739B9}"/>
              </a:ext>
            </a:extLst>
          </p:cNvPr>
          <p:cNvSpPr>
            <a:spLocks noGrp="1"/>
          </p:cNvSpPr>
          <p:nvPr>
            <p:ph type="body" sz="quarter" idx="19"/>
          </p:nvPr>
        </p:nvSpPr>
        <p:spPr>
          <a:xfrm>
            <a:off x="742588" y="1989000"/>
            <a:ext cx="10707205" cy="4378301"/>
          </a:xfrm>
        </p:spPr>
        <p:txBody>
          <a:bodyPr>
            <a:normAutofit lnSpcReduction="10000"/>
          </a:bodyPr>
          <a:lstStyle/>
          <a:p>
            <a:pPr marL="342900" indent="-342900">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ネットワークの全体像</a:t>
            </a:r>
            <a:endParaRPr lang="en-US" altLang="ja-JP">
              <a:latin typeface="Meiryo UI" panose="020B0604030504040204" pitchFamily="50" charset="-128"/>
              <a:ea typeface="Meiryo UI" panose="020B0604030504040204" pitchFamily="50" charset="-128"/>
            </a:endParaRPr>
          </a:p>
          <a:p>
            <a:pPr marL="1028700" lvl="1" indent="-342900"/>
            <a:r>
              <a:rPr lang="ja-JP" altLang="en-US" b="1">
                <a:latin typeface="Meiryo UI" panose="020B0604030504040204" pitchFamily="50" charset="-128"/>
                <a:ea typeface="Meiryo UI" panose="020B0604030504040204" pitchFamily="50" charset="-128"/>
              </a:rPr>
              <a:t>国の行政機関においては</a:t>
            </a:r>
            <a:r>
              <a:rPr lang="ja-JP" altLang="en-US">
                <a:latin typeface="Meiryo UI" panose="020B0604030504040204" pitchFamily="50" charset="-128"/>
                <a:ea typeface="Meiryo UI" panose="020B0604030504040204" pitchFamily="50" charset="-128"/>
              </a:rPr>
              <a:t>ガバメントクラウドでの一般ユーザー・各府省拠点からの接続やシステム間連携の接続はセキュリティが十分担保された上で</a:t>
            </a:r>
            <a:r>
              <a:rPr lang="ja-JP" altLang="en-US" b="1">
                <a:latin typeface="Meiryo UI" panose="020B0604030504040204" pitchFamily="50" charset="-128"/>
                <a:ea typeface="Meiryo UI" panose="020B0604030504040204" pitchFamily="50" charset="-128"/>
              </a:rPr>
              <a:t>インターネット経由での接続を基本</a:t>
            </a:r>
            <a:r>
              <a:rPr lang="ja-JP" altLang="en-US">
                <a:latin typeface="Meiryo UI" panose="020B0604030504040204" pitchFamily="50" charset="-128"/>
                <a:ea typeface="Meiryo UI" panose="020B0604030504040204" pitchFamily="50" charset="-128"/>
              </a:rPr>
              <a:t>とし、同一</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間のシステム連携は、</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サービスの利用を検討すること。ただし、各府省拠点からの接続について、</a:t>
            </a:r>
            <a:r>
              <a:rPr lang="ja-JP" altLang="en-US" b="1">
                <a:latin typeface="Meiryo UI" panose="020B0604030504040204" pitchFamily="50" charset="-128"/>
                <a:ea typeface="Meiryo UI" panose="020B0604030504040204" pitchFamily="50" charset="-128"/>
              </a:rPr>
              <a:t>インターネット経由での接続を許容できない場合は、デジタル庁ガバメントソリューションサービス（以下</a:t>
            </a:r>
            <a:r>
              <a:rPr lang="en-US" altLang="ja-JP" b="1">
                <a:latin typeface="Meiryo UI" panose="020B0604030504040204" pitchFamily="50" charset="-128"/>
                <a:ea typeface="Meiryo UI" panose="020B0604030504040204" pitchFamily="50" charset="-128"/>
              </a:rPr>
              <a:t>GSS</a:t>
            </a:r>
            <a:r>
              <a:rPr lang="ja-JP" altLang="en-US" b="1">
                <a:latin typeface="Meiryo UI" panose="020B0604030504040204" pitchFamily="50" charset="-128"/>
                <a:ea typeface="Meiryo UI" panose="020B0604030504040204" pitchFamily="50" charset="-128"/>
              </a:rPr>
              <a:t>ネットワークとする）経由での接続や専用線を用いた閉域網での接続を検討</a:t>
            </a:r>
            <a:r>
              <a:rPr lang="ja-JP" altLang="en-US">
                <a:latin typeface="Meiryo UI" panose="020B0604030504040204" pitchFamily="50" charset="-128"/>
                <a:ea typeface="Meiryo UI" panose="020B0604030504040204" pitchFamily="50" charset="-128"/>
              </a:rPr>
              <a:t>すること。利用組織共通で利用するサービスがガバメントクラウドで稼働する場合の拠点やデータセンタからの接続や、共通サービスへのガバメントクラウド上のシステムからの利用で使用する接続も提供される。</a:t>
            </a:r>
          </a:p>
          <a:p>
            <a:pPr marL="1028700" lvl="1" indent="-342900"/>
            <a:r>
              <a:rPr lang="ja-JP" altLang="en-US" b="1">
                <a:latin typeface="Meiryo UI" panose="020B0604030504040204" pitchFamily="50" charset="-128"/>
                <a:ea typeface="Meiryo UI" panose="020B0604030504040204" pitchFamily="50" charset="-128"/>
              </a:rPr>
              <a:t>地方公共団体においては「地方公共団体における情報セキュリティポリシーに関するガイドライン」に従い接続</a:t>
            </a:r>
            <a:r>
              <a:rPr lang="ja-JP" altLang="en-US">
                <a:latin typeface="Meiryo UI" panose="020B0604030504040204" pitchFamily="50" charset="-128"/>
                <a:ea typeface="Meiryo UI" panose="020B0604030504040204" pitchFamily="50" charset="-128"/>
              </a:rPr>
              <a:t>すること。詳細については、</a:t>
            </a:r>
            <a:r>
              <a:rPr lang="ja-JP" altLang="en-US" b="1">
                <a:latin typeface="Meiryo UI" panose="020B0604030504040204" pitchFamily="50" charset="-128"/>
                <a:ea typeface="Meiryo UI" panose="020B0604030504040204" pitchFamily="50" charset="-128"/>
              </a:rPr>
              <a:t>「地方公共団体情報システムガバメントクラウド移行に係る手順書」を参照</a:t>
            </a:r>
            <a:r>
              <a:rPr lang="ja-JP" altLang="en-US">
                <a:latin typeface="Meiryo UI" panose="020B0604030504040204" pitchFamily="50" charset="-128"/>
                <a:ea typeface="Meiryo UI" panose="020B0604030504040204" pitchFamily="50" charset="-128"/>
              </a:rPr>
              <a:t>すること。</a:t>
            </a:r>
          </a:p>
          <a:p>
            <a:pPr marL="1028700" lvl="1" indent="-342900"/>
            <a:r>
              <a:rPr lang="ja-JP" altLang="en-US">
                <a:latin typeface="Meiryo UI" panose="020B0604030504040204" pitchFamily="50" charset="-128"/>
                <a:ea typeface="Meiryo UI" panose="020B0604030504040204" pitchFamily="50" charset="-128"/>
              </a:rPr>
              <a:t>接続に関する技術的な詳細や接続方法の選択フロー、システム間連携については、</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アカウントを取得の上、</a:t>
            </a:r>
            <a:r>
              <a:rPr lang="en-US" altLang="ja-JP">
                <a:latin typeface="Meiryo UI" panose="020B0604030504040204" pitchFamily="50" charset="-128"/>
                <a:ea typeface="Meiryo UI" panose="020B0604030504040204" pitchFamily="50" charset="-128"/>
              </a:rPr>
              <a:t>GCAS</a:t>
            </a:r>
            <a:r>
              <a:rPr lang="ja-JP" altLang="en-US">
                <a:latin typeface="Meiryo UI" panose="020B0604030504040204" pitchFamily="50" charset="-128"/>
                <a:ea typeface="Meiryo UI" panose="020B0604030504040204" pitchFamily="50" charset="-128"/>
              </a:rPr>
              <a:t>ガイド</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メンバー専用ページ</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で公開されているドキュメントを参照すること。</a:t>
            </a:r>
            <a:endParaRPr lang="en-US" altLang="ja-JP">
              <a:latin typeface="Meiryo UI" panose="020B0604030504040204" pitchFamily="50" charset="-128"/>
              <a:ea typeface="Meiryo UI" panose="020B0604030504040204" pitchFamily="50" charset="-128"/>
            </a:endParaRPr>
          </a:p>
        </p:txBody>
      </p:sp>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8</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- 3.3.3 </a:t>
            </a:r>
            <a:r>
              <a:rPr lang="ja-JP" altLang="en-US" sz="1400">
                <a:latin typeface="Meiryo UI" panose="020B0604030504040204" pitchFamily="50" charset="-128"/>
                <a:ea typeface="Meiryo UI" panose="020B0604030504040204" pitchFamily="50" charset="-128"/>
                <a:hlinkClick r:id="rId2"/>
              </a:rPr>
              <a:t>ネットワークの全体像</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p:txBody>
          <a:bodyPr>
            <a:normAutofit fontScale="77500" lnSpcReduction="20000"/>
          </a:bodyPr>
          <a:lstStyle/>
          <a:p>
            <a:r>
              <a:rPr lang="ja-JP" altLang="en-US">
                <a:latin typeface="Meiryo UI" panose="020B0604030504040204" pitchFamily="50" charset="-128"/>
                <a:ea typeface="Meiryo UI" panose="020B0604030504040204" pitchFamily="50" charset="-128"/>
              </a:rPr>
              <a:t>ガバメントクラウドとして提供する複数の</a:t>
            </a:r>
            <a:r>
              <a:rPr lang="en-US" altLang="ja-JP">
                <a:latin typeface="Meiryo UI" panose="020B0604030504040204" pitchFamily="50" charset="-128"/>
                <a:ea typeface="Meiryo UI" panose="020B0604030504040204" pitchFamily="50" charset="-128"/>
              </a:rPr>
              <a:t>CSP</a:t>
            </a:r>
            <a:r>
              <a:rPr lang="ja-JP" altLang="en-US">
                <a:latin typeface="Meiryo UI" panose="020B0604030504040204" pitchFamily="50" charset="-128"/>
                <a:ea typeface="Meiryo UI" panose="020B0604030504040204" pitchFamily="50" charset="-128"/>
              </a:rPr>
              <a:t>と利用組織間のネットワークは国の行政機関と地方公共団体で繋ぎ方が異なる。</a:t>
            </a:r>
            <a:endParaRPr lang="en-US">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3-3. </a:t>
            </a:r>
            <a:r>
              <a:rPr lang="ja-JP" altLang="en-US">
                <a:latin typeface="Meiryo UI" panose="020B0604030504040204" pitchFamily="50" charset="-128"/>
                <a:ea typeface="Meiryo UI" panose="020B0604030504040204" pitchFamily="50" charset="-128"/>
              </a:rPr>
              <a:t>ガバメントクラウド概要解説 </a:t>
            </a:r>
            <a:r>
              <a:rPr lang="en-US" altLang="ja-JP">
                <a:latin typeface="Meiryo UI" panose="020B0604030504040204" pitchFamily="50" charset="-128"/>
                <a:ea typeface="Meiryo UI" panose="020B0604030504040204" pitchFamily="50" charset="-128"/>
              </a:rPr>
              <a:t>- </a:t>
            </a:r>
            <a:r>
              <a:rPr lang="ja-JP" altLang="en-US">
                <a:latin typeface="Meiryo UI" panose="020B0604030504040204" pitchFamily="50" charset="-128"/>
                <a:ea typeface="Meiryo UI" panose="020B0604030504040204" pitchFamily="50" charset="-128"/>
              </a:rPr>
              <a:t>ネットワークの全体像</a:t>
            </a:r>
            <a:endParaRPr 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13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2D7897-2798-DC2E-19EF-C0BB3D2A135F}"/>
              </a:ext>
            </a:extLst>
          </p:cNvPr>
          <p:cNvSpPr>
            <a:spLocks noGrp="1"/>
          </p:cNvSpPr>
          <p:nvPr>
            <p:ph type="sldNum" sz="quarter" idx="4"/>
          </p:nvPr>
        </p:nvSpPr>
        <p:spPr/>
        <p:txBody>
          <a:bodyPr/>
          <a:lstStyle/>
          <a:p>
            <a:fld id="{3202DECC-888D-4484-8ACD-C6BF8B24BC79}" type="slidenum">
              <a:rPr lang="ja-JP" altLang="en-US" smtClean="0">
                <a:latin typeface="Meiryo UI" panose="020B0604030504040204" pitchFamily="50" charset="-128"/>
                <a:ea typeface="Meiryo UI" panose="020B0604030504040204" pitchFamily="50" charset="-128"/>
              </a:rPr>
              <a:pPr/>
              <a:t>9</a:t>
            </a:fld>
            <a:endParaRPr lang="ja-JP" altLang="en-US">
              <a:latin typeface="Meiryo UI" panose="020B0604030504040204" pitchFamily="50" charset="-128"/>
              <a:ea typeface="Meiryo UI" panose="020B0604030504040204" pitchFamily="50" charset="-128"/>
            </a:endParaRPr>
          </a:p>
        </p:txBody>
      </p:sp>
      <p:sp>
        <p:nvSpPr>
          <p:cNvPr id="4" name="Text Placeholder 3">
            <a:extLst>
              <a:ext uri="{FF2B5EF4-FFF2-40B4-BE49-F238E27FC236}">
                <a16:creationId xmlns:a16="http://schemas.microsoft.com/office/drawing/2014/main" id="{49FB4C8F-CD6C-2CBB-DEEB-1F32017D82CD}"/>
              </a:ext>
            </a:extLst>
          </p:cNvPr>
          <p:cNvSpPr>
            <a:spLocks noGrp="1"/>
          </p:cNvSpPr>
          <p:nvPr>
            <p:ph type="body" sz="quarter" idx="10"/>
          </p:nvPr>
        </p:nvSpPr>
        <p:spPr/>
        <p:txBody>
          <a:bodyPr>
            <a:normAutofit/>
          </a:bodyPr>
          <a:lstStyle/>
          <a:p>
            <a:r>
              <a:rPr lang="ja-JP" altLang="en-US" sz="1400">
                <a:latin typeface="Meiryo UI" panose="020B0604030504040204" pitchFamily="50" charset="-128"/>
                <a:ea typeface="Meiryo UI" panose="020B0604030504040204" pitchFamily="50" charset="-128"/>
                <a:hlinkClick r:id="rId2"/>
              </a:rPr>
              <a:t>ガバメントクラウド概要解説（全編） </a:t>
            </a:r>
            <a:r>
              <a:rPr lang="en-US" altLang="ja-JP" sz="1400">
                <a:latin typeface="Meiryo UI" panose="020B0604030504040204" pitchFamily="50" charset="-128"/>
                <a:ea typeface="Meiryo UI" panose="020B0604030504040204" pitchFamily="50" charset="-128"/>
                <a:hlinkClick r:id="rId2"/>
              </a:rPr>
              <a:t>- 3.5 </a:t>
            </a:r>
            <a:r>
              <a:rPr lang="ja-JP" altLang="en-US" sz="1400">
                <a:latin typeface="Meiryo UI" panose="020B0604030504040204" pitchFamily="50" charset="-128"/>
                <a:ea typeface="Meiryo UI" panose="020B0604030504040204" pitchFamily="50" charset="-128"/>
                <a:hlinkClick r:id="rId2"/>
              </a:rPr>
              <a:t>責任分界点</a:t>
            </a:r>
            <a:endParaRPr lang="en-US" altLang="ja-JP" sz="1400">
              <a:latin typeface="Meiryo UI" panose="020B0604030504040204" pitchFamily="50" charset="-128"/>
              <a:ea typeface="Meiryo UI" panose="020B0604030504040204" pitchFamily="50" charset="-128"/>
            </a:endParaRPr>
          </a:p>
        </p:txBody>
      </p:sp>
      <p:sp>
        <p:nvSpPr>
          <p:cNvPr id="5" name="Text Placeholder 4">
            <a:extLst>
              <a:ext uri="{FF2B5EF4-FFF2-40B4-BE49-F238E27FC236}">
                <a16:creationId xmlns:a16="http://schemas.microsoft.com/office/drawing/2014/main" id="{4D9AC613-7DD8-91D0-D9CA-1A0EACE34ABA}"/>
              </a:ext>
            </a:extLst>
          </p:cNvPr>
          <p:cNvSpPr>
            <a:spLocks noGrp="1"/>
          </p:cNvSpPr>
          <p:nvPr>
            <p:ph type="body" sz="quarter" idx="12"/>
          </p:nvPr>
        </p:nvSpPr>
        <p:spPr>
          <a:xfrm>
            <a:off x="742599" y="1022400"/>
            <a:ext cx="10783874" cy="706698"/>
          </a:xfrm>
        </p:spPr>
        <p:txBody>
          <a:bodyPr>
            <a:normAutofit/>
          </a:bodyPr>
          <a:lstStyle/>
          <a:p>
            <a:r>
              <a:rPr lang="ja-JP" altLang="en-US" sz="1800" dirty="0">
                <a:latin typeface="Meiryo UI" panose="020B0604030504040204" pitchFamily="50" charset="-128"/>
                <a:ea typeface="Meiryo UI" panose="020B0604030504040204" pitchFamily="50" charset="-128"/>
              </a:rPr>
              <a:t>責任範囲は各プロジェクト、ガバメントクラウド管理組織、</a:t>
            </a:r>
            <a:r>
              <a:rPr lang="en-US" altLang="ja-JP" sz="1800" dirty="0">
                <a:latin typeface="Meiryo UI" panose="020B0604030504040204" pitchFamily="50" charset="-128"/>
                <a:ea typeface="Meiryo UI" panose="020B0604030504040204" pitchFamily="50" charset="-128"/>
              </a:rPr>
              <a:t>CSP</a:t>
            </a:r>
            <a:r>
              <a:rPr lang="ja-JP" altLang="en-US" sz="1800" dirty="0">
                <a:latin typeface="Meiryo UI" panose="020B0604030504040204" pitchFamily="50" charset="-128"/>
                <a:ea typeface="Meiryo UI" panose="020B0604030504040204" pitchFamily="50" charset="-128"/>
              </a:rPr>
              <a:t>に分けられる。ガバメントクラウド管理組織の責任範囲はインフラ層に限定され、各プロジェクトのアプリケーションを中心としたプロダクト管理は利用システムの責任となる。</a:t>
            </a:r>
            <a:endParaRPr lang="en-US" altLang="ja-JP" sz="1800" dirty="0">
              <a:latin typeface="Meiryo UI" panose="020B0604030504040204" pitchFamily="50" charset="-128"/>
              <a:ea typeface="Meiryo UI" panose="020B0604030504040204" pitchFamily="50" charset="-128"/>
            </a:endParaRPr>
          </a:p>
        </p:txBody>
      </p:sp>
      <p:sp>
        <p:nvSpPr>
          <p:cNvPr id="6" name="Title 5">
            <a:extLst>
              <a:ext uri="{FF2B5EF4-FFF2-40B4-BE49-F238E27FC236}">
                <a16:creationId xmlns:a16="http://schemas.microsoft.com/office/drawing/2014/main" id="{2B431C4D-3C21-E7E8-0322-5380A4C0C1DF}"/>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rPr>
              <a:t>3-4. </a:t>
            </a:r>
            <a:r>
              <a:rPr lang="ja-JP" altLang="en-US">
                <a:latin typeface="Meiryo UI" panose="020B0604030504040204" pitchFamily="50" charset="-128"/>
                <a:ea typeface="Meiryo UI" panose="020B0604030504040204" pitchFamily="50" charset="-128"/>
              </a:rPr>
              <a:t>ガバメントクラウド概要解説</a:t>
            </a:r>
            <a:r>
              <a:rPr lang="en-US" altLang="ja-JP">
                <a:latin typeface="Meiryo UI" panose="020B0604030504040204" pitchFamily="50" charset="-128"/>
                <a:ea typeface="Meiryo UI" panose="020B0604030504040204" pitchFamily="50" charset="-128"/>
              </a:rPr>
              <a:t> - </a:t>
            </a:r>
            <a:r>
              <a:rPr lang="ja-JP" altLang="en-US">
                <a:latin typeface="Meiryo UI" panose="020B0604030504040204" pitchFamily="50" charset="-128"/>
                <a:ea typeface="Meiryo UI" panose="020B0604030504040204" pitchFamily="50" charset="-128"/>
              </a:rPr>
              <a:t>責任分界点</a:t>
            </a:r>
            <a:endParaRPr lang="en-US">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1DA21A7-CA7A-368E-7604-5AC575E08604}"/>
              </a:ext>
            </a:extLst>
          </p:cNvPr>
          <p:cNvPicPr>
            <a:picLocks noChangeAspect="1"/>
          </p:cNvPicPr>
          <p:nvPr/>
        </p:nvPicPr>
        <p:blipFill>
          <a:blip r:embed="rId3"/>
          <a:stretch>
            <a:fillRect/>
          </a:stretch>
        </p:blipFill>
        <p:spPr>
          <a:xfrm>
            <a:off x="2124966" y="1989000"/>
            <a:ext cx="7942067" cy="4418425"/>
          </a:xfrm>
          <a:prstGeom prst="rect">
            <a:avLst/>
          </a:prstGeom>
        </p:spPr>
      </p:pic>
    </p:spTree>
    <p:extLst>
      <p:ext uri="{BB962C8B-B14F-4D97-AF65-F5344CB8AC3E}">
        <p14:creationId xmlns:p14="http://schemas.microsoft.com/office/powerpoint/2010/main" val="2707058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6" ma:contentTypeDescription="新しいドキュメントを作成します。" ma:contentTypeScope="" ma:versionID="caf962b0a7d3a2f8ad9658285a793d61">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e5a749b914ced6d58ff659658d11a3d0"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7a13a2-b7d6-4b06-bbad-68d095cc83b1">
      <Terms xmlns="http://schemas.microsoft.com/office/infopath/2007/PartnerControls"/>
    </lcf76f155ced4ddcb4097134ff3c332f>
    <TaxCatchAll xmlns="8b59d28c-3c55-481d-8880-20df7a3fa045" xsi:nil="true"/>
    <_x30b9__x30c6__x30fc__x30bf__x30b9_ xmlns="867a13a2-b7d6-4b06-bbad-68d095cc83b1" xsi:nil="true"/>
  </documentManagement>
</p:properties>
</file>

<file path=customXml/itemProps1.xml><?xml version="1.0" encoding="utf-8"?>
<ds:datastoreItem xmlns:ds="http://schemas.openxmlformats.org/officeDocument/2006/customXml" ds:itemID="{82E0E3BD-E53E-4811-8FA6-868FF827F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a13a2-b7d6-4b06-bbad-68d095cc83b1"/>
    <ds:schemaRef ds:uri="8b59d28c-3c55-481d-8880-20df7a3fa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22782D-94C0-4BDF-848C-71419CAC960E}">
  <ds:schemaRefs>
    <ds:schemaRef ds:uri="http://schemas.microsoft.com/sharepoint/v3/contenttype/forms"/>
  </ds:schemaRefs>
</ds:datastoreItem>
</file>

<file path=customXml/itemProps3.xml><?xml version="1.0" encoding="utf-8"?>
<ds:datastoreItem xmlns:ds="http://schemas.openxmlformats.org/officeDocument/2006/customXml" ds:itemID="{D21862FE-CC7F-480A-A290-9E871D07B8AC}">
  <ds:schemaRefs>
    <ds:schemaRef ds:uri="http://schemas.microsoft.com/office/2006/documentManagement/types"/>
    <ds:schemaRef ds:uri="8b59d28c-3c55-481d-8880-20df7a3fa045"/>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867a13a2-b7d6-4b06-bbad-68d095cc83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5119</Words>
  <Application>Microsoft Office PowerPoint</Application>
  <PresentationFormat>ワイド画面</PresentationFormat>
  <Paragraphs>415</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Meiryo UI</vt:lpstr>
      <vt:lpstr>游ゴシック</vt:lpstr>
      <vt:lpstr>游ゴシック Light</vt:lpstr>
      <vt:lpstr>Arial</vt:lpstr>
      <vt:lpstr>Wingdings</vt:lpstr>
      <vt:lpstr>Office テーマ</vt:lpstr>
      <vt:lpstr>GCASガイド サマリー</vt:lpstr>
      <vt:lpstr>目次</vt:lpstr>
      <vt:lpstr>1-1. はじめに</vt:lpstr>
      <vt:lpstr>2-1. GCASガイド インデックス - 公開ページ</vt:lpstr>
      <vt:lpstr>2-2. GCASガイド インデックス - メンバー専用ページ</vt:lpstr>
      <vt:lpstr>3-1. ガバメントクラウド概要解説 - ガバメントクラウドとは</vt:lpstr>
      <vt:lpstr>3-2. ガバメントクラウド概要解説 - 環境とユーザーの全体像</vt:lpstr>
      <vt:lpstr>3-3. ガバメントクラウド概要解説 - ネットワークの全体像</vt:lpstr>
      <vt:lpstr>3-4. ガバメントクラウド概要解説 - 責任分界点</vt:lpstr>
      <vt:lpstr>3-5. ガバメントクラウド概要解説 - 特徴</vt:lpstr>
      <vt:lpstr>3-6. ガバメントクラウド概要解説 - 制限・制約</vt:lpstr>
      <vt:lpstr>3-7. ガバメントクラウド概要解説 - 調達</vt:lpstr>
      <vt:lpstr>3-8. ガバメントクラウド概要解説 - 利用の流れ</vt:lpstr>
      <vt:lpstr>Appendix.ガバメントクラウド概要解説 - ガバメントクラウド利用における全体の流れ</vt:lpstr>
      <vt:lpstr>3-9. ガバメントクラウド概要解説 - ユーザー登録（GCASアカウントの作成）</vt:lpstr>
      <vt:lpstr>4-1. ガバメントクラウド利用概要/技術マニュアル - 各CSP提供ガイド</vt:lpstr>
      <vt:lpstr>Appendix. ガバメントクラウド利用概要/技術マニュアル - システム移行ガイド</vt:lpstr>
      <vt:lpstr>5-1. ガバメントクラウド利用システムにおけるセキュリティ対策 共通 - セキュリティの全体像</vt:lpstr>
      <vt:lpstr>6-1. リファレンスアーキテクチャ - リファレンスアーキテクチャの目的と使い方</vt:lpstr>
      <vt:lpstr>Appendix. リファレンスアーキテクチャ - 業務ブロック（記載例）</vt:lpstr>
      <vt:lpstr>Appendix. リファレンスアーキテクチャ - 非機能ブロック（記載例）</vt:lpstr>
      <vt:lpstr>7-1. ヘルプデスク利用方法（共通編） - サポート体制の全体像</vt:lpstr>
      <vt:lpstr>8-1. 用語集</vt:lpstr>
      <vt:lpstr>8-1. 用語集</vt:lpstr>
      <vt:lpstr>8-1. 用語集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2024-08-29T00:53:42Z</dcterms:created>
  <dcterms:modified xsi:type="dcterms:W3CDTF">2024-10-31T01:56:31Z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